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21"/>
  </p:notesMasterIdLst>
  <p:handoutMasterIdLst>
    <p:handoutMasterId r:id="rId22"/>
  </p:handoutMasterIdLst>
  <p:sldIdLst>
    <p:sldId id="1999" r:id="rId2"/>
    <p:sldId id="2036" r:id="rId3"/>
    <p:sldId id="2051" r:id="rId4"/>
    <p:sldId id="2059" r:id="rId5"/>
    <p:sldId id="2035" r:id="rId6"/>
    <p:sldId id="2052" r:id="rId7"/>
    <p:sldId id="2053" r:id="rId8"/>
    <p:sldId id="2054" r:id="rId9"/>
    <p:sldId id="2044" r:id="rId10"/>
    <p:sldId id="2055" r:id="rId11"/>
    <p:sldId id="2045" r:id="rId12"/>
    <p:sldId id="2056" r:id="rId13"/>
    <p:sldId id="2057" r:id="rId14"/>
    <p:sldId id="2058" r:id="rId15"/>
    <p:sldId id="2062" r:id="rId16"/>
    <p:sldId id="2003" r:id="rId17"/>
    <p:sldId id="2060" r:id="rId18"/>
    <p:sldId id="2061" r:id="rId19"/>
    <p:sldId id="2039" r:id="rId20"/>
  </p:sldIdLst>
  <p:sldSz cx="9144000" cy="5143500" type="screen16x9"/>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6"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04" userDrawn="1">
          <p15:clr>
            <a:srgbClr val="A4A3A4"/>
          </p15:clr>
        </p15:guide>
        <p15:guide id="9" orient="horz" pos="3051">
          <p15:clr>
            <a:srgbClr val="A4A3A4"/>
          </p15:clr>
        </p15:guide>
        <p15:guide id="10" orient="horz" pos="189">
          <p15:clr>
            <a:srgbClr val="A4A3A4"/>
          </p15:clr>
        </p15:guide>
        <p15:guide id="11" pos="5356">
          <p15:clr>
            <a:srgbClr val="A4A3A4"/>
          </p15:clr>
        </p15:guide>
        <p15:guide id="12" pos="404">
          <p15:clr>
            <a:srgbClr val="A4A3A4"/>
          </p15:clr>
        </p15:guide>
        <p15:guide id="1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13"/>
    <a:srgbClr val="173440"/>
    <a:srgbClr val="FF0D2A"/>
    <a:srgbClr val="D00019"/>
    <a:srgbClr val="B56969"/>
    <a:srgbClr val="122731"/>
    <a:srgbClr val="000000"/>
    <a:srgbClr val="3B1F4D"/>
    <a:srgbClr val="00B8DB"/>
    <a:srgbClr val="EC72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6202" autoAdjust="0"/>
  </p:normalViewPr>
  <p:slideViewPr>
    <p:cSldViewPr snapToGrid="0" snapToObjects="1">
      <p:cViewPr varScale="1">
        <p:scale>
          <a:sx n="88" d="100"/>
          <a:sy n="88" d="100"/>
        </p:scale>
        <p:origin x="568" y="88"/>
      </p:cViewPr>
      <p:guideLst>
        <p:guide orient="horz" pos="8136"/>
        <p:guide pos="14278"/>
        <p:guide pos="1078"/>
        <p:guide pos="7678"/>
        <p:guide orient="horz" pos="504"/>
        <p:guide orient="horz" pos="3051"/>
        <p:guide orient="horz" pos="189"/>
        <p:guide pos="5356"/>
        <p:guide pos="404"/>
        <p:guide pos="2880"/>
      </p:guideLst>
    </p:cSldViewPr>
  </p:slideViewPr>
  <p:notesTextViewPr>
    <p:cViewPr>
      <p:scale>
        <a:sx n="100" d="100"/>
        <a:sy n="100" d="100"/>
      </p:scale>
      <p:origin x="0" y="0"/>
    </p:cViewPr>
  </p:notesTextViewPr>
  <p:sorterViewPr>
    <p:cViewPr>
      <p:scale>
        <a:sx n="65" d="100"/>
        <a:sy n="65"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hostdata\OTTS\03_PROYECTOS%20ABIERTOS\Informe%20medidas%20de%20promoci&#243;n%202021\Documentos%20de%20trabajo\Trabajo%20de%20campo\Explotaci&#243;n\Explotaci&#243;n_IMP_202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192.168.0.6\otts\03_PROYECTOS%20ABIERTOS\Informe%20medidas%20de%20promoci&#243;n%20TSSE\Informe%20medidas%20de%20promoci&#243;n%202021\Documentos%20de%20trabajo\Trabajo%20de%20campo\Explotaci&#243;n\Explotaci&#243;n_IMP_202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hostdata\OTTS\03_PROYECTOS%20ABIERTOS\Informe%20medidas%20de%20promoci&#243;n%202021\Documentos%20de%20trabajo\Trabajo%20de%20campo\Explotaci&#243;n\Explotaci&#243;n_IMP_202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'1. Identificación'!$G$14</c:f>
              <c:strCache>
                <c:ptCount val="1"/>
                <c:pt idx="0">
                  <c:v>Gran empresa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Identificación'!$I$14</c:f>
              <c:numCache>
                <c:formatCode>0.00%</c:formatCode>
                <c:ptCount val="1"/>
                <c:pt idx="0">
                  <c:v>0.27900000000000003</c:v>
                </c:pt>
              </c:numCache>
            </c:numRef>
          </c:val>
          <c:extLst>
            <c:ext xmlns:c16="http://schemas.microsoft.com/office/drawing/2014/chart" uri="{C3380CC4-5D6E-409C-BE32-E72D297353CC}">
              <c16:uniqueId val="{00000000-BC98-4AA2-A6E2-0FCCA986B850}"/>
            </c:ext>
          </c:extLst>
        </c:ser>
        <c:ser>
          <c:idx val="1"/>
          <c:order val="1"/>
          <c:tx>
            <c:strRef>
              <c:f>'1. Identificación'!$G$15</c:f>
              <c:strCache>
                <c:ptCount val="1"/>
                <c:pt idx="0">
                  <c:v>Microempresa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Identificación'!$I$15</c:f>
              <c:numCache>
                <c:formatCode>0.00%</c:formatCode>
                <c:ptCount val="1"/>
                <c:pt idx="0">
                  <c:v>0.26500000000000001</c:v>
                </c:pt>
              </c:numCache>
            </c:numRef>
          </c:val>
          <c:extLst>
            <c:ext xmlns:c16="http://schemas.microsoft.com/office/drawing/2014/chart" uri="{C3380CC4-5D6E-409C-BE32-E72D297353CC}">
              <c16:uniqueId val="{00000001-BC98-4AA2-A6E2-0FCCA986B850}"/>
            </c:ext>
          </c:extLst>
        </c:ser>
        <c:ser>
          <c:idx val="2"/>
          <c:order val="2"/>
          <c:tx>
            <c:strRef>
              <c:f>'1. Identificación'!$G$16</c:f>
              <c:strCache>
                <c:ptCount val="1"/>
                <c:pt idx="0">
                  <c:v>Pequeñas empresa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Identificación'!$I$16</c:f>
              <c:numCache>
                <c:formatCode>0.00%</c:formatCode>
                <c:ptCount val="1"/>
                <c:pt idx="0">
                  <c:v>0.251</c:v>
                </c:pt>
              </c:numCache>
            </c:numRef>
          </c:val>
          <c:extLst>
            <c:ext xmlns:c16="http://schemas.microsoft.com/office/drawing/2014/chart" uri="{C3380CC4-5D6E-409C-BE32-E72D297353CC}">
              <c16:uniqueId val="{00000002-BC98-4AA2-A6E2-0FCCA986B850}"/>
            </c:ext>
          </c:extLst>
        </c:ser>
        <c:ser>
          <c:idx val="3"/>
          <c:order val="3"/>
          <c:tx>
            <c:strRef>
              <c:f>'1. Identificación'!$G$17</c:f>
              <c:strCache>
                <c:ptCount val="1"/>
                <c:pt idx="0">
                  <c:v>Mediana empresa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Identificación'!$I$17</c:f>
              <c:numCache>
                <c:formatCode>0.00%</c:formatCode>
                <c:ptCount val="1"/>
                <c:pt idx="0">
                  <c:v>0.20499999999999999</c:v>
                </c:pt>
              </c:numCache>
            </c:numRef>
          </c:val>
          <c:extLst>
            <c:ext xmlns:c16="http://schemas.microsoft.com/office/drawing/2014/chart" uri="{C3380CC4-5D6E-409C-BE32-E72D297353CC}">
              <c16:uniqueId val="{00000003-BC98-4AA2-A6E2-0FCCA986B850}"/>
            </c:ext>
          </c:extLst>
        </c:ser>
        <c:dLbls>
          <c:showLegendKey val="0"/>
          <c:showVal val="1"/>
          <c:showCatName val="0"/>
          <c:showSerName val="0"/>
          <c:showPercent val="0"/>
          <c:showBubbleSize val="0"/>
        </c:dLbls>
        <c:gapWidth val="75"/>
        <c:overlap val="100"/>
        <c:axId val="-698432336"/>
        <c:axId val="-698427440"/>
      </c:barChart>
      <c:catAx>
        <c:axId val="-698432336"/>
        <c:scaling>
          <c:orientation val="minMax"/>
        </c:scaling>
        <c:delete val="1"/>
        <c:axPos val="l"/>
        <c:numFmt formatCode="General" sourceLinked="1"/>
        <c:majorTickMark val="none"/>
        <c:minorTickMark val="none"/>
        <c:tickLblPos val="nextTo"/>
        <c:crossAx val="-698427440"/>
        <c:crosses val="autoZero"/>
        <c:auto val="1"/>
        <c:lblAlgn val="ctr"/>
        <c:lblOffset val="100"/>
        <c:noMultiLvlLbl val="0"/>
      </c:catAx>
      <c:valAx>
        <c:axId val="-69842744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9843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58947033640363E-2"/>
          <c:y val="0.1317365269461078"/>
          <c:w val="0.88149270864650908"/>
          <c:h val="0.436246876326088"/>
        </c:manualLayout>
      </c:layout>
      <c:barChart>
        <c:barDir val="bar"/>
        <c:grouping val="percentStacked"/>
        <c:varyColors val="0"/>
        <c:ser>
          <c:idx val="0"/>
          <c:order val="0"/>
          <c:tx>
            <c:strRef>
              <c:f>'8.b Cruces tipos-tamaño empresa'!$C$57</c:f>
              <c:strCache>
                <c:ptCount val="1"/>
                <c:pt idx="0">
                  <c:v>pequeña empresa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empresa'!$D$57</c:f>
              <c:numCache>
                <c:formatCode>###0.0%</c:formatCode>
                <c:ptCount val="1"/>
                <c:pt idx="0">
                  <c:v>0.17647058823529413</c:v>
                </c:pt>
              </c:numCache>
            </c:numRef>
          </c:val>
          <c:extLst>
            <c:ext xmlns:c16="http://schemas.microsoft.com/office/drawing/2014/chart" uri="{C3380CC4-5D6E-409C-BE32-E72D297353CC}">
              <c16:uniqueId val="{00000000-3152-4231-B7A2-0122A7CB6072}"/>
            </c:ext>
          </c:extLst>
        </c:ser>
        <c:ser>
          <c:idx val="1"/>
          <c:order val="1"/>
          <c:tx>
            <c:strRef>
              <c:f>'8.b Cruces tipos-tamaño empresa'!$C$59</c:f>
              <c:strCache>
                <c:ptCount val="1"/>
                <c:pt idx="0">
                  <c:v>gran empresa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empresa'!$D$59</c:f>
              <c:numCache>
                <c:formatCode>###0.0%</c:formatCode>
                <c:ptCount val="1"/>
                <c:pt idx="0">
                  <c:v>0.82352941176470584</c:v>
                </c:pt>
              </c:numCache>
            </c:numRef>
          </c:val>
          <c:extLst>
            <c:ext xmlns:c16="http://schemas.microsoft.com/office/drawing/2014/chart" uri="{C3380CC4-5D6E-409C-BE32-E72D297353CC}">
              <c16:uniqueId val="{00000001-3152-4231-B7A2-0122A7CB6072}"/>
            </c:ext>
          </c:extLst>
        </c:ser>
        <c:dLbls>
          <c:showLegendKey val="0"/>
          <c:showVal val="1"/>
          <c:showCatName val="0"/>
          <c:showSerName val="0"/>
          <c:showPercent val="0"/>
          <c:showBubbleSize val="0"/>
        </c:dLbls>
        <c:gapWidth val="150"/>
        <c:overlap val="100"/>
        <c:axId val="-659137888"/>
        <c:axId val="-659140064"/>
      </c:barChart>
      <c:catAx>
        <c:axId val="-659137888"/>
        <c:scaling>
          <c:orientation val="minMax"/>
        </c:scaling>
        <c:delete val="1"/>
        <c:axPos val="l"/>
        <c:numFmt formatCode="General" sourceLinked="1"/>
        <c:majorTickMark val="none"/>
        <c:minorTickMark val="none"/>
        <c:tickLblPos val="nextTo"/>
        <c:crossAx val="-659140064"/>
        <c:crosses val="autoZero"/>
        <c:auto val="1"/>
        <c:lblAlgn val="ctr"/>
        <c:lblOffset val="100"/>
        <c:noMultiLvlLbl val="0"/>
      </c:catAx>
      <c:valAx>
        <c:axId val="-659140064"/>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5913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 Territorios'!$J$9:$J$14</c:f>
              <c:strCache>
                <c:ptCount val="6"/>
                <c:pt idx="0">
                  <c:v>Bizkaia</c:v>
                </c:pt>
                <c:pt idx="1">
                  <c:v>Araba</c:v>
                </c:pt>
                <c:pt idx="2">
                  <c:v>Gipuzkoa</c:v>
                </c:pt>
                <c:pt idx="3">
                  <c:v>Estado </c:v>
                </c:pt>
                <c:pt idx="4">
                  <c:v>Euskadi</c:v>
                </c:pt>
                <c:pt idx="5">
                  <c:v>Fuera del Estado</c:v>
                </c:pt>
              </c:strCache>
            </c:strRef>
          </c:cat>
          <c:val>
            <c:numRef>
              <c:f>'9. Territorios'!$K$9:$K$14</c:f>
              <c:numCache>
                <c:formatCode>General</c:formatCode>
                <c:ptCount val="6"/>
                <c:pt idx="0">
                  <c:v>36.1</c:v>
                </c:pt>
                <c:pt idx="1">
                  <c:v>29.5</c:v>
                </c:pt>
                <c:pt idx="2">
                  <c:v>24.4</c:v>
                </c:pt>
                <c:pt idx="3">
                  <c:v>5.8</c:v>
                </c:pt>
                <c:pt idx="4">
                  <c:v>5.5</c:v>
                </c:pt>
                <c:pt idx="5">
                  <c:v>2.8</c:v>
                </c:pt>
              </c:numCache>
            </c:numRef>
          </c:val>
          <c:extLst>
            <c:ext xmlns:c16="http://schemas.microsoft.com/office/drawing/2014/chart" uri="{C3380CC4-5D6E-409C-BE32-E72D297353CC}">
              <c16:uniqueId val="{00000000-358D-49DA-A92B-C084127BA6DA}"/>
            </c:ext>
          </c:extLst>
        </c:ser>
        <c:dLbls>
          <c:dLblPos val="outEnd"/>
          <c:showLegendKey val="0"/>
          <c:showVal val="1"/>
          <c:showCatName val="0"/>
          <c:showSerName val="0"/>
          <c:showPercent val="0"/>
          <c:showBubbleSize val="0"/>
        </c:dLbls>
        <c:gapWidth val="182"/>
        <c:axId val="-412621056"/>
        <c:axId val="-412628672"/>
      </c:barChart>
      <c:catAx>
        <c:axId val="-4126210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2628672"/>
        <c:crosses val="autoZero"/>
        <c:auto val="1"/>
        <c:lblAlgn val="ctr"/>
        <c:lblOffset val="100"/>
        <c:noMultiLvlLbl val="0"/>
      </c:catAx>
      <c:valAx>
        <c:axId val="-4126286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26210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'11. Colaboración'!$H$19</c:f>
              <c:strCache>
                <c:ptCount val="1"/>
                <c:pt idx="0">
                  <c:v>Colaboración intrasectorial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'11. Colaboración'!$I$19</c:f>
              <c:numCache>
                <c:formatCode>###0</c:formatCode>
                <c:ptCount val="1"/>
                <c:pt idx="0">
                  <c:v>23</c:v>
                </c:pt>
              </c:numCache>
            </c:numRef>
          </c:val>
          <c:extLst>
            <c:ext xmlns:c16="http://schemas.microsoft.com/office/drawing/2014/chart" uri="{C3380CC4-5D6E-409C-BE32-E72D297353CC}">
              <c16:uniqueId val="{00000000-F24B-4DA6-8410-D5F7AC266194}"/>
            </c:ext>
          </c:extLst>
        </c:ser>
        <c:ser>
          <c:idx val="1"/>
          <c:order val="1"/>
          <c:tx>
            <c:strRef>
              <c:f>'11. Colaboración'!$H$20</c:f>
              <c:strCache>
                <c:ptCount val="1"/>
                <c:pt idx="0">
                  <c:v>Colaboración público-privada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'11. Colaboración'!$I$20</c:f>
              <c:numCache>
                <c:formatCode>###0</c:formatCode>
                <c:ptCount val="1"/>
                <c:pt idx="0">
                  <c:v>3</c:v>
                </c:pt>
              </c:numCache>
            </c:numRef>
          </c:val>
          <c:extLst>
            <c:ext xmlns:c16="http://schemas.microsoft.com/office/drawing/2014/chart" uri="{C3380CC4-5D6E-409C-BE32-E72D297353CC}">
              <c16:uniqueId val="{00000001-F24B-4DA6-8410-D5F7AC266194}"/>
            </c:ext>
          </c:extLst>
        </c:ser>
        <c:ser>
          <c:idx val="2"/>
          <c:order val="2"/>
          <c:tx>
            <c:strRef>
              <c:f>'11. Colaboración'!$H$21</c:f>
              <c:strCache>
                <c:ptCount val="1"/>
                <c:pt idx="0">
                  <c:v>Colaboración público-privado-social</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'11. Colaboración'!$I$21</c:f>
              <c:numCache>
                <c:formatCode>###0</c:formatCode>
                <c:ptCount val="1"/>
                <c:pt idx="0">
                  <c:v>2</c:v>
                </c:pt>
              </c:numCache>
            </c:numRef>
          </c:val>
          <c:extLst>
            <c:ext xmlns:c16="http://schemas.microsoft.com/office/drawing/2014/chart" uri="{C3380CC4-5D6E-409C-BE32-E72D297353CC}">
              <c16:uniqueId val="{00000002-F24B-4DA6-8410-D5F7AC266194}"/>
            </c:ext>
          </c:extLst>
        </c:ser>
        <c:ser>
          <c:idx val="3"/>
          <c:order val="3"/>
          <c:tx>
            <c:strRef>
              <c:f>'11. Colaboración'!$H$22</c:f>
              <c:strCache>
                <c:ptCount val="1"/>
                <c:pt idx="0">
                  <c:v>Colaboración privado-social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'11. Colaboración'!$I$22</c:f>
              <c:numCache>
                <c:formatCode>###0</c:formatCode>
                <c:ptCount val="1"/>
                <c:pt idx="0">
                  <c:v>1</c:v>
                </c:pt>
              </c:numCache>
            </c:numRef>
          </c:val>
          <c:extLst>
            <c:ext xmlns:c16="http://schemas.microsoft.com/office/drawing/2014/chart" uri="{C3380CC4-5D6E-409C-BE32-E72D297353CC}">
              <c16:uniqueId val="{00000003-F24B-4DA6-8410-D5F7AC266194}"/>
            </c:ext>
          </c:extLst>
        </c:ser>
        <c:dLbls>
          <c:showLegendKey val="0"/>
          <c:showVal val="1"/>
          <c:showCatName val="0"/>
          <c:showSerName val="0"/>
          <c:showPercent val="0"/>
          <c:showBubbleSize val="0"/>
        </c:dLbls>
        <c:gapWidth val="100"/>
        <c:overlap val="-24"/>
        <c:axId val="-659150944"/>
        <c:axId val="-659150400"/>
      </c:barChart>
      <c:catAx>
        <c:axId val="-659150944"/>
        <c:scaling>
          <c:orientation val="minMax"/>
        </c:scaling>
        <c:delete val="1"/>
        <c:axPos val="b"/>
        <c:numFmt formatCode="General" sourceLinked="1"/>
        <c:majorTickMark val="none"/>
        <c:minorTickMark val="none"/>
        <c:tickLblPos val="nextTo"/>
        <c:crossAx val="-659150400"/>
        <c:crosses val="autoZero"/>
        <c:auto val="1"/>
        <c:lblAlgn val="ctr"/>
        <c:lblOffset val="100"/>
        <c:noMultiLvlLbl val="0"/>
      </c:catAx>
      <c:valAx>
        <c:axId val="-6591504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59150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'10. Por qué'!$H$34</c:f>
              <c:strCache>
                <c:ptCount val="1"/>
                <c:pt idx="0">
                  <c:v>Parte de un plan o programa propio (RSE o similar)</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0-0669-41FB-8430-3BE74D9B82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'10. Por qué'!$I$34</c:f>
              <c:numCache>
                <c:formatCode>###0.0</c:formatCode>
                <c:ptCount val="1"/>
                <c:pt idx="0">
                  <c:v>89.082969432314414</c:v>
                </c:pt>
              </c:numCache>
            </c:numRef>
          </c:val>
          <c:extLst>
            <c:ext xmlns:c16="http://schemas.microsoft.com/office/drawing/2014/chart" uri="{C3380CC4-5D6E-409C-BE32-E72D297353CC}">
              <c16:uniqueId val="{00000000-BAF7-404D-BCBD-953A4D033FEF}"/>
            </c:ext>
          </c:extLst>
        </c:ser>
        <c:ser>
          <c:idx val="1"/>
          <c:order val="1"/>
          <c:tx>
            <c:strRef>
              <c:f>'10. Por qué'!$H$35</c:f>
              <c:strCache>
                <c:ptCount val="1"/>
                <c:pt idx="0">
                  <c:v>Surge por la iniciativa personal de personas empleadas en la empresa</c:v>
                </c:pt>
              </c:strCache>
            </c:strRef>
          </c:tx>
          <c:spPr>
            <a:solidFill>
              <a:schemeClr val="accent2"/>
            </a:solidFill>
            <a:ln>
              <a:noFill/>
            </a:ln>
            <a:effectLst/>
          </c:spPr>
          <c:invertIfNegative val="0"/>
          <c:dLbls>
            <c:dLbl>
              <c:idx val="0"/>
              <c:layout>
                <c:manualLayout>
                  <c:x val="-1.0375281011629196E-16"/>
                  <c:y val="-6.76660609731475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F7-404D-BCBD-953A4D033F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7344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'10. Por qué'!$I$35</c:f>
              <c:numCache>
                <c:formatCode>###0.0</c:formatCode>
                <c:ptCount val="1"/>
                <c:pt idx="0">
                  <c:v>5.2401746724890828</c:v>
                </c:pt>
              </c:numCache>
            </c:numRef>
          </c:val>
          <c:extLst>
            <c:ext xmlns:c16="http://schemas.microsoft.com/office/drawing/2014/chart" uri="{C3380CC4-5D6E-409C-BE32-E72D297353CC}">
              <c16:uniqueId val="{00000001-BAF7-404D-BCBD-953A4D033FEF}"/>
            </c:ext>
          </c:extLst>
        </c:ser>
        <c:ser>
          <c:idx val="2"/>
          <c:order val="2"/>
          <c:tx>
            <c:strRef>
              <c:f>'10. Por qué'!$H$36</c:f>
              <c:strCache>
                <c:ptCount val="1"/>
                <c:pt idx="0">
                  <c:v>Surge por acercamiento de la/s entidad/es destinataria/s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7344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'10. Por qué'!$I$36</c:f>
              <c:numCache>
                <c:formatCode>###0.0</c:formatCode>
                <c:ptCount val="1"/>
                <c:pt idx="0">
                  <c:v>3.4934497816593884</c:v>
                </c:pt>
              </c:numCache>
            </c:numRef>
          </c:val>
          <c:extLst>
            <c:ext xmlns:c16="http://schemas.microsoft.com/office/drawing/2014/chart" uri="{C3380CC4-5D6E-409C-BE32-E72D297353CC}">
              <c16:uniqueId val="{00000002-BAF7-404D-BCBD-953A4D033FEF}"/>
            </c:ext>
          </c:extLst>
        </c:ser>
        <c:ser>
          <c:idx val="3"/>
          <c:order val="3"/>
          <c:tx>
            <c:strRef>
              <c:f>'10. Por qué'!$H$37</c:f>
              <c:strCache>
                <c:ptCount val="1"/>
                <c:pt idx="0">
                  <c:v>Otros motivos</c:v>
                </c:pt>
              </c:strCache>
            </c:strRef>
          </c:tx>
          <c:spPr>
            <a:solidFill>
              <a:schemeClr val="accent4"/>
            </a:solidFill>
            <a:ln>
              <a:noFill/>
            </a:ln>
            <a:effectLst/>
          </c:spPr>
          <c:invertIfNegative val="0"/>
          <c:dLbls>
            <c:dLbl>
              <c:idx val="0"/>
              <c:layout>
                <c:manualLayout>
                  <c:x val="1.4148273910582805E-2"/>
                  <c:y val="-2.93800024800461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2-41B0-BE60-6124D12540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73440"/>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'10. Por qué'!$I$37</c:f>
              <c:numCache>
                <c:formatCode>###0.0</c:formatCode>
                <c:ptCount val="1"/>
                <c:pt idx="0">
                  <c:v>2.1834061135371177</c:v>
                </c:pt>
              </c:numCache>
            </c:numRef>
          </c:val>
          <c:extLst>
            <c:ext xmlns:c16="http://schemas.microsoft.com/office/drawing/2014/chart" uri="{C3380CC4-5D6E-409C-BE32-E72D297353CC}">
              <c16:uniqueId val="{00000003-BAF7-404D-BCBD-953A4D033FEF}"/>
            </c:ext>
          </c:extLst>
        </c:ser>
        <c:dLbls>
          <c:dLblPos val="ctr"/>
          <c:showLegendKey val="0"/>
          <c:showVal val="1"/>
          <c:showCatName val="0"/>
          <c:showSerName val="0"/>
          <c:showPercent val="0"/>
          <c:showBubbleSize val="0"/>
        </c:dLbls>
        <c:gapWidth val="150"/>
        <c:overlap val="100"/>
        <c:axId val="-659139520"/>
        <c:axId val="-659140608"/>
      </c:barChart>
      <c:catAx>
        <c:axId val="-659139520"/>
        <c:scaling>
          <c:orientation val="minMax"/>
        </c:scaling>
        <c:delete val="1"/>
        <c:axPos val="l"/>
        <c:numFmt formatCode="General" sourceLinked="1"/>
        <c:majorTickMark val="none"/>
        <c:minorTickMark val="none"/>
        <c:tickLblPos val="nextTo"/>
        <c:crossAx val="-659140608"/>
        <c:crosses val="autoZero"/>
        <c:auto val="1"/>
        <c:lblAlgn val="ctr"/>
        <c:lblOffset val="100"/>
        <c:noMultiLvlLbl val="0"/>
      </c:catAx>
      <c:valAx>
        <c:axId val="-65914060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913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'12.Ámbitos'!$I$7</c:f>
              <c:strCache>
                <c:ptCount val="1"/>
                <c:pt idx="0">
                  <c:v>Servicios Sociales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'12.Ámbitos'!$J$7</c:f>
              <c:numCache>
                <c:formatCode>0.0</c:formatCode>
                <c:ptCount val="1"/>
                <c:pt idx="0">
                  <c:v>71.83</c:v>
                </c:pt>
              </c:numCache>
            </c:numRef>
          </c:val>
          <c:extLst>
            <c:ext xmlns:c16="http://schemas.microsoft.com/office/drawing/2014/chart" uri="{C3380CC4-5D6E-409C-BE32-E72D297353CC}">
              <c16:uniqueId val="{00000000-4479-440D-88CF-F59F3041A1F7}"/>
            </c:ext>
          </c:extLst>
        </c:ser>
        <c:ser>
          <c:idx val="1"/>
          <c:order val="1"/>
          <c:tx>
            <c:strRef>
              <c:f>'12.Ámbitos'!$I$8</c:f>
              <c:strCache>
                <c:ptCount val="1"/>
                <c:pt idx="0">
                  <c:v>Empleo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'12.Ámbitos'!$J$8</c:f>
              <c:numCache>
                <c:formatCode>0.0</c:formatCode>
                <c:ptCount val="1"/>
                <c:pt idx="0">
                  <c:v>11.38</c:v>
                </c:pt>
              </c:numCache>
            </c:numRef>
          </c:val>
          <c:extLst>
            <c:ext xmlns:c16="http://schemas.microsoft.com/office/drawing/2014/chart" uri="{C3380CC4-5D6E-409C-BE32-E72D297353CC}">
              <c16:uniqueId val="{00000001-4479-440D-88CF-F59F3041A1F7}"/>
            </c:ext>
          </c:extLst>
        </c:ser>
        <c:ser>
          <c:idx val="2"/>
          <c:order val="2"/>
          <c:tx>
            <c:strRef>
              <c:f>'12.Ámbitos'!$I$9</c:f>
              <c:strCache>
                <c:ptCount val="1"/>
                <c:pt idx="0">
                  <c:v>Salud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'12.Ámbitos'!$J$9</c:f>
              <c:numCache>
                <c:formatCode>0.0</c:formatCode>
                <c:ptCount val="1"/>
                <c:pt idx="0">
                  <c:v>6.34</c:v>
                </c:pt>
              </c:numCache>
            </c:numRef>
          </c:val>
          <c:extLst>
            <c:ext xmlns:c16="http://schemas.microsoft.com/office/drawing/2014/chart" uri="{C3380CC4-5D6E-409C-BE32-E72D297353CC}">
              <c16:uniqueId val="{00000002-4479-440D-88CF-F59F3041A1F7}"/>
            </c:ext>
          </c:extLst>
        </c:ser>
        <c:ser>
          <c:idx val="3"/>
          <c:order val="3"/>
          <c:tx>
            <c:strRef>
              <c:f>'12.Ámbitos'!$I$10</c:f>
              <c:strCache>
                <c:ptCount val="1"/>
                <c:pt idx="0">
                  <c:v>Coop. Internacional al Desarrollo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'12.Ámbitos'!$J$10</c:f>
              <c:numCache>
                <c:formatCode>0.0</c:formatCode>
                <c:ptCount val="1"/>
                <c:pt idx="0">
                  <c:v>5.05</c:v>
                </c:pt>
              </c:numCache>
            </c:numRef>
          </c:val>
          <c:extLst>
            <c:ext xmlns:c16="http://schemas.microsoft.com/office/drawing/2014/chart" uri="{C3380CC4-5D6E-409C-BE32-E72D297353CC}">
              <c16:uniqueId val="{00000003-4479-440D-88CF-F59F3041A1F7}"/>
            </c:ext>
          </c:extLst>
        </c:ser>
        <c:ser>
          <c:idx val="4"/>
          <c:order val="4"/>
          <c:tx>
            <c:strRef>
              <c:f>'12.Ámbitos'!$I$11</c:f>
              <c:strCache>
                <c:ptCount val="1"/>
                <c:pt idx="0">
                  <c:v>Social-transversal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'12.Ámbitos'!$J$11</c:f>
              <c:numCache>
                <c:formatCode>0.0</c:formatCode>
                <c:ptCount val="1"/>
                <c:pt idx="0">
                  <c:v>3.64</c:v>
                </c:pt>
              </c:numCache>
            </c:numRef>
          </c:val>
          <c:extLst>
            <c:ext xmlns:c16="http://schemas.microsoft.com/office/drawing/2014/chart" uri="{C3380CC4-5D6E-409C-BE32-E72D297353CC}">
              <c16:uniqueId val="{00000004-4479-440D-88CF-F59F3041A1F7}"/>
            </c:ext>
          </c:extLst>
        </c:ser>
        <c:ser>
          <c:idx val="5"/>
          <c:order val="5"/>
          <c:tx>
            <c:strRef>
              <c:f>'12.Ámbitos'!$I$12</c:f>
              <c:strCache>
                <c:ptCount val="1"/>
                <c:pt idx="0">
                  <c:v>Tiempo libre</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'12.Ámbitos'!$J$12</c:f>
              <c:numCache>
                <c:formatCode>0.0</c:formatCode>
                <c:ptCount val="1"/>
                <c:pt idx="0">
                  <c:v>0.82</c:v>
                </c:pt>
              </c:numCache>
            </c:numRef>
          </c:val>
          <c:extLst>
            <c:ext xmlns:c16="http://schemas.microsoft.com/office/drawing/2014/chart" uri="{C3380CC4-5D6E-409C-BE32-E72D297353CC}">
              <c16:uniqueId val="{00000005-4479-440D-88CF-F59F3041A1F7}"/>
            </c:ext>
          </c:extLst>
        </c:ser>
        <c:ser>
          <c:idx val="6"/>
          <c:order val="6"/>
          <c:tx>
            <c:strRef>
              <c:f>'12.Ámbitos'!$I$13</c:f>
              <c:strCache>
                <c:ptCount val="1"/>
                <c:pt idx="0">
                  <c:v>Otros</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'12.Ámbitos'!$J$13</c:f>
              <c:numCache>
                <c:formatCode>0.0</c:formatCode>
                <c:ptCount val="1"/>
                <c:pt idx="0">
                  <c:v>0.47</c:v>
                </c:pt>
              </c:numCache>
            </c:numRef>
          </c:val>
          <c:extLst>
            <c:ext xmlns:c16="http://schemas.microsoft.com/office/drawing/2014/chart" uri="{C3380CC4-5D6E-409C-BE32-E72D297353CC}">
              <c16:uniqueId val="{00000006-4479-440D-88CF-F59F3041A1F7}"/>
            </c:ext>
          </c:extLst>
        </c:ser>
        <c:ser>
          <c:idx val="7"/>
          <c:order val="7"/>
          <c:tx>
            <c:strRef>
              <c:f>'12.Ámbitos'!$I$14</c:f>
              <c:strCache>
                <c:ptCount val="1"/>
                <c:pt idx="0">
                  <c:v>Indistinto</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'12.Ámbitos'!$J$14</c:f>
              <c:numCache>
                <c:formatCode>0.0</c:formatCode>
                <c:ptCount val="1"/>
                <c:pt idx="0">
                  <c:v>0.47</c:v>
                </c:pt>
              </c:numCache>
            </c:numRef>
          </c:val>
          <c:extLst>
            <c:ext xmlns:c16="http://schemas.microsoft.com/office/drawing/2014/chart" uri="{C3380CC4-5D6E-409C-BE32-E72D297353CC}">
              <c16:uniqueId val="{00000007-4479-440D-88CF-F59F3041A1F7}"/>
            </c:ext>
          </c:extLst>
        </c:ser>
        <c:dLbls>
          <c:showLegendKey val="0"/>
          <c:showVal val="1"/>
          <c:showCatName val="0"/>
          <c:showSerName val="0"/>
          <c:showPercent val="0"/>
          <c:showBubbleSize val="0"/>
        </c:dLbls>
        <c:gapWidth val="100"/>
        <c:axId val="-412617248"/>
        <c:axId val="-412618880"/>
      </c:barChart>
      <c:catAx>
        <c:axId val="-412617248"/>
        <c:scaling>
          <c:orientation val="maxMin"/>
        </c:scaling>
        <c:delete val="1"/>
        <c:axPos val="l"/>
        <c:numFmt formatCode="General" sourceLinked="1"/>
        <c:majorTickMark val="none"/>
        <c:minorTickMark val="none"/>
        <c:tickLblPos val="nextTo"/>
        <c:crossAx val="-412618880"/>
        <c:crosses val="autoZero"/>
        <c:auto val="1"/>
        <c:lblAlgn val="ctr"/>
        <c:lblOffset val="100"/>
        <c:noMultiLvlLbl val="0"/>
      </c:catAx>
      <c:valAx>
        <c:axId val="-412618880"/>
        <c:scaling>
          <c:orientation val="minMax"/>
          <c:max val="70"/>
        </c:scaling>
        <c:delete val="0"/>
        <c:axPos val="t"/>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crossAx val="-41261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lumMod val="75000"/>
              <a:lumOff val="25000"/>
            </a:schemeClr>
          </a:solidFill>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'13. Año de la medida'!$I$14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'13. Año de la medida'!$J$14</c:f>
              <c:numCache>
                <c:formatCode>###0.0</c:formatCode>
                <c:ptCount val="1"/>
                <c:pt idx="0">
                  <c:v>49.6</c:v>
                </c:pt>
              </c:numCache>
            </c:numRef>
          </c:val>
          <c:extLst>
            <c:ext xmlns:c16="http://schemas.microsoft.com/office/drawing/2014/chart" uri="{C3380CC4-5D6E-409C-BE32-E72D297353CC}">
              <c16:uniqueId val="{00000000-5AEB-42D0-8E2C-6AC221AC215E}"/>
            </c:ext>
          </c:extLst>
        </c:ser>
        <c:ser>
          <c:idx val="1"/>
          <c:order val="1"/>
          <c:tx>
            <c:strRef>
              <c:f>'13. Año de la medida'!$I$15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'13. Año de la medida'!$J$15</c:f>
              <c:numCache>
                <c:formatCode>###0.0</c:formatCode>
                <c:ptCount val="1"/>
                <c:pt idx="0">
                  <c:v>10.1</c:v>
                </c:pt>
              </c:numCache>
            </c:numRef>
          </c:val>
          <c:extLst>
            <c:ext xmlns:c16="http://schemas.microsoft.com/office/drawing/2014/chart" uri="{C3380CC4-5D6E-409C-BE32-E72D297353CC}">
              <c16:uniqueId val="{00000001-5AEB-42D0-8E2C-6AC221AC215E}"/>
            </c:ext>
          </c:extLst>
        </c:ser>
        <c:ser>
          <c:idx val="2"/>
          <c:order val="2"/>
          <c:tx>
            <c:strRef>
              <c:f>'13. Año de la medida'!$I$16</c:f>
              <c:strCache>
                <c:ptCount val="1"/>
                <c:pt idx="0">
                  <c:v>2020 y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'13. Año de la medida'!$J$16</c:f>
              <c:numCache>
                <c:formatCode>###0.0</c:formatCode>
                <c:ptCount val="1"/>
                <c:pt idx="0">
                  <c:v>40.299999999999997</c:v>
                </c:pt>
              </c:numCache>
            </c:numRef>
          </c:val>
          <c:extLst>
            <c:ext xmlns:c16="http://schemas.microsoft.com/office/drawing/2014/chart" uri="{C3380CC4-5D6E-409C-BE32-E72D297353CC}">
              <c16:uniqueId val="{00000002-5AEB-42D0-8E2C-6AC221AC215E}"/>
            </c:ext>
          </c:extLst>
        </c:ser>
        <c:dLbls>
          <c:dLblPos val="ctr"/>
          <c:showLegendKey val="0"/>
          <c:showVal val="1"/>
          <c:showCatName val="0"/>
          <c:showSerName val="0"/>
          <c:showPercent val="0"/>
          <c:showBubbleSize val="0"/>
        </c:dLbls>
        <c:gapWidth val="150"/>
        <c:overlap val="100"/>
        <c:axId val="-412630304"/>
        <c:axId val="-412616704"/>
      </c:barChart>
      <c:catAx>
        <c:axId val="-412630304"/>
        <c:scaling>
          <c:orientation val="minMax"/>
        </c:scaling>
        <c:delete val="1"/>
        <c:axPos val="l"/>
        <c:numFmt formatCode="General" sourceLinked="1"/>
        <c:majorTickMark val="none"/>
        <c:minorTickMark val="none"/>
        <c:tickLblPos val="nextTo"/>
        <c:crossAx val="-412616704"/>
        <c:crosses val="autoZero"/>
        <c:auto val="1"/>
        <c:lblAlgn val="ctr"/>
        <c:lblOffset val="100"/>
        <c:noMultiLvlLbl val="0"/>
      </c:catAx>
      <c:valAx>
        <c:axId val="-4126167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263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'1. Identificación'!$G$20</c:f>
              <c:strCache>
                <c:ptCount val="1"/>
                <c:pt idx="0">
                  <c:v>Bizkaia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Identificación'!$I$20</c:f>
              <c:numCache>
                <c:formatCode>###0.0</c:formatCode>
                <c:ptCount val="1"/>
                <c:pt idx="0">
                  <c:v>33.610648918469217</c:v>
                </c:pt>
              </c:numCache>
            </c:numRef>
          </c:val>
          <c:extLst>
            <c:ext xmlns:c16="http://schemas.microsoft.com/office/drawing/2014/chart" uri="{C3380CC4-5D6E-409C-BE32-E72D297353CC}">
              <c16:uniqueId val="{00000000-2EFD-4619-A28F-3DFDE11AD849}"/>
            </c:ext>
          </c:extLst>
        </c:ser>
        <c:ser>
          <c:idx val="1"/>
          <c:order val="1"/>
          <c:tx>
            <c:strRef>
              <c:f>'1. Identificación'!$G$21</c:f>
              <c:strCache>
                <c:ptCount val="1"/>
                <c:pt idx="0">
                  <c:v>Gipuzkoa</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4-2EFD-4619-A28F-3DFDE11AD8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Identificación'!$I$21</c:f>
              <c:numCache>
                <c:formatCode>###0.0</c:formatCode>
                <c:ptCount val="1"/>
                <c:pt idx="0">
                  <c:v>28.618968386023298</c:v>
                </c:pt>
              </c:numCache>
            </c:numRef>
          </c:val>
          <c:extLst>
            <c:ext xmlns:c16="http://schemas.microsoft.com/office/drawing/2014/chart" uri="{C3380CC4-5D6E-409C-BE32-E72D297353CC}">
              <c16:uniqueId val="{00000001-2EFD-4619-A28F-3DFDE11AD849}"/>
            </c:ext>
          </c:extLst>
        </c:ser>
        <c:ser>
          <c:idx val="2"/>
          <c:order val="2"/>
          <c:tx>
            <c:strRef>
              <c:f>'1. Identificación'!$G$22</c:f>
              <c:strCache>
                <c:ptCount val="1"/>
                <c:pt idx="0">
                  <c:v>Araba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Identificación'!$I$22</c:f>
              <c:numCache>
                <c:formatCode>###0.0</c:formatCode>
                <c:ptCount val="1"/>
                <c:pt idx="0">
                  <c:v>17.803660565723796</c:v>
                </c:pt>
              </c:numCache>
            </c:numRef>
          </c:val>
          <c:extLst>
            <c:ext xmlns:c16="http://schemas.microsoft.com/office/drawing/2014/chart" uri="{C3380CC4-5D6E-409C-BE32-E72D297353CC}">
              <c16:uniqueId val="{00000002-2EFD-4619-A28F-3DFDE11AD849}"/>
            </c:ext>
          </c:extLst>
        </c:ser>
        <c:ser>
          <c:idx val="3"/>
          <c:order val="3"/>
          <c:tx>
            <c:strRef>
              <c:f>'1. Identificación'!$G$23</c:f>
              <c:strCache>
                <c:ptCount val="1"/>
                <c:pt idx="0">
                  <c:v>Resto del Estado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'1. Identificación'!$I$23</c:f>
              <c:numCache>
                <c:formatCode>###0.0</c:formatCode>
                <c:ptCount val="1"/>
                <c:pt idx="0">
                  <c:v>19.966722129783694</c:v>
                </c:pt>
              </c:numCache>
            </c:numRef>
          </c:val>
          <c:extLst>
            <c:ext xmlns:c16="http://schemas.microsoft.com/office/drawing/2014/chart" uri="{C3380CC4-5D6E-409C-BE32-E72D297353CC}">
              <c16:uniqueId val="{00000003-2EFD-4619-A28F-3DFDE11AD849}"/>
            </c:ext>
          </c:extLst>
        </c:ser>
        <c:dLbls>
          <c:showLegendKey val="0"/>
          <c:showVal val="1"/>
          <c:showCatName val="0"/>
          <c:showSerName val="0"/>
          <c:showPercent val="0"/>
          <c:showBubbleSize val="0"/>
        </c:dLbls>
        <c:gapWidth val="75"/>
        <c:overlap val="100"/>
        <c:axId val="-571731760"/>
        <c:axId val="-571735024"/>
      </c:barChart>
      <c:catAx>
        <c:axId val="-571731760"/>
        <c:scaling>
          <c:orientation val="minMax"/>
        </c:scaling>
        <c:delete val="1"/>
        <c:axPos val="l"/>
        <c:numFmt formatCode="General" sourceLinked="1"/>
        <c:majorTickMark val="none"/>
        <c:minorTickMark val="none"/>
        <c:tickLblPos val="nextTo"/>
        <c:crossAx val="-571735024"/>
        <c:crosses val="autoZero"/>
        <c:auto val="1"/>
        <c:lblAlgn val="ctr"/>
        <c:lblOffset val="100"/>
        <c:noMultiLvlLbl val="0"/>
      </c:catAx>
      <c:valAx>
        <c:axId val="-57173502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57173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40-43EB-85B7-7A9E1D1874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40-43EB-85B7-7A9E1D1874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40-43EB-85B7-7A9E1D1874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40-43EB-85B7-7A9E1D18746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40-43EB-85B7-7A9E1D18746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40-43EB-85B7-7A9E1D18746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40-43EB-85B7-7A9E1D187462}"/>
              </c:ext>
            </c:extLst>
          </c:dPt>
          <c:dLbls>
            <c:dLbl>
              <c:idx val="0"/>
              <c:layout>
                <c:manualLayout>
                  <c:x val="-8.120734908136483E-2"/>
                  <c:y val="-0.25213043380307076"/>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40-43EB-85B7-7A9E1D1874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 Categorías'!$H$5:$H$11</c:f>
              <c:strCache>
                <c:ptCount val="7"/>
                <c:pt idx="0">
                  <c:v>Financiación</c:v>
                </c:pt>
                <c:pt idx="1">
                  <c:v>Equilibrio de funciones</c:v>
                </c:pt>
                <c:pt idx="2">
                  <c:v>Fortalecimiento organizativo y de gestión</c:v>
                </c:pt>
                <c:pt idx="3">
                  <c:v>Infraestructuras</c:v>
                </c:pt>
                <c:pt idx="4">
                  <c:v>Impulso del voluntariado y el asociacionismo</c:v>
                </c:pt>
                <c:pt idx="5">
                  <c:v>Cooperación intrasector</c:v>
                </c:pt>
                <c:pt idx="6">
                  <c:v>Colaboración con otros sectores, instituciones y movimiento sociales</c:v>
                </c:pt>
              </c:strCache>
            </c:strRef>
          </c:cat>
          <c:val>
            <c:numRef>
              <c:f>'2. Categorías'!$I$5:$I$11</c:f>
              <c:numCache>
                <c:formatCode>###0</c:formatCode>
                <c:ptCount val="7"/>
                <c:pt idx="0">
                  <c:v>741</c:v>
                </c:pt>
                <c:pt idx="1">
                  <c:v>67</c:v>
                </c:pt>
                <c:pt idx="2">
                  <c:v>37</c:v>
                </c:pt>
                <c:pt idx="3">
                  <c:v>36</c:v>
                </c:pt>
                <c:pt idx="4">
                  <c:v>25</c:v>
                </c:pt>
                <c:pt idx="5">
                  <c:v>4</c:v>
                </c:pt>
                <c:pt idx="6">
                  <c:v>1</c:v>
                </c:pt>
              </c:numCache>
            </c:numRef>
          </c:val>
          <c:extLst>
            <c:ext xmlns:c16="http://schemas.microsoft.com/office/drawing/2014/chart" uri="{C3380CC4-5D6E-409C-BE32-E72D297353CC}">
              <c16:uniqueId val="{0000000E-3D40-43EB-85B7-7A9E1D18746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918601937894"/>
          <c:y val="0.10412887176712064"/>
          <c:w val="0.51493073024914782"/>
          <c:h val="0.7917422564657586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B6-4BC0-B267-AA00E3A8F73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B6-4BC0-B267-AA00E3A8F73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B6-4BC0-B267-AA00E3A8F73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B6-4BC0-B267-AA00E3A8F73B}"/>
              </c:ext>
            </c:extLst>
          </c:dPt>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0"/>
              <c:showCatName val="1"/>
              <c:showSerName val="0"/>
              <c:showPercent val="1"/>
              <c:showBubbleSize val="0"/>
              <c:extLst>
                <c:ext xmlns:c16="http://schemas.microsoft.com/office/drawing/2014/chart" uri="{C3380CC4-5D6E-409C-BE32-E72D297353CC}">
                  <c16:uniqueId val="{00000001-D0B6-4BC0-B267-AA00E3A8F73B}"/>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0"/>
              <c:showCatName val="1"/>
              <c:showSerName val="0"/>
              <c:showPercent val="1"/>
              <c:showBubbleSize val="0"/>
              <c:extLst>
                <c:ext xmlns:c16="http://schemas.microsoft.com/office/drawing/2014/chart" uri="{C3380CC4-5D6E-409C-BE32-E72D297353CC}">
                  <c16:uniqueId val="{00000003-D0B6-4BC0-B267-AA00E3A8F73B}"/>
                </c:ext>
              </c:extLst>
            </c:dLbl>
            <c:dLbl>
              <c:idx val="2"/>
              <c:layout>
                <c:manualLayout>
                  <c:x val="-0.05"/>
                  <c:y val="-6.0855934674832312E-3"/>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50000"/>
                          </a:schemeClr>
                        </a:solidFill>
                        <a:latin typeface="+mn-lt"/>
                        <a:ea typeface="+mn-ea"/>
                        <a:cs typeface="+mn-cs"/>
                      </a:defRPr>
                    </a:pPr>
                    <a:fld id="{72870589-DC55-4CFA-B895-77CBFFB1916E}" type="CATEGORYNAME">
                      <a:rPr lang="es-ES">
                        <a:solidFill>
                          <a:schemeClr val="tx1">
                            <a:lumMod val="50000"/>
                          </a:schemeClr>
                        </a:solidFill>
                      </a:rPr>
                      <a:pPr>
                        <a:defRPr sz="900" b="0" i="0" u="none" strike="noStrike" kern="1200" baseline="0">
                          <a:solidFill>
                            <a:schemeClr val="tx1">
                              <a:lumMod val="50000"/>
                            </a:schemeClr>
                          </a:solidFill>
                          <a:latin typeface="+mn-lt"/>
                          <a:ea typeface="+mn-ea"/>
                          <a:cs typeface="+mn-cs"/>
                        </a:defRPr>
                      </a:pPr>
                      <a:t>[NOMBRE DE CATEGORÍA]</a:t>
                    </a:fld>
                    <a:r>
                      <a:rPr lang="es-ES">
                        <a:solidFill>
                          <a:schemeClr val="tx1">
                            <a:lumMod val="50000"/>
                          </a:schemeClr>
                        </a:solidFill>
                      </a:rPr>
                      <a:t>s</a:t>
                    </a:r>
                    <a:r>
                      <a:rPr lang="es-ES" baseline="0">
                        <a:solidFill>
                          <a:schemeClr val="tx1">
                            <a:lumMod val="50000"/>
                          </a:schemeClr>
                        </a:solidFill>
                      </a:rPr>
                      <a:t>
</a:t>
                    </a:r>
                    <a:fld id="{605F41F2-DCF4-46D1-AC20-A4EAE51A124D}" type="PERCENTAGE">
                      <a:rPr lang="es-ES" baseline="0">
                        <a:solidFill>
                          <a:schemeClr val="tx1">
                            <a:lumMod val="50000"/>
                          </a:schemeClr>
                        </a:solidFill>
                      </a:rPr>
                      <a:pPr>
                        <a:defRPr sz="900" b="0" i="0" u="none" strike="noStrike" kern="1200" baseline="0">
                          <a:solidFill>
                            <a:schemeClr val="tx1">
                              <a:lumMod val="50000"/>
                            </a:schemeClr>
                          </a:solidFill>
                          <a:latin typeface="+mn-lt"/>
                          <a:ea typeface="+mn-ea"/>
                          <a:cs typeface="+mn-cs"/>
                        </a:defRPr>
                      </a:pPr>
                      <a:t>[PORCENTAJE]</a:t>
                    </a:fld>
                    <a:endParaRPr lang="es-ES" baseline="0">
                      <a:solidFill>
                        <a:schemeClr val="tx1">
                          <a:lumMod val="50000"/>
                        </a:schemeClr>
                      </a:solidFill>
                    </a:endParaRPr>
                  </a:p>
                </c:rich>
              </c:tx>
              <c:numFmt formatCode="0.00%" sourceLinked="0"/>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5486111111111109"/>
                      <c:h val="0.27083333333333331"/>
                    </c:manualLayout>
                  </c15:layout>
                  <c15:dlblFieldTable/>
                  <c15:showDataLabelsRange val="0"/>
                </c:ext>
                <c:ext xmlns:c16="http://schemas.microsoft.com/office/drawing/2014/chart" uri="{C3380CC4-5D6E-409C-BE32-E72D297353CC}">
                  <c16:uniqueId val="{00000005-D0B6-4BC0-B267-AA00E3A8F73B}"/>
                </c:ext>
              </c:extLst>
            </c:dLbl>
            <c:dLbl>
              <c:idx val="3"/>
              <c:numFmt formatCode="0.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50000"/>
                        </a:schemeClr>
                      </a:solidFill>
                      <a:latin typeface="+mn-lt"/>
                      <a:ea typeface="+mn-ea"/>
                      <a:cs typeface="+mn-cs"/>
                    </a:defRPr>
                  </a:pPr>
                  <a:endParaRPr lang="es-E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0B6-4BC0-B267-AA00E3A8F73B}"/>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Tipos de medidas'!$B$1:$E$1</c:f>
              <c:strCache>
                <c:ptCount val="4"/>
                <c:pt idx="0">
                  <c:v>Movilización de recursos económicos</c:v>
                </c:pt>
                <c:pt idx="1">
                  <c:v>Ofrecimiento de servicios o  movilización de recursos técnicos y/o materiales</c:v>
                </c:pt>
                <c:pt idx="2">
                  <c:v>Movilización de recursos humano</c:v>
                </c:pt>
                <c:pt idx="3">
                  <c:v>Participación de personas/grupos de personas ajenos a la empresa </c:v>
                </c:pt>
              </c:strCache>
            </c:strRef>
          </c:cat>
          <c:val>
            <c:numRef>
              <c:f>'3. Tipos de medidas'!$B$2:$E$2</c:f>
              <c:numCache>
                <c:formatCode>###0</c:formatCode>
                <c:ptCount val="4"/>
                <c:pt idx="0">
                  <c:v>265</c:v>
                </c:pt>
                <c:pt idx="1">
                  <c:v>208</c:v>
                </c:pt>
                <c:pt idx="2">
                  <c:v>65</c:v>
                </c:pt>
                <c:pt idx="3">
                  <c:v>18</c:v>
                </c:pt>
              </c:numCache>
            </c:numRef>
          </c:val>
          <c:extLst>
            <c:ext xmlns:c16="http://schemas.microsoft.com/office/drawing/2014/chart" uri="{C3380CC4-5D6E-409C-BE32-E72D297353CC}">
              <c16:uniqueId val="{00000008-D0B6-4BC0-B267-AA00E3A8F73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Tipos - Recursos economicos'!$I$7</c:f>
              <c:strCache>
                <c:ptCount val="1"/>
                <c:pt idx="0">
                  <c:v>Ayuda o subvención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economicos'!$J$7</c:f>
              <c:numCache>
                <c:formatCode>General</c:formatCode>
                <c:ptCount val="1"/>
                <c:pt idx="0">
                  <c:v>47.5</c:v>
                </c:pt>
              </c:numCache>
            </c:numRef>
          </c:val>
          <c:extLst>
            <c:ext xmlns:c16="http://schemas.microsoft.com/office/drawing/2014/chart" uri="{C3380CC4-5D6E-409C-BE32-E72D297353CC}">
              <c16:uniqueId val="{00000000-F2D1-468C-BDD0-AD56DEC4B7CB}"/>
            </c:ext>
          </c:extLst>
        </c:ser>
        <c:ser>
          <c:idx val="1"/>
          <c:order val="1"/>
          <c:tx>
            <c:strRef>
              <c:f>'4. Tipos - Recursos economicos'!$I$8</c:f>
              <c:strCache>
                <c:ptCount val="1"/>
                <c:pt idx="0">
                  <c:v>Donación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economicos'!$J$8</c:f>
              <c:numCache>
                <c:formatCode>General</c:formatCode>
                <c:ptCount val="1"/>
                <c:pt idx="0">
                  <c:v>44.2</c:v>
                </c:pt>
              </c:numCache>
            </c:numRef>
          </c:val>
          <c:extLst>
            <c:ext xmlns:c16="http://schemas.microsoft.com/office/drawing/2014/chart" uri="{C3380CC4-5D6E-409C-BE32-E72D297353CC}">
              <c16:uniqueId val="{00000001-F2D1-468C-BDD0-AD56DEC4B7CB}"/>
            </c:ext>
          </c:extLst>
        </c:ser>
        <c:ser>
          <c:idx val="2"/>
          <c:order val="2"/>
          <c:tx>
            <c:strRef>
              <c:f>'4. Tipos - Recursos economicos'!$I$9</c:f>
              <c:strCache>
                <c:ptCount val="1"/>
                <c:pt idx="0">
                  <c:v> Otro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economicos'!$J$9</c:f>
              <c:numCache>
                <c:formatCode>###0.0</c:formatCode>
                <c:ptCount val="1"/>
                <c:pt idx="0">
                  <c:v>7.9</c:v>
                </c:pt>
              </c:numCache>
            </c:numRef>
          </c:val>
          <c:extLst>
            <c:ext xmlns:c16="http://schemas.microsoft.com/office/drawing/2014/chart" uri="{C3380CC4-5D6E-409C-BE32-E72D297353CC}">
              <c16:uniqueId val="{00000002-F2D1-468C-BDD0-AD56DEC4B7CB}"/>
            </c:ext>
          </c:extLst>
        </c:ser>
        <c:ser>
          <c:idx val="3"/>
          <c:order val="3"/>
          <c:tx>
            <c:strRef>
              <c:f>'4. Tipos - Recursos economicos'!$I$10</c:f>
              <c:strCache>
                <c:ptCount val="1"/>
                <c:pt idx="0">
                  <c:v>Patrocinio y mecenazgo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economicos'!$J$10</c:f>
              <c:numCache>
                <c:formatCode>General</c:formatCode>
                <c:ptCount val="1"/>
                <c:pt idx="0">
                  <c:v>3.4</c:v>
                </c:pt>
              </c:numCache>
            </c:numRef>
          </c:val>
          <c:extLst>
            <c:ext xmlns:c16="http://schemas.microsoft.com/office/drawing/2014/chart" uri="{C3380CC4-5D6E-409C-BE32-E72D297353CC}">
              <c16:uniqueId val="{00000003-F2D1-468C-BDD0-AD56DEC4B7CB}"/>
            </c:ext>
          </c:extLst>
        </c:ser>
        <c:ser>
          <c:idx val="4"/>
          <c:order val="4"/>
          <c:tx>
            <c:strRef>
              <c:f>'4. Tipos - Recursos economicos'!$I$11</c:f>
              <c:strCache>
                <c:ptCount val="1"/>
                <c:pt idx="0">
                  <c:v>Beca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economicos'!$J$11</c:f>
              <c:numCache>
                <c:formatCode>General</c:formatCode>
                <c:ptCount val="1"/>
                <c:pt idx="0">
                  <c:v>1.5</c:v>
                </c:pt>
              </c:numCache>
            </c:numRef>
          </c:val>
          <c:extLst>
            <c:ext xmlns:c16="http://schemas.microsoft.com/office/drawing/2014/chart" uri="{C3380CC4-5D6E-409C-BE32-E72D297353CC}">
              <c16:uniqueId val="{00000004-F2D1-468C-BDD0-AD56DEC4B7CB}"/>
            </c:ext>
          </c:extLst>
        </c:ser>
        <c:ser>
          <c:idx val="5"/>
          <c:order val="5"/>
          <c:tx>
            <c:strRef>
              <c:f>'4. Tipos - Recursos economicos'!$I$12</c:f>
              <c:strCache>
                <c:ptCount val="1"/>
                <c:pt idx="0">
                  <c:v>Marketing con causa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economicos'!$J$12</c:f>
              <c:numCache>
                <c:formatCode>General</c:formatCode>
                <c:ptCount val="1"/>
                <c:pt idx="0">
                  <c:v>1.1000000000000001</c:v>
                </c:pt>
              </c:numCache>
            </c:numRef>
          </c:val>
          <c:extLst>
            <c:ext xmlns:c16="http://schemas.microsoft.com/office/drawing/2014/chart" uri="{C3380CC4-5D6E-409C-BE32-E72D297353CC}">
              <c16:uniqueId val="{00000005-F2D1-468C-BDD0-AD56DEC4B7CB}"/>
            </c:ext>
          </c:extLst>
        </c:ser>
        <c:ser>
          <c:idx val="6"/>
          <c:order val="6"/>
          <c:tx>
            <c:strRef>
              <c:f>'4. Tipos - Recursos economicos'!$I$13</c:f>
              <c:strCache>
                <c:ptCount val="1"/>
                <c:pt idx="0">
                  <c:v>Premio en metálico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'4. Tipos - Recursos economicos'!$J$13</c:f>
              <c:numCache>
                <c:formatCode>General</c:formatCode>
                <c:ptCount val="1"/>
                <c:pt idx="0">
                  <c:v>0.75</c:v>
                </c:pt>
              </c:numCache>
            </c:numRef>
          </c:val>
          <c:extLst>
            <c:ext xmlns:c16="http://schemas.microsoft.com/office/drawing/2014/chart" uri="{C3380CC4-5D6E-409C-BE32-E72D297353CC}">
              <c16:uniqueId val="{00000006-F2D1-468C-BDD0-AD56DEC4B7CB}"/>
            </c:ext>
          </c:extLst>
        </c:ser>
        <c:dLbls>
          <c:dLblPos val="outEnd"/>
          <c:showLegendKey val="0"/>
          <c:showVal val="1"/>
          <c:showCatName val="0"/>
          <c:showSerName val="0"/>
          <c:showPercent val="0"/>
          <c:showBubbleSize val="0"/>
        </c:dLbls>
        <c:gapWidth val="219"/>
        <c:overlap val="-27"/>
        <c:axId val="-698431792"/>
        <c:axId val="-698424176"/>
      </c:barChart>
      <c:catAx>
        <c:axId val="-698431792"/>
        <c:scaling>
          <c:orientation val="minMax"/>
        </c:scaling>
        <c:delete val="1"/>
        <c:axPos val="b"/>
        <c:numFmt formatCode="General" sourceLinked="1"/>
        <c:majorTickMark val="none"/>
        <c:minorTickMark val="none"/>
        <c:tickLblPos val="nextTo"/>
        <c:crossAx val="-698424176"/>
        <c:crosses val="autoZero"/>
        <c:auto val="1"/>
        <c:lblAlgn val="ctr"/>
        <c:lblOffset val="100"/>
        <c:noMultiLvlLbl val="0"/>
      </c:catAx>
      <c:valAx>
        <c:axId val="-69842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98431792"/>
        <c:crosses val="autoZero"/>
        <c:crossBetween val="between"/>
      </c:valAx>
      <c:spPr>
        <a:noFill/>
        <a:ln>
          <a:noFill/>
        </a:ln>
        <a:effectLst/>
      </c:spPr>
    </c:plotArea>
    <c:legend>
      <c:legendPos val="b"/>
      <c:layout>
        <c:manualLayout>
          <c:xMode val="edge"/>
          <c:yMode val="edge"/>
          <c:x val="6.7670947569207135E-2"/>
          <c:y val="0.5398939669938283"/>
          <c:w val="0.80693372703412081"/>
          <c:h val="0.460106033006171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'7. Tipos-Recursos materiales'!$I$16</c:f>
              <c:strCache>
                <c:ptCount val="1"/>
                <c:pt idx="0">
                  <c:v>Otros (convenios/acuerdos de colaboración para apoyar contratación de colectivos con dificultades de inserción laboral…)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materiales'!$J$16</c:f>
              <c:numCache>
                <c:formatCode>General</c:formatCode>
                <c:ptCount val="1"/>
                <c:pt idx="0">
                  <c:v>56.3</c:v>
                </c:pt>
              </c:numCache>
            </c:numRef>
          </c:val>
          <c:extLst>
            <c:ext xmlns:c16="http://schemas.microsoft.com/office/drawing/2014/chart" uri="{C3380CC4-5D6E-409C-BE32-E72D297353CC}">
              <c16:uniqueId val="{00000000-EEA0-40BC-86AB-D754D7F080D9}"/>
            </c:ext>
          </c:extLst>
        </c:ser>
        <c:ser>
          <c:idx val="1"/>
          <c:order val="1"/>
          <c:tx>
            <c:strRef>
              <c:f>'7. Tipos-Recursos materiales'!$I$17</c:f>
              <c:strCache>
                <c:ptCount val="1"/>
                <c:pt idx="0">
                  <c:v>Cesión o donación de materiales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materiales'!$J$17</c:f>
              <c:numCache>
                <c:formatCode>General</c:formatCode>
                <c:ptCount val="1"/>
                <c:pt idx="0">
                  <c:v>31.3</c:v>
                </c:pt>
              </c:numCache>
            </c:numRef>
          </c:val>
          <c:extLst>
            <c:ext xmlns:c16="http://schemas.microsoft.com/office/drawing/2014/chart" uri="{C3380CC4-5D6E-409C-BE32-E72D297353CC}">
              <c16:uniqueId val="{00000001-EEA0-40BC-86AB-D754D7F080D9}"/>
            </c:ext>
          </c:extLst>
        </c:ser>
        <c:ser>
          <c:idx val="2"/>
          <c:order val="2"/>
          <c:tx>
            <c:strRef>
              <c:f>'7. Tipos-Recursos materiales'!$I$18</c:f>
              <c:strCache>
                <c:ptCount val="1"/>
                <c:pt idx="0">
                  <c:v>Cesión temporal de espacios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materiales'!$J$18</c:f>
              <c:numCache>
                <c:formatCode>General</c:formatCode>
                <c:ptCount val="1"/>
                <c:pt idx="0">
                  <c:v>7.7</c:v>
                </c:pt>
              </c:numCache>
            </c:numRef>
          </c:val>
          <c:extLst>
            <c:ext xmlns:c16="http://schemas.microsoft.com/office/drawing/2014/chart" uri="{C3380CC4-5D6E-409C-BE32-E72D297353CC}">
              <c16:uniqueId val="{00000002-EEA0-40BC-86AB-D754D7F080D9}"/>
            </c:ext>
          </c:extLst>
        </c:ser>
        <c:ser>
          <c:idx val="3"/>
          <c:order val="3"/>
          <c:tx>
            <c:strRef>
              <c:f>'7. Tipos-Recursos materiales'!$I$19</c:f>
              <c:strCache>
                <c:ptCount val="1"/>
                <c:pt idx="0">
                  <c:v>Adaptación de servicios o productos para el TSSE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materiales'!$J$19</c:f>
              <c:numCache>
                <c:formatCode>General</c:formatCode>
                <c:ptCount val="1"/>
                <c:pt idx="0">
                  <c:v>5.3</c:v>
                </c:pt>
              </c:numCache>
            </c:numRef>
          </c:val>
          <c:extLst>
            <c:ext xmlns:c16="http://schemas.microsoft.com/office/drawing/2014/chart" uri="{C3380CC4-5D6E-409C-BE32-E72D297353CC}">
              <c16:uniqueId val="{00000003-EEA0-40BC-86AB-D754D7F080D9}"/>
            </c:ext>
          </c:extLst>
        </c:ser>
        <c:ser>
          <c:idx val="4"/>
          <c:order val="4"/>
          <c:tx>
            <c:strRef>
              <c:f>'7. Tipos-Recursos materiales'!$I$20</c:f>
              <c:strCache>
                <c:ptCount val="1"/>
                <c:pt idx="0">
                  <c:v>Creación de servicios o productos específicos para el TSSE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materiales'!$J$20</c:f>
              <c:numCache>
                <c:formatCode>General</c:formatCode>
                <c:ptCount val="1"/>
                <c:pt idx="0">
                  <c:v>3.8</c:v>
                </c:pt>
              </c:numCache>
            </c:numRef>
          </c:val>
          <c:extLst>
            <c:ext xmlns:c16="http://schemas.microsoft.com/office/drawing/2014/chart" uri="{C3380CC4-5D6E-409C-BE32-E72D297353CC}">
              <c16:uniqueId val="{00000004-EEA0-40BC-86AB-D754D7F080D9}"/>
            </c:ext>
          </c:extLst>
        </c:ser>
        <c:ser>
          <c:idx val="5"/>
          <c:order val="5"/>
          <c:tx>
            <c:strRef>
              <c:f>'7. Tipos-Recursos materiales'!$I$21</c:f>
              <c:strCache>
                <c:ptCount val="1"/>
                <c:pt idx="0">
                  <c:v>Dotación o acondicionamiento de infraestructuras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'7. Tipos-Recursos materiales'!$J$21</c:f>
              <c:numCache>
                <c:formatCode>General</c:formatCode>
                <c:ptCount val="1"/>
                <c:pt idx="0">
                  <c:v>3.4</c:v>
                </c:pt>
              </c:numCache>
            </c:numRef>
          </c:val>
          <c:extLst>
            <c:ext xmlns:c16="http://schemas.microsoft.com/office/drawing/2014/chart" uri="{C3380CC4-5D6E-409C-BE32-E72D297353CC}">
              <c16:uniqueId val="{00000005-EEA0-40BC-86AB-D754D7F080D9}"/>
            </c:ext>
          </c:extLst>
        </c:ser>
        <c:dLbls>
          <c:dLblPos val="outEnd"/>
          <c:showLegendKey val="0"/>
          <c:showVal val="1"/>
          <c:showCatName val="0"/>
          <c:showSerName val="0"/>
          <c:showPercent val="0"/>
          <c:showBubbleSize val="0"/>
        </c:dLbls>
        <c:gapWidth val="219"/>
        <c:overlap val="-27"/>
        <c:axId val="1420692944"/>
        <c:axId val="1420693488"/>
      </c:barChart>
      <c:catAx>
        <c:axId val="1420692944"/>
        <c:scaling>
          <c:orientation val="minMax"/>
        </c:scaling>
        <c:delete val="1"/>
        <c:axPos val="b"/>
        <c:numFmt formatCode="General" sourceLinked="1"/>
        <c:majorTickMark val="none"/>
        <c:minorTickMark val="none"/>
        <c:tickLblPos val="nextTo"/>
        <c:crossAx val="1420693488"/>
        <c:crosses val="autoZero"/>
        <c:auto val="1"/>
        <c:lblAlgn val="ctr"/>
        <c:lblOffset val="100"/>
        <c:noMultiLvlLbl val="0"/>
      </c:catAx>
      <c:valAx>
        <c:axId val="142069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20692944"/>
        <c:crosses val="autoZero"/>
        <c:crossBetween val="between"/>
      </c:valAx>
      <c:spPr>
        <a:noFill/>
        <a:ln>
          <a:noFill/>
        </a:ln>
        <a:effectLst/>
      </c:spPr>
    </c:plotArea>
    <c:legend>
      <c:legendPos val="b"/>
      <c:layout>
        <c:manualLayout>
          <c:xMode val="edge"/>
          <c:yMode val="edge"/>
          <c:x val="5.8498366989868787E-2"/>
          <c:y val="0.36023128169228147"/>
          <c:w val="0.81526995137045521"/>
          <c:h val="0.557487380657403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'8.b Cruces tipos-tamaño empresa'!$C$7</c:f>
              <c:strCache>
                <c:ptCount val="1"/>
                <c:pt idx="0">
                  <c:v>microempresa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empresa'!$D$7</c:f>
              <c:numCache>
                <c:formatCode>###0.0%</c:formatCode>
                <c:ptCount val="1"/>
                <c:pt idx="0">
                  <c:v>8.7649402390438252E-2</c:v>
                </c:pt>
              </c:numCache>
            </c:numRef>
          </c:val>
          <c:extLst>
            <c:ext xmlns:c16="http://schemas.microsoft.com/office/drawing/2014/chart" uri="{C3380CC4-5D6E-409C-BE32-E72D297353CC}">
              <c16:uniqueId val="{00000000-26E2-49B3-8757-7F69B1293DB8}"/>
            </c:ext>
          </c:extLst>
        </c:ser>
        <c:ser>
          <c:idx val="1"/>
          <c:order val="1"/>
          <c:tx>
            <c:strRef>
              <c:f>'8.b Cruces tipos-tamaño empresa'!$C$8</c:f>
              <c:strCache>
                <c:ptCount val="1"/>
                <c:pt idx="0">
                  <c:v>pequeña empresa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empresa'!$D$8</c:f>
              <c:numCache>
                <c:formatCode>###0.0%</c:formatCode>
                <c:ptCount val="1"/>
                <c:pt idx="0">
                  <c:v>0.10358565737051792</c:v>
                </c:pt>
              </c:numCache>
            </c:numRef>
          </c:val>
          <c:extLst>
            <c:ext xmlns:c16="http://schemas.microsoft.com/office/drawing/2014/chart" uri="{C3380CC4-5D6E-409C-BE32-E72D297353CC}">
              <c16:uniqueId val="{00000001-26E2-49B3-8757-7F69B1293DB8}"/>
            </c:ext>
          </c:extLst>
        </c:ser>
        <c:ser>
          <c:idx val="2"/>
          <c:order val="2"/>
          <c:tx>
            <c:strRef>
              <c:f>'8.b Cruces tipos-tamaño empresa'!$C$9</c:f>
              <c:strCache>
                <c:ptCount val="1"/>
                <c:pt idx="0">
                  <c:v>mediana empresa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empresa'!$D$9</c:f>
              <c:numCache>
                <c:formatCode>###0.0%</c:formatCode>
                <c:ptCount val="1"/>
                <c:pt idx="0">
                  <c:v>0.11952191235059761</c:v>
                </c:pt>
              </c:numCache>
            </c:numRef>
          </c:val>
          <c:extLst>
            <c:ext xmlns:c16="http://schemas.microsoft.com/office/drawing/2014/chart" uri="{C3380CC4-5D6E-409C-BE32-E72D297353CC}">
              <c16:uniqueId val="{00000002-26E2-49B3-8757-7F69B1293DB8}"/>
            </c:ext>
          </c:extLst>
        </c:ser>
        <c:ser>
          <c:idx val="3"/>
          <c:order val="3"/>
          <c:tx>
            <c:strRef>
              <c:f>'8.b Cruces tipos-tamaño empresa'!$C$10</c:f>
              <c:strCache>
                <c:ptCount val="1"/>
                <c:pt idx="0">
                  <c:v>gran empresa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empresa'!$D$10</c:f>
              <c:numCache>
                <c:formatCode>###0.0%</c:formatCode>
                <c:ptCount val="1"/>
                <c:pt idx="0">
                  <c:v>0.68924302788844627</c:v>
                </c:pt>
              </c:numCache>
            </c:numRef>
          </c:val>
          <c:extLst>
            <c:ext xmlns:c16="http://schemas.microsoft.com/office/drawing/2014/chart" uri="{C3380CC4-5D6E-409C-BE32-E72D297353CC}">
              <c16:uniqueId val="{00000003-26E2-49B3-8757-7F69B1293DB8}"/>
            </c:ext>
          </c:extLst>
        </c:ser>
        <c:dLbls>
          <c:showLegendKey val="0"/>
          <c:showVal val="1"/>
          <c:showCatName val="0"/>
          <c:showSerName val="0"/>
          <c:showPercent val="0"/>
          <c:showBubbleSize val="0"/>
        </c:dLbls>
        <c:gapWidth val="150"/>
        <c:overlap val="100"/>
        <c:axId val="-698423088"/>
        <c:axId val="-698436688"/>
      </c:barChart>
      <c:catAx>
        <c:axId val="-698423088"/>
        <c:scaling>
          <c:orientation val="minMax"/>
        </c:scaling>
        <c:delete val="1"/>
        <c:axPos val="l"/>
        <c:numFmt formatCode="General" sourceLinked="1"/>
        <c:majorTickMark val="none"/>
        <c:minorTickMark val="none"/>
        <c:tickLblPos val="nextTo"/>
        <c:crossAx val="-698436688"/>
        <c:crosses val="autoZero"/>
        <c:auto val="1"/>
        <c:lblAlgn val="ctr"/>
        <c:lblOffset val="100"/>
        <c:noMultiLvlLbl val="0"/>
      </c:catAx>
      <c:valAx>
        <c:axId val="-69843668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9842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'8.b Cruces tipos-tamaño empresa'!$C$31</c:f>
              <c:strCache>
                <c:ptCount val="1"/>
                <c:pt idx="0">
                  <c:v>microempresa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empresa'!$D$31</c:f>
              <c:numCache>
                <c:formatCode>###0.0%</c:formatCode>
                <c:ptCount val="1"/>
                <c:pt idx="0">
                  <c:v>0.20588235294117646</c:v>
                </c:pt>
              </c:numCache>
            </c:numRef>
          </c:val>
          <c:extLst>
            <c:ext xmlns:c16="http://schemas.microsoft.com/office/drawing/2014/chart" uri="{C3380CC4-5D6E-409C-BE32-E72D297353CC}">
              <c16:uniqueId val="{00000000-8A82-44C4-8564-819EB7B02C6B}"/>
            </c:ext>
          </c:extLst>
        </c:ser>
        <c:ser>
          <c:idx val="1"/>
          <c:order val="1"/>
          <c:tx>
            <c:strRef>
              <c:f>'8.b Cruces tipos-tamaño empresa'!$C$32</c:f>
              <c:strCache>
                <c:ptCount val="1"/>
                <c:pt idx="0">
                  <c:v>pequeña empresa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empresa'!$D$32</c:f>
              <c:numCache>
                <c:formatCode>###0.0%</c:formatCode>
                <c:ptCount val="1"/>
                <c:pt idx="0">
                  <c:v>0.32352941176470584</c:v>
                </c:pt>
              </c:numCache>
            </c:numRef>
          </c:val>
          <c:extLst>
            <c:ext xmlns:c16="http://schemas.microsoft.com/office/drawing/2014/chart" uri="{C3380CC4-5D6E-409C-BE32-E72D297353CC}">
              <c16:uniqueId val="{00000001-8A82-44C4-8564-819EB7B02C6B}"/>
            </c:ext>
          </c:extLst>
        </c:ser>
        <c:ser>
          <c:idx val="2"/>
          <c:order val="2"/>
          <c:tx>
            <c:strRef>
              <c:f>'8.b Cruces tipos-tamaño empresa'!$C$33</c:f>
              <c:strCache>
                <c:ptCount val="1"/>
                <c:pt idx="0">
                  <c:v>mediana empresa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empresa'!$D$33</c:f>
              <c:numCache>
                <c:formatCode>###0.0%</c:formatCode>
                <c:ptCount val="1"/>
                <c:pt idx="0">
                  <c:v>5.8823529411764698E-2</c:v>
                </c:pt>
              </c:numCache>
            </c:numRef>
          </c:val>
          <c:extLst>
            <c:ext xmlns:c16="http://schemas.microsoft.com/office/drawing/2014/chart" uri="{C3380CC4-5D6E-409C-BE32-E72D297353CC}">
              <c16:uniqueId val="{00000002-8A82-44C4-8564-819EB7B02C6B}"/>
            </c:ext>
          </c:extLst>
        </c:ser>
        <c:ser>
          <c:idx val="3"/>
          <c:order val="3"/>
          <c:tx>
            <c:strRef>
              <c:f>'8.b Cruces tipos-tamaño empresa'!$C$34</c:f>
              <c:strCache>
                <c:ptCount val="1"/>
                <c:pt idx="0">
                  <c:v>gran empresa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empresa'!$D$34</c:f>
              <c:numCache>
                <c:formatCode>###0.0%</c:formatCode>
                <c:ptCount val="1"/>
                <c:pt idx="0">
                  <c:v>0.41176470588235292</c:v>
                </c:pt>
              </c:numCache>
            </c:numRef>
          </c:val>
          <c:extLst>
            <c:ext xmlns:c16="http://schemas.microsoft.com/office/drawing/2014/chart" uri="{C3380CC4-5D6E-409C-BE32-E72D297353CC}">
              <c16:uniqueId val="{00000003-8A82-44C4-8564-819EB7B02C6B}"/>
            </c:ext>
          </c:extLst>
        </c:ser>
        <c:dLbls>
          <c:showLegendKey val="0"/>
          <c:showVal val="1"/>
          <c:showCatName val="0"/>
          <c:showSerName val="0"/>
          <c:showPercent val="0"/>
          <c:showBubbleSize val="0"/>
        </c:dLbls>
        <c:gapWidth val="150"/>
        <c:overlap val="100"/>
        <c:axId val="-789169616"/>
        <c:axId val="-789164176"/>
      </c:barChart>
      <c:catAx>
        <c:axId val="-789169616"/>
        <c:scaling>
          <c:orientation val="minMax"/>
        </c:scaling>
        <c:delete val="1"/>
        <c:axPos val="l"/>
        <c:numFmt formatCode="General" sourceLinked="1"/>
        <c:majorTickMark val="none"/>
        <c:minorTickMark val="none"/>
        <c:tickLblPos val="nextTo"/>
        <c:crossAx val="-789164176"/>
        <c:crosses val="autoZero"/>
        <c:auto val="1"/>
        <c:lblAlgn val="ctr"/>
        <c:lblOffset val="100"/>
        <c:noMultiLvlLbl val="0"/>
      </c:catAx>
      <c:valAx>
        <c:axId val="-789164176"/>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789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'8.b Cruces tipos-tamaño empresa'!$C$69</c:f>
              <c:strCache>
                <c:ptCount val="1"/>
                <c:pt idx="0">
                  <c:v>microempresa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empresa'!$D$69</c:f>
              <c:numCache>
                <c:formatCode>###0.0%</c:formatCode>
                <c:ptCount val="1"/>
                <c:pt idx="0">
                  <c:v>0.15573770491803279</c:v>
                </c:pt>
              </c:numCache>
            </c:numRef>
          </c:val>
          <c:extLst>
            <c:ext xmlns:c16="http://schemas.microsoft.com/office/drawing/2014/chart" uri="{C3380CC4-5D6E-409C-BE32-E72D297353CC}">
              <c16:uniqueId val="{00000000-D232-41FE-B77A-9E5E78FADC81}"/>
            </c:ext>
          </c:extLst>
        </c:ser>
        <c:ser>
          <c:idx val="1"/>
          <c:order val="1"/>
          <c:tx>
            <c:strRef>
              <c:f>'8.b Cruces tipos-tamaño empresa'!$C$70</c:f>
              <c:strCache>
                <c:ptCount val="1"/>
                <c:pt idx="0">
                  <c:v>pequeña empresa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empresa'!$D$70</c:f>
              <c:numCache>
                <c:formatCode>###0.0%</c:formatCode>
                <c:ptCount val="1"/>
                <c:pt idx="0">
                  <c:v>0.22950819672131145</c:v>
                </c:pt>
              </c:numCache>
            </c:numRef>
          </c:val>
          <c:extLst>
            <c:ext xmlns:c16="http://schemas.microsoft.com/office/drawing/2014/chart" uri="{C3380CC4-5D6E-409C-BE32-E72D297353CC}">
              <c16:uniqueId val="{00000001-D232-41FE-B77A-9E5E78FADC81}"/>
            </c:ext>
          </c:extLst>
        </c:ser>
        <c:ser>
          <c:idx val="2"/>
          <c:order val="2"/>
          <c:tx>
            <c:strRef>
              <c:f>'8.b Cruces tipos-tamaño empresa'!$C$71</c:f>
              <c:strCache>
                <c:ptCount val="1"/>
                <c:pt idx="0">
                  <c:v>mediana empresa</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empresa'!$D$71</c:f>
              <c:numCache>
                <c:formatCode>###0.0%</c:formatCode>
                <c:ptCount val="1"/>
                <c:pt idx="0">
                  <c:v>0.15573770491803279</c:v>
                </c:pt>
              </c:numCache>
            </c:numRef>
          </c:val>
          <c:extLst>
            <c:ext xmlns:c16="http://schemas.microsoft.com/office/drawing/2014/chart" uri="{C3380CC4-5D6E-409C-BE32-E72D297353CC}">
              <c16:uniqueId val="{00000002-D232-41FE-B77A-9E5E78FADC81}"/>
            </c:ext>
          </c:extLst>
        </c:ser>
        <c:ser>
          <c:idx val="3"/>
          <c:order val="3"/>
          <c:tx>
            <c:strRef>
              <c:f>'8.b Cruces tipos-tamaño empresa'!$C$72</c:f>
              <c:strCache>
                <c:ptCount val="1"/>
                <c:pt idx="0">
                  <c:v>gran empresa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'8.b Cruces tipos-tamaño empresa'!$D$72</c:f>
              <c:numCache>
                <c:formatCode>###0.0%</c:formatCode>
                <c:ptCount val="1"/>
                <c:pt idx="0">
                  <c:v>0.45901639344262291</c:v>
                </c:pt>
              </c:numCache>
            </c:numRef>
          </c:val>
          <c:extLst>
            <c:ext xmlns:c16="http://schemas.microsoft.com/office/drawing/2014/chart" uri="{C3380CC4-5D6E-409C-BE32-E72D297353CC}">
              <c16:uniqueId val="{00000003-D232-41FE-B77A-9E5E78FADC81}"/>
            </c:ext>
          </c:extLst>
        </c:ser>
        <c:dLbls>
          <c:showLegendKey val="0"/>
          <c:showVal val="1"/>
          <c:showCatName val="0"/>
          <c:showSerName val="0"/>
          <c:showPercent val="0"/>
          <c:showBubbleSize val="0"/>
        </c:dLbls>
        <c:gapWidth val="150"/>
        <c:overlap val="100"/>
        <c:axId val="-659149856"/>
        <c:axId val="-659141152"/>
      </c:barChart>
      <c:catAx>
        <c:axId val="-659149856"/>
        <c:scaling>
          <c:orientation val="minMax"/>
        </c:scaling>
        <c:delete val="1"/>
        <c:axPos val="l"/>
        <c:numFmt formatCode="General" sourceLinked="1"/>
        <c:majorTickMark val="none"/>
        <c:minorTickMark val="none"/>
        <c:tickLblPos val="nextTo"/>
        <c:crossAx val="-659141152"/>
        <c:crosses val="autoZero"/>
        <c:auto val="1"/>
        <c:lblAlgn val="ctr"/>
        <c:lblOffset val="100"/>
        <c:noMultiLvlLbl val="0"/>
      </c:catAx>
      <c:valAx>
        <c:axId val="-65914115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65914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8F4EB5E-F30E-4CF0-A655-2CEA19F30AD2}" type="datetimeFigureOut">
              <a:rPr lang="es-ES" smtClean="0"/>
              <a:t>17/01/2023</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37A716-E0C4-4E43-89D6-72E78D05FECC}" type="slidenum">
              <a:rPr lang="es-ES" smtClean="0"/>
              <a:t>‹Nº›</a:t>
            </a:fld>
            <a:endParaRPr lang="es-ES"/>
          </a:p>
        </p:txBody>
      </p:sp>
    </p:spTree>
    <p:extLst>
      <p:ext uri="{BB962C8B-B14F-4D97-AF65-F5344CB8AC3E}">
        <p14:creationId xmlns:p14="http://schemas.microsoft.com/office/powerpoint/2010/main" val="269690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771" rtl="0" eaLnBrk="1" latinLnBrk="0" hangingPunct="1">
      <a:defRPr sz="900" kern="1200">
        <a:solidFill>
          <a:schemeClr val="tx1"/>
        </a:solidFill>
        <a:latin typeface="Calibri Light"/>
        <a:ea typeface="+mn-ea"/>
        <a:cs typeface="+mn-cs"/>
      </a:defRPr>
    </a:lvl1pPr>
    <a:lvl2pPr marL="342771" algn="l" defTabSz="342771" rtl="0" eaLnBrk="1" latinLnBrk="0" hangingPunct="1">
      <a:defRPr sz="900" kern="1200">
        <a:solidFill>
          <a:schemeClr val="tx1"/>
        </a:solidFill>
        <a:latin typeface="Calibri Light"/>
        <a:ea typeface="+mn-ea"/>
        <a:cs typeface="+mn-cs"/>
      </a:defRPr>
    </a:lvl2pPr>
    <a:lvl3pPr marL="685543" algn="l" defTabSz="342771" rtl="0" eaLnBrk="1" latinLnBrk="0" hangingPunct="1">
      <a:defRPr sz="900" kern="1200">
        <a:solidFill>
          <a:schemeClr val="tx1"/>
        </a:solidFill>
        <a:latin typeface="Calibri Light"/>
        <a:ea typeface="+mn-ea"/>
        <a:cs typeface="+mn-cs"/>
      </a:defRPr>
    </a:lvl3pPr>
    <a:lvl4pPr marL="1028314" algn="l" defTabSz="342771" rtl="0" eaLnBrk="1" latinLnBrk="0" hangingPunct="1">
      <a:defRPr sz="900" kern="1200">
        <a:solidFill>
          <a:schemeClr val="tx1"/>
        </a:solidFill>
        <a:latin typeface="Calibri Light"/>
        <a:ea typeface="+mn-ea"/>
        <a:cs typeface="+mn-cs"/>
      </a:defRPr>
    </a:lvl4pPr>
    <a:lvl5pPr marL="1371086" algn="l" defTabSz="342771" rtl="0" eaLnBrk="1" latinLnBrk="0" hangingPunct="1">
      <a:defRPr sz="900" kern="1200">
        <a:solidFill>
          <a:schemeClr val="tx1"/>
        </a:solidFill>
        <a:latin typeface="Calibri Light"/>
        <a:ea typeface="+mn-ea"/>
        <a:cs typeface="+mn-cs"/>
      </a:defRPr>
    </a:lvl5pPr>
    <a:lvl6pPr marL="1713857" algn="l" defTabSz="342771" rtl="0" eaLnBrk="1" latinLnBrk="0" hangingPunct="1">
      <a:defRPr sz="900" kern="1200">
        <a:solidFill>
          <a:schemeClr val="tx1"/>
        </a:solidFill>
        <a:latin typeface="+mn-lt"/>
        <a:ea typeface="+mn-ea"/>
        <a:cs typeface="+mn-cs"/>
      </a:defRPr>
    </a:lvl6pPr>
    <a:lvl7pPr marL="2056629" algn="l" defTabSz="342771" rtl="0" eaLnBrk="1" latinLnBrk="0" hangingPunct="1">
      <a:defRPr sz="900" kern="1200">
        <a:solidFill>
          <a:schemeClr val="tx1"/>
        </a:solidFill>
        <a:latin typeface="+mn-lt"/>
        <a:ea typeface="+mn-ea"/>
        <a:cs typeface="+mn-cs"/>
      </a:defRPr>
    </a:lvl7pPr>
    <a:lvl8pPr marL="2399400" algn="l" defTabSz="342771" rtl="0" eaLnBrk="1" latinLnBrk="0" hangingPunct="1">
      <a:defRPr sz="900" kern="1200">
        <a:solidFill>
          <a:schemeClr val="tx1"/>
        </a:solidFill>
        <a:latin typeface="+mn-lt"/>
        <a:ea typeface="+mn-ea"/>
        <a:cs typeface="+mn-cs"/>
      </a:defRPr>
    </a:lvl8pPr>
    <a:lvl9pPr marL="2742171" algn="l" defTabSz="3427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0804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4268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642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4056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7887950" y="-12806363"/>
            <a:ext cx="24053800" cy="13531851"/>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79768" y="4715154"/>
            <a:ext cx="5409816" cy="443596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6725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BA527-08EF-4D28-BD9D-47420DBB69D7}"/>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903E6E2-449C-4FE7-9576-6F6768A12F5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1957E28-A148-4102-B9C5-E47BD6666528}"/>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7C288F97-74AC-4927-9153-3D5C5B489A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9003EFB-05C7-4B93-AC30-FB4F00F046BA}"/>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13854569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FD370-8E3A-4A19-A499-E6FE105F8C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769A97-2C90-478B-83CC-63C9E581C6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335D25-D459-480C-BE14-9FD6A9EC3EBA}"/>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30091405-9FFD-41DA-936A-3CA1B54B4C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7FDCBA-DC6F-4AF5-9221-FA80F11C3CCE}"/>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358629206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453025-43E4-4023-9577-6A8624F63E4F}"/>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F2D8C0-425E-493B-8F13-310DFF1C4B8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75D785-42E3-45FB-8D6B-321EF4C40203}"/>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DFAAC157-65AE-45D8-9C91-E10E01F00C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7F59B3-1B87-487A-8299-280FBD87CF5F}"/>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3873432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0" y="0"/>
            <a:ext cx="9144000" cy="5143500"/>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189222069"/>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Left Image">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4572000" y="0"/>
            <a:ext cx="4572000" cy="5143500"/>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081725342"/>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reative Break Pictur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1" y="0"/>
            <a:ext cx="4582718" cy="5143500"/>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77407082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sktop Web Mockup">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75687" y="1694576"/>
            <a:ext cx="3002044" cy="1701848"/>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6519075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 features">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5057709" y="1242952"/>
            <a:ext cx="3056916" cy="5389236"/>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1597461797"/>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pp features">
    <p:spTree>
      <p:nvGrpSpPr>
        <p:cNvPr id="1" name=""/>
        <p:cNvGrpSpPr/>
        <p:nvPr/>
      </p:nvGrpSpPr>
      <p:grpSpPr>
        <a:xfrm>
          <a:off x="0" y="0"/>
          <a:ext cx="0" cy="0"/>
          <a:chOff x="0" y="0"/>
          <a:chExt cx="0" cy="0"/>
        </a:xfrm>
      </p:grpSpPr>
      <p:sp>
        <p:nvSpPr>
          <p:cNvPr id="16" name="Picture Placeholder 13"/>
          <p:cNvSpPr>
            <a:spLocks noGrp="1"/>
          </p:cNvSpPr>
          <p:nvPr>
            <p:ph type="pic" sz="quarter" idx="14"/>
          </p:nvPr>
        </p:nvSpPr>
        <p:spPr>
          <a:xfrm>
            <a:off x="3006887" y="765776"/>
            <a:ext cx="3146896" cy="1980228"/>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56567953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4" name="Picture Placeholder 13"/>
          <p:cNvSpPr>
            <a:spLocks noGrp="1"/>
          </p:cNvSpPr>
          <p:nvPr>
            <p:ph type="pic" sz="quarter" idx="14"/>
          </p:nvPr>
        </p:nvSpPr>
        <p:spPr>
          <a:xfrm>
            <a:off x="5956302" y="0"/>
            <a:ext cx="3187698" cy="5143500"/>
          </a:xfrm>
          <a:prstGeom prst="rect">
            <a:avLst/>
          </a:prstGeom>
          <a:solidFill>
            <a:schemeClr val="bg1">
              <a:lumMod val="95000"/>
            </a:schemeClr>
          </a:solidFill>
          <a:effectLst/>
        </p:spPr>
        <p:txBody>
          <a:bodyPr lIns="34284" tIns="17142" rIns="34284" bIns="17142">
            <a:normAutofit/>
          </a:bodyPr>
          <a:lstStyle>
            <a:lvl1pPr marL="0" indent="0">
              <a:buNone/>
              <a:defRPr sz="9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24396686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2F92C7-4081-410B-A3E6-DC6C7ED50E9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866A07-64D7-43CE-84C1-BA065B29060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BC8632-77EE-42CE-9E4C-C2552E6EDB5A}"/>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25BB7B10-772E-447B-ADA9-EC7EDDA46EF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79870A-9F8A-4568-A9B1-D14A8BA1C83C}"/>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28716414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157C65-F21E-4AC5-82CE-FB637DCAFA64}"/>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C364CA9-CD2D-475D-9C8C-C941A1E9DCE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1FDCE8-E656-4428-B48D-0D503567AB46}"/>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60904B03-C9D4-4B67-AC9C-E327A3B7CA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44AABE-F88A-420D-9E0B-3853D804B259}"/>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12656358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7A00E-46B0-4419-82CF-47F4ADFD54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051FFA-FB29-4743-983A-3E12DA957BC9}"/>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A19E29-0A6B-41B7-B13C-16C8BA4C52F9}"/>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7659AAA-6F4D-47BE-AD42-C384B3DC7473}"/>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6" name="Marcador de pie de página 5">
            <a:extLst>
              <a:ext uri="{FF2B5EF4-FFF2-40B4-BE49-F238E27FC236}">
                <a16:creationId xmlns:a16="http://schemas.microsoft.com/office/drawing/2014/main" id="{E772B57B-4688-4443-B0D2-A17AB0337B0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92144BF-8E56-4256-90F3-EB886B6FA23A}"/>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33975232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1C8A5-7C65-4DF7-B5EC-009FCA65D205}"/>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269BE25-ED8B-4462-816C-8CE1F9F63E4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671B04-E14C-43A6-ACAC-9DD07C367AD1}"/>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A22596-5FA0-4D58-9523-34B834E7DED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2A1D7E3-452C-4321-95AD-BDCAA26BD67D}"/>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FF9D3C7-41A1-480E-AEF7-85B3778374A1}"/>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8" name="Marcador de pie de página 7">
            <a:extLst>
              <a:ext uri="{FF2B5EF4-FFF2-40B4-BE49-F238E27FC236}">
                <a16:creationId xmlns:a16="http://schemas.microsoft.com/office/drawing/2014/main" id="{0ADEAA57-4A0C-4A59-B1F9-8A90BC61552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8A75860-7DCB-472F-B3A7-4399334AF89C}"/>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19940387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1616FB-2098-4A87-822B-4C42CB626F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088DFFA-92B7-4A93-A9A1-3663F8ACAFCA}"/>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4" name="Marcador de pie de página 3">
            <a:extLst>
              <a:ext uri="{FF2B5EF4-FFF2-40B4-BE49-F238E27FC236}">
                <a16:creationId xmlns:a16="http://schemas.microsoft.com/office/drawing/2014/main" id="{BAB61384-5639-4297-8828-B3175B5E24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CFC2159-504F-4ECC-B67C-309AE7FD5FB4}"/>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14609349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24AF2EF-14D5-4F80-AAF8-E0F3E2B10BC3}"/>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3" name="Marcador de pie de página 2">
            <a:extLst>
              <a:ext uri="{FF2B5EF4-FFF2-40B4-BE49-F238E27FC236}">
                <a16:creationId xmlns:a16="http://schemas.microsoft.com/office/drawing/2014/main" id="{9C9F18FD-92E2-4F06-871E-4843381DA42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2631545-2FE8-41EC-93A8-E516FA669811}"/>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32267093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0669F-A03C-4300-842F-788E2FFB41D1}"/>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5D815A-C3BD-4801-A4C2-25B4EC710F5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812AD2C-29DE-4F34-99F0-CC1A3619A7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B7AB05-7312-41E1-AE05-7E4CE48F15A6}"/>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6" name="Marcador de pie de página 5">
            <a:extLst>
              <a:ext uri="{FF2B5EF4-FFF2-40B4-BE49-F238E27FC236}">
                <a16:creationId xmlns:a16="http://schemas.microsoft.com/office/drawing/2014/main" id="{A466C054-AEAB-493E-A6C4-1DEACCA696E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638604D-34EA-4A16-BFE6-2A5AC3394B41}"/>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30724829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80DAA-6C21-4AAF-BE3F-29F44D73D64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ED097EF-CD30-4BAA-B6CB-A7887BBEE65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3BB406E5-0D74-4879-8C7B-B180FB549D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A4A85A-D37F-4A4A-A09C-00F9D6D1DA60}"/>
              </a:ext>
            </a:extLst>
          </p:cNvPr>
          <p:cNvSpPr>
            <a:spLocks noGrp="1"/>
          </p:cNvSpPr>
          <p:nvPr>
            <p:ph type="dt" sz="half" idx="10"/>
          </p:nvPr>
        </p:nvSpPr>
        <p:spPr/>
        <p:txBody>
          <a:bodyPr/>
          <a:lstStyle/>
          <a:p>
            <a:fld id="{442148A3-4E2A-4B5B-91CF-1136935B808F}" type="datetimeFigureOut">
              <a:rPr lang="es-ES" smtClean="0"/>
              <a:t>17/01/2023</a:t>
            </a:fld>
            <a:endParaRPr lang="es-ES"/>
          </a:p>
        </p:txBody>
      </p:sp>
      <p:sp>
        <p:nvSpPr>
          <p:cNvPr id="6" name="Marcador de pie de página 5">
            <a:extLst>
              <a:ext uri="{FF2B5EF4-FFF2-40B4-BE49-F238E27FC236}">
                <a16:creationId xmlns:a16="http://schemas.microsoft.com/office/drawing/2014/main" id="{B2C119A3-E6D1-4247-A787-9F4E192048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26EFA89-4D41-4BB1-8F2A-E0FCA8F84F1A}"/>
              </a:ext>
            </a:extLst>
          </p:cNvPr>
          <p:cNvSpPr>
            <a:spLocks noGrp="1"/>
          </p:cNvSpPr>
          <p:nvPr>
            <p:ph type="sldNum" sz="quarter" idx="12"/>
          </p:nvPr>
        </p:nvSpPr>
        <p:spPr/>
        <p:txBody>
          <a:bodyPr/>
          <a:lstStyle/>
          <a:p>
            <a:fld id="{6095D7E4-85EA-4946-A1E8-8B90BED9C002}" type="slidenum">
              <a:rPr lang="es-ES" smtClean="0"/>
              <a:t>‹Nº›</a:t>
            </a:fld>
            <a:endParaRPr lang="es-ES"/>
          </a:p>
        </p:txBody>
      </p:sp>
    </p:spTree>
    <p:extLst>
      <p:ext uri="{BB962C8B-B14F-4D97-AF65-F5344CB8AC3E}">
        <p14:creationId xmlns:p14="http://schemas.microsoft.com/office/powerpoint/2010/main" val="22271753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A2C9F08-3AD8-4280-AF1F-B4E49AD21FA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17C382-C04A-4A6F-A934-0109AAA5445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8A6C14-2C89-47AF-BDCD-65A0A6E0ABA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42148A3-4E2A-4B5B-91CF-1136935B808F}" type="datetimeFigureOut">
              <a:rPr lang="es-ES" smtClean="0"/>
              <a:t>17/01/2023</a:t>
            </a:fld>
            <a:endParaRPr lang="es-ES"/>
          </a:p>
        </p:txBody>
      </p:sp>
      <p:sp>
        <p:nvSpPr>
          <p:cNvPr id="5" name="Marcador de pie de página 4">
            <a:extLst>
              <a:ext uri="{FF2B5EF4-FFF2-40B4-BE49-F238E27FC236}">
                <a16:creationId xmlns:a16="http://schemas.microsoft.com/office/drawing/2014/main" id="{60B52E64-7928-49F5-A396-EF49AA7C8C6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34D89CD-0123-4A16-A1E8-113DC358D16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95D7E4-85EA-4946-A1E8-8B90BED9C002}" type="slidenum">
              <a:rPr lang="es-ES" smtClean="0"/>
              <a:t>‹Nº›</a:t>
            </a:fld>
            <a:endParaRPr lang="es-ES"/>
          </a:p>
        </p:txBody>
      </p:sp>
    </p:spTree>
    <p:extLst>
      <p:ext uri="{BB962C8B-B14F-4D97-AF65-F5344CB8AC3E}">
        <p14:creationId xmlns:p14="http://schemas.microsoft.com/office/powerpoint/2010/main" val="4254648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58" r:id="rId15"/>
    <p:sldLayoutId id="2147483959" r:id="rId16"/>
    <p:sldLayoutId id="2147483960" r:id="rId17"/>
    <p:sldLayoutId id="2147483954"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p:cNvSpPr>
            <a:spLocks noGrp="1"/>
          </p:cNvSpPr>
          <p:nvPr>
            <p:ph type="pic" sz="quarter" idx="14"/>
          </p:nvPr>
        </p:nvSpPr>
        <p:spPr/>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1"/>
          <p:cNvSpPr/>
          <p:nvPr/>
        </p:nvSpPr>
        <p:spPr>
          <a:xfrm>
            <a:off x="2517775" y="519113"/>
            <a:ext cx="4108450" cy="4105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1" name="Oval 7"/>
          <p:cNvSpPr/>
          <p:nvPr/>
        </p:nvSpPr>
        <p:spPr>
          <a:xfrm>
            <a:off x="2424113" y="425450"/>
            <a:ext cx="4295775" cy="42926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550" y="4262438"/>
            <a:ext cx="2205038"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9"/>
          <p:cNvSpPr txBox="1">
            <a:spLocks noChangeArrowheads="1"/>
          </p:cNvSpPr>
          <p:nvPr/>
        </p:nvSpPr>
        <p:spPr bwMode="auto">
          <a:xfrm>
            <a:off x="2830513" y="2906931"/>
            <a:ext cx="3482975" cy="126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s-ES" sz="2000" b="1" dirty="0">
                <a:solidFill>
                  <a:srgbClr val="B00013"/>
                </a:solidFill>
                <a:latin typeface="Montserrat" charset="0"/>
                <a:ea typeface="Montserrat"/>
                <a:cs typeface="Montserrat" charset="0"/>
              </a:rPr>
              <a:t>La acción de promoción del TSSE impulsada por el sector empresarial en Euskadi</a:t>
            </a:r>
            <a:endParaRPr lang="en-US" sz="2000" b="1" dirty="0">
              <a:solidFill>
                <a:srgbClr val="B00013"/>
              </a:solidFill>
              <a:latin typeface="Montserrat" charset="0"/>
              <a:ea typeface="Montserrat"/>
              <a:cs typeface="Montserrat" charset="0"/>
            </a:endParaRPr>
          </a:p>
        </p:txBody>
      </p:sp>
      <p:sp>
        <p:nvSpPr>
          <p:cNvPr id="14" name="TextBox 10"/>
          <p:cNvSpPr txBox="1">
            <a:spLocks noChangeArrowheads="1"/>
          </p:cNvSpPr>
          <p:nvPr/>
        </p:nvSpPr>
        <p:spPr bwMode="auto">
          <a:xfrm>
            <a:off x="2789948" y="1138206"/>
            <a:ext cx="3564103" cy="1758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2800" dirty="0">
                <a:solidFill>
                  <a:srgbClr val="122731"/>
                </a:solidFill>
                <a:latin typeface="Montserrat" charset="0"/>
                <a:ea typeface="Montserrat"/>
                <a:cs typeface="Montserrat" charset="0"/>
              </a:rPr>
              <a:t>II INFORME DE MEDIDAS DE PROMOCIÓN DEL TSSE (2021)</a:t>
            </a:r>
          </a:p>
        </p:txBody>
      </p:sp>
      <p:pic>
        <p:nvPicPr>
          <p:cNvPr id="15" name="Imagen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7251570" y="4262438"/>
            <a:ext cx="1489335" cy="658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247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a:extLst>
              <a:ext uri="{FF2B5EF4-FFF2-40B4-BE49-F238E27FC236}">
                <a16:creationId xmlns:a16="http://schemas.microsoft.com/office/drawing/2014/main" id="{40959B64-8C30-40B6-A2C6-F801BBD01A87}"/>
              </a:ext>
            </a:extLst>
          </p:cNvPr>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TERRITORIOS DONDE TIENEN EFECTO LAS MEDIDAS</a:t>
            </a:r>
          </a:p>
        </p:txBody>
      </p:sp>
      <p:graphicFrame>
        <p:nvGraphicFramePr>
          <p:cNvPr id="15" name="Gráfico 14">
            <a:extLst>
              <a:ext uri="{FF2B5EF4-FFF2-40B4-BE49-F238E27FC236}">
                <a16:creationId xmlns:a16="http://schemas.microsoft.com/office/drawing/2014/main" id="{00000000-0008-0000-0B00-000002000000}"/>
              </a:ext>
            </a:extLst>
          </p:cNvPr>
          <p:cNvGraphicFramePr/>
          <p:nvPr>
            <p:extLst>
              <p:ext uri="{D42A27DB-BD31-4B8C-83A1-F6EECF244321}">
                <p14:modId xmlns:p14="http://schemas.microsoft.com/office/powerpoint/2010/main" val="1574832346"/>
              </p:ext>
            </p:extLst>
          </p:nvPr>
        </p:nvGraphicFramePr>
        <p:xfrm>
          <a:off x="4630057" y="647382"/>
          <a:ext cx="4382135" cy="2629535"/>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ángulo 21">
            <a:extLst>
              <a:ext uri="{FF2B5EF4-FFF2-40B4-BE49-F238E27FC236}">
                <a16:creationId xmlns:a16="http://schemas.microsoft.com/office/drawing/2014/main" id="{FE5ECE3B-C56F-475A-852E-1A2C81CCBA73}"/>
              </a:ext>
            </a:extLst>
          </p:cNvPr>
          <p:cNvSpPr/>
          <p:nvPr/>
        </p:nvSpPr>
        <p:spPr>
          <a:xfrm>
            <a:off x="232228" y="787777"/>
            <a:ext cx="4331272" cy="830997"/>
          </a:xfrm>
          <a:prstGeom prst="rect">
            <a:avLst/>
          </a:prstGeom>
        </p:spPr>
        <p:txBody>
          <a:bodyPr wrap="square">
            <a:spAutoFit/>
          </a:bodyPr>
          <a:lstStyle/>
          <a:p>
            <a:pPr lvl="0" algn="just"/>
            <a:r>
              <a:rPr lang="es-ES" sz="1200" dirty="0">
                <a:solidFill>
                  <a:srgbClr val="173440"/>
                </a:solidFill>
                <a:effectLst/>
                <a:latin typeface="Montserrat" panose="00000500000000000000" pitchFamily="2" charset="0"/>
                <a:ea typeface="Calibri" panose="020F0502020204030204" pitchFamily="34" charset="0"/>
                <a:cs typeface="Times New Roman" panose="02020603050405020304" pitchFamily="18" charset="0"/>
              </a:rPr>
              <a:t>Las medidas impulsadas por el sector empresarial cuyo efecto se concentra en alguno de los tres </a:t>
            </a:r>
            <a:r>
              <a:rPr lang="es-ES" sz="1200" b="1" dirty="0">
                <a:solidFill>
                  <a:srgbClr val="173440"/>
                </a:solidFill>
                <a:effectLst/>
                <a:latin typeface="Montserrat" panose="00000500000000000000" pitchFamily="2" charset="0"/>
                <a:ea typeface="Calibri" panose="020F0502020204030204" pitchFamily="34" charset="0"/>
                <a:cs typeface="Times New Roman" panose="02020603050405020304" pitchFamily="18" charset="0"/>
              </a:rPr>
              <a:t>Territorios Históricos </a:t>
            </a:r>
            <a:r>
              <a:rPr lang="es-ES" sz="1200" dirty="0">
                <a:solidFill>
                  <a:srgbClr val="173440"/>
                </a:solidFill>
                <a:effectLst/>
                <a:latin typeface="Montserrat" panose="00000500000000000000" pitchFamily="2" charset="0"/>
                <a:ea typeface="Calibri" panose="020F0502020204030204" pitchFamily="34" charset="0"/>
                <a:cs typeface="Times New Roman" panose="02020603050405020304" pitchFamily="18" charset="0"/>
              </a:rPr>
              <a:t>suponen un porcentaje amplísimo (</a:t>
            </a:r>
            <a:r>
              <a:rPr lang="es-ES" sz="1200" b="1" dirty="0">
                <a:solidFill>
                  <a:srgbClr val="173440"/>
                </a:solidFill>
                <a:effectLst/>
                <a:latin typeface="Montserrat" panose="00000500000000000000" pitchFamily="2" charset="0"/>
                <a:ea typeface="Calibri" panose="020F0502020204030204" pitchFamily="34" charset="0"/>
                <a:cs typeface="Times New Roman" panose="02020603050405020304" pitchFamily="18" charset="0"/>
              </a:rPr>
              <a:t>86,44%</a:t>
            </a:r>
            <a:r>
              <a:rPr lang="es-ES" sz="1200" dirty="0">
                <a:solidFill>
                  <a:srgbClr val="173440"/>
                </a:solidFill>
                <a:effectLst/>
                <a:latin typeface="Montserrat" panose="00000500000000000000" pitchFamily="2" charset="0"/>
                <a:ea typeface="Calibri" panose="020F0502020204030204" pitchFamily="34" charset="0"/>
                <a:cs typeface="Times New Roman" panose="02020603050405020304" pitchFamily="18" charset="0"/>
              </a:rPr>
              <a:t>).</a:t>
            </a:r>
            <a:endParaRPr lang="es-ES" sz="1200" dirty="0">
              <a:solidFill>
                <a:srgbClr val="173440"/>
              </a:solidFill>
              <a:latin typeface="Montserrat" panose="00000500000000000000" pitchFamily="2" charset="0"/>
              <a:ea typeface="Montserrat"/>
              <a:cs typeface="Montserrat" charset="0"/>
            </a:endParaRPr>
          </a:p>
        </p:txBody>
      </p:sp>
      <p:sp>
        <p:nvSpPr>
          <p:cNvPr id="23" name="CuadroTexto 22">
            <a:extLst>
              <a:ext uri="{FF2B5EF4-FFF2-40B4-BE49-F238E27FC236}">
                <a16:creationId xmlns:a16="http://schemas.microsoft.com/office/drawing/2014/main" id="{12E385EA-2F4E-4B12-8281-5EDFEC7AFE18}"/>
              </a:ext>
            </a:extLst>
          </p:cNvPr>
          <p:cNvSpPr txBox="1"/>
          <p:nvPr/>
        </p:nvSpPr>
        <p:spPr>
          <a:xfrm>
            <a:off x="223728" y="1827283"/>
            <a:ext cx="4339772" cy="2492990"/>
          </a:xfrm>
          <a:prstGeom prst="rect">
            <a:avLst/>
          </a:prstGeom>
        </p:spPr>
        <p:txBody>
          <a:bodyPr wrap="square">
            <a:spAutoFit/>
          </a:bodyPr>
          <a:lstStyle>
            <a:defPPr>
              <a:defRPr lang="es-ES"/>
            </a:defPPr>
            <a:lvl1pPr lvl="0" algn="just">
              <a:defRPr sz="1200">
                <a:solidFill>
                  <a:srgbClr val="173440"/>
                </a:solidFill>
                <a:effectLst/>
                <a:latin typeface="Montserrat" panose="00000500000000000000" pitchFamily="2" charset="0"/>
                <a:ea typeface="Calibri" panose="020F0502020204030204" pitchFamily="34" charset="0"/>
                <a:cs typeface="Times New Roman" panose="02020603050405020304" pitchFamily="18" charset="0"/>
              </a:defRPr>
            </a:lvl1pPr>
          </a:lstStyle>
          <a:p>
            <a:r>
              <a:rPr lang="es-ES" dirty="0"/>
              <a:t>Los resultados arrojan cierta diferencia con los datos ofrecidos por el </a:t>
            </a:r>
            <a:r>
              <a:rPr lang="es-ES" b="1" dirty="0"/>
              <a:t>Libro Blanco del Tercer Sector Social de Euskadi de 2020 </a:t>
            </a:r>
            <a:r>
              <a:rPr lang="es-ES" dirty="0"/>
              <a:t>sobre la relación del TSSE con el ámbito empresarial por Territorios Históricos. </a:t>
            </a:r>
          </a:p>
          <a:p>
            <a:endParaRPr lang="es-ES" dirty="0"/>
          </a:p>
          <a:p>
            <a:r>
              <a:rPr lang="es-ES" dirty="0"/>
              <a:t>Según esos datos, el 30,1% de las organizaciones dice tener una </a:t>
            </a:r>
            <a:r>
              <a:rPr lang="es-ES" b="1" dirty="0"/>
              <a:t>relación o colaboración bastante estrecha con empresas</a:t>
            </a:r>
            <a:r>
              <a:rPr lang="es-ES" dirty="0"/>
              <a:t>, aunque por encima de esta media se colocan </a:t>
            </a:r>
            <a:r>
              <a:rPr lang="es-ES" b="1" dirty="0"/>
              <a:t>Araba (37,7%) </a:t>
            </a:r>
            <a:r>
              <a:rPr lang="es-ES" b="1" dirty="0">
                <a:solidFill>
                  <a:schemeClr val="tx1">
                    <a:lumMod val="85000"/>
                    <a:lumOff val="15000"/>
                  </a:schemeClr>
                </a:solidFill>
              </a:rPr>
              <a:t>y</a:t>
            </a:r>
            <a:r>
              <a:rPr lang="es-ES" b="1" dirty="0"/>
              <a:t> </a:t>
            </a:r>
            <a:r>
              <a:rPr lang="es-ES" b="1" dirty="0" err="1"/>
              <a:t>Gipuzkoa</a:t>
            </a:r>
            <a:r>
              <a:rPr lang="es-ES" b="1" dirty="0"/>
              <a:t> (35%</a:t>
            </a:r>
            <a:r>
              <a:rPr lang="es-ES" dirty="0"/>
              <a:t>). </a:t>
            </a:r>
          </a:p>
          <a:p>
            <a:endParaRPr lang="es-ES" dirty="0"/>
          </a:p>
          <a:p>
            <a:r>
              <a:rPr lang="es-ES" dirty="0"/>
              <a:t>Bizkaia, que está por debajo de la media en cuanto a su nivel de relación con las empresas, es el TTHH donde tiene mayor efecto la acción de promoción.</a:t>
            </a:r>
          </a:p>
        </p:txBody>
      </p:sp>
    </p:spTree>
    <p:extLst>
      <p:ext uri="{BB962C8B-B14F-4D97-AF65-F5344CB8AC3E}">
        <p14:creationId xmlns:p14="http://schemas.microsoft.com/office/powerpoint/2010/main" val="478109943"/>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 name="Rectángulo 1"/>
          <p:cNvSpPr/>
          <p:nvPr/>
        </p:nvSpPr>
        <p:spPr>
          <a:xfrm>
            <a:off x="64087" y="3660240"/>
            <a:ext cx="5574713" cy="1015663"/>
          </a:xfrm>
          <a:prstGeom prst="rect">
            <a:avLst/>
          </a:prstGeom>
        </p:spPr>
        <p:txBody>
          <a:bodyPr wrap="square">
            <a:spAutoFit/>
          </a:bodyPr>
          <a:lstStyle/>
          <a:p>
            <a:pPr lvl="0" algn="just"/>
            <a:r>
              <a:rPr lang="es-ES" sz="1200" dirty="0">
                <a:solidFill>
                  <a:srgbClr val="173440"/>
                </a:solidFill>
                <a:latin typeface="Montserrat" charset="0"/>
                <a:ea typeface="Montserrat"/>
                <a:cs typeface="Montserrat" charset="0"/>
              </a:rPr>
              <a:t>Aunque </a:t>
            </a:r>
            <a:r>
              <a:rPr lang="es-ES" sz="1200" b="1" dirty="0">
                <a:solidFill>
                  <a:srgbClr val="173440"/>
                </a:solidFill>
                <a:latin typeface="Montserrat" charset="0"/>
                <a:ea typeface="Montserrat"/>
                <a:cs typeface="Montserrat" charset="0"/>
              </a:rPr>
              <a:t>la mayor parte </a:t>
            </a:r>
            <a:r>
              <a:rPr lang="es-ES" sz="1200" dirty="0">
                <a:solidFill>
                  <a:srgbClr val="173440"/>
                </a:solidFill>
                <a:latin typeface="Montserrat" charset="0"/>
                <a:ea typeface="Montserrat"/>
                <a:cs typeface="Montserrat" charset="0"/>
              </a:rPr>
              <a:t>de las medidas identificadas surgen por la iniciativa </a:t>
            </a:r>
            <a:r>
              <a:rPr lang="es-ES" sz="1200" b="1" dirty="0">
                <a:solidFill>
                  <a:srgbClr val="173440"/>
                </a:solidFill>
                <a:latin typeface="Montserrat" charset="0"/>
                <a:ea typeface="Montserrat"/>
                <a:cs typeface="Montserrat" charset="0"/>
              </a:rPr>
              <a:t>en solitario </a:t>
            </a:r>
            <a:r>
              <a:rPr lang="es-ES" sz="1200" dirty="0">
                <a:solidFill>
                  <a:srgbClr val="173440"/>
                </a:solidFill>
                <a:latin typeface="Montserrat" charset="0"/>
                <a:ea typeface="Montserrat"/>
                <a:cs typeface="Montserrat" charset="0"/>
              </a:rPr>
              <a:t>de las entidades empresariales implicadas, </a:t>
            </a:r>
            <a:r>
              <a:rPr lang="es-ES" sz="1200" b="1" dirty="0">
                <a:solidFill>
                  <a:srgbClr val="173440"/>
                </a:solidFill>
                <a:latin typeface="Montserrat" charset="0"/>
                <a:ea typeface="Montserrat"/>
                <a:cs typeface="Montserrat" charset="0"/>
              </a:rPr>
              <a:t>un pequeño número </a:t>
            </a:r>
            <a:r>
              <a:rPr lang="es-ES" sz="1200" dirty="0">
                <a:solidFill>
                  <a:srgbClr val="173440"/>
                </a:solidFill>
                <a:latin typeface="Montserrat" charset="0"/>
                <a:ea typeface="Montserrat"/>
                <a:cs typeface="Montserrat" charset="0"/>
              </a:rPr>
              <a:t>de 29 medidas (3,17%) se pone en marcha o se ejecuta por la </a:t>
            </a:r>
            <a:r>
              <a:rPr lang="es-ES" sz="1200" b="1" dirty="0">
                <a:solidFill>
                  <a:srgbClr val="173440"/>
                </a:solidFill>
                <a:latin typeface="Montserrat" charset="0"/>
                <a:ea typeface="Montserrat"/>
                <a:cs typeface="Montserrat" charset="0"/>
              </a:rPr>
              <a:t>colaboración</a:t>
            </a:r>
            <a:r>
              <a:rPr lang="es-ES" sz="1200" dirty="0">
                <a:solidFill>
                  <a:srgbClr val="173440"/>
                </a:solidFill>
                <a:latin typeface="Montserrat" charset="0"/>
                <a:ea typeface="Montserrat"/>
                <a:cs typeface="Montserrat" charset="0"/>
              </a:rPr>
              <a:t> de la empresa impulsora con otros agentes.</a:t>
            </a:r>
          </a:p>
        </p:txBody>
      </p:sp>
      <p:graphicFrame>
        <p:nvGraphicFramePr>
          <p:cNvPr id="7" name="Gráfico 6"/>
          <p:cNvGraphicFramePr/>
          <p:nvPr>
            <p:extLst>
              <p:ext uri="{D42A27DB-BD31-4B8C-83A1-F6EECF244321}">
                <p14:modId xmlns:p14="http://schemas.microsoft.com/office/powerpoint/2010/main" val="4284556774"/>
              </p:ext>
            </p:extLst>
          </p:nvPr>
        </p:nvGraphicFramePr>
        <p:xfrm>
          <a:off x="5840530" y="3303271"/>
          <a:ext cx="2918459" cy="1488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00000000-0008-0000-0C00-000003000000}"/>
              </a:ext>
            </a:extLst>
          </p:cNvPr>
          <p:cNvGraphicFramePr/>
          <p:nvPr>
            <p:extLst>
              <p:ext uri="{D42A27DB-BD31-4B8C-83A1-F6EECF244321}">
                <p14:modId xmlns:p14="http://schemas.microsoft.com/office/powerpoint/2010/main" val="3368179879"/>
              </p:ext>
            </p:extLst>
          </p:nvPr>
        </p:nvGraphicFramePr>
        <p:xfrm>
          <a:off x="4572000" y="583631"/>
          <a:ext cx="448818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ángulo 2"/>
          <p:cNvSpPr/>
          <p:nvPr/>
        </p:nvSpPr>
        <p:spPr>
          <a:xfrm>
            <a:off x="64087" y="881275"/>
            <a:ext cx="4572000" cy="830997"/>
          </a:xfrm>
          <a:prstGeom prst="rect">
            <a:avLst/>
          </a:prstGeom>
        </p:spPr>
        <p:txBody>
          <a:bodyPr>
            <a:spAutoFit/>
          </a:bodyPr>
          <a:lstStyle/>
          <a:p>
            <a:pPr algn="just"/>
            <a:r>
              <a:rPr lang="es-ES" sz="1200" dirty="0">
                <a:solidFill>
                  <a:srgbClr val="173440"/>
                </a:solidFill>
                <a:latin typeface="Montserrat" charset="0"/>
                <a:ea typeface="Montserrat"/>
                <a:cs typeface="Montserrat" charset="0"/>
              </a:rPr>
              <a:t>Disponemos de información sobre los </a:t>
            </a:r>
            <a:r>
              <a:rPr lang="es-ES" sz="1200" b="1" dirty="0">
                <a:solidFill>
                  <a:srgbClr val="173440"/>
                </a:solidFill>
                <a:latin typeface="Montserrat" charset="0"/>
                <a:ea typeface="Montserrat"/>
                <a:cs typeface="Montserrat" charset="0"/>
              </a:rPr>
              <a:t>factores que motivan al sector empresarial a impulsar acciones de promoción</a:t>
            </a:r>
            <a:r>
              <a:rPr lang="es-ES" sz="1200" dirty="0">
                <a:solidFill>
                  <a:srgbClr val="173440"/>
                </a:solidFill>
                <a:latin typeface="Montserrat" charset="0"/>
                <a:ea typeface="Montserrat"/>
                <a:cs typeface="Montserrat" charset="0"/>
              </a:rPr>
              <a:t> del TSSE para 229 de las 913 medidas identificadas.</a:t>
            </a:r>
          </a:p>
        </p:txBody>
      </p:sp>
      <p:sp>
        <p:nvSpPr>
          <p:cNvPr id="11" name="TextBox 6">
            <a:extLst>
              <a:ext uri="{FF2B5EF4-FFF2-40B4-BE49-F238E27FC236}">
                <a16:creationId xmlns:a16="http://schemas.microsoft.com/office/drawing/2014/main" id="{9A3F0961-EDAA-4AB4-8E26-4A087E9755D2}"/>
              </a:ext>
            </a:extLst>
          </p:cNvPr>
          <p:cNvSpPr txBox="1">
            <a:spLocks noChangeArrowheads="1"/>
          </p:cNvSpPr>
          <p:nvPr/>
        </p:nvSpPr>
        <p:spPr bwMode="auto">
          <a:xfrm>
            <a:off x="0" y="-21667"/>
            <a:ext cx="9144000" cy="342395"/>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2000" b="1" dirty="0">
                <a:solidFill>
                  <a:schemeClr val="bg1"/>
                </a:solidFill>
                <a:latin typeface="Montserrat" charset="0"/>
                <a:ea typeface="Montserrat"/>
                <a:cs typeface="Montserrat" charset="0"/>
              </a:rPr>
              <a:t>LOS MOTIVOS PARA IMPULSAR MEDIDAS DE PROMOCIÓN</a:t>
            </a:r>
          </a:p>
        </p:txBody>
      </p:sp>
      <p:sp>
        <p:nvSpPr>
          <p:cNvPr id="13" name="TextBox 6">
            <a:extLst>
              <a:ext uri="{FF2B5EF4-FFF2-40B4-BE49-F238E27FC236}">
                <a16:creationId xmlns:a16="http://schemas.microsoft.com/office/drawing/2014/main" id="{C566B9F9-0D5A-497E-8FF8-38D033E74F7A}"/>
              </a:ext>
            </a:extLst>
          </p:cNvPr>
          <p:cNvSpPr txBox="1">
            <a:spLocks noChangeArrowheads="1"/>
          </p:cNvSpPr>
          <p:nvPr/>
        </p:nvSpPr>
        <p:spPr bwMode="auto">
          <a:xfrm>
            <a:off x="0" y="2770140"/>
            <a:ext cx="9144000" cy="342395"/>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2000" b="1" dirty="0">
                <a:solidFill>
                  <a:schemeClr val="bg1"/>
                </a:solidFill>
                <a:latin typeface="Montserrat" charset="0"/>
                <a:ea typeface="Montserrat"/>
                <a:cs typeface="Montserrat" charset="0"/>
              </a:rPr>
              <a:t>LA COLABORACIÓN MULTIAGENTE EN EL IMPULSO DE MEDIDAS</a:t>
            </a:r>
          </a:p>
        </p:txBody>
      </p:sp>
    </p:spTree>
    <p:extLst>
      <p:ext uri="{BB962C8B-B14F-4D97-AF65-F5344CB8AC3E}">
        <p14:creationId xmlns:p14="http://schemas.microsoft.com/office/powerpoint/2010/main" val="1258431223"/>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ENTIDADES DEL TSSE DESTINATARIAS DE LAS MEDIDAS</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7" name="Oval 1">
            <a:extLst>
              <a:ext uri="{FF2B5EF4-FFF2-40B4-BE49-F238E27FC236}">
                <a16:creationId xmlns:a16="http://schemas.microsoft.com/office/drawing/2014/main" id="{A3EEA5A8-8AC8-49E4-8FD4-183026D027A0}"/>
              </a:ext>
            </a:extLst>
          </p:cNvPr>
          <p:cNvSpPr/>
          <p:nvPr/>
        </p:nvSpPr>
        <p:spPr>
          <a:xfrm>
            <a:off x="7164613" y="778505"/>
            <a:ext cx="1752374" cy="1699679"/>
          </a:xfrm>
          <a:prstGeom prst="ellipse">
            <a:avLst/>
          </a:prstGeom>
          <a:solidFill>
            <a:schemeClr val="bg1"/>
          </a:solidFill>
          <a:ln>
            <a:solidFill>
              <a:srgbClr val="B00013"/>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r>
              <a:rPr lang="en-US" sz="1200" b="1" dirty="0">
                <a:solidFill>
                  <a:srgbClr val="B00013"/>
                </a:solidFill>
                <a:latin typeface="Montserrat"/>
              </a:rPr>
              <a:t>195 </a:t>
            </a:r>
            <a:r>
              <a:rPr lang="en-US" sz="1200" b="1" dirty="0" err="1">
                <a:solidFill>
                  <a:srgbClr val="B00013"/>
                </a:solidFill>
                <a:latin typeface="Montserrat"/>
              </a:rPr>
              <a:t>entidades</a:t>
            </a:r>
            <a:r>
              <a:rPr lang="en-US" sz="1200" b="1" dirty="0">
                <a:solidFill>
                  <a:srgbClr val="B00013"/>
                </a:solidFill>
                <a:latin typeface="Montserrat"/>
              </a:rPr>
              <a:t> y redes del TSSE </a:t>
            </a:r>
            <a:r>
              <a:rPr lang="en-US" sz="1200" b="1" dirty="0" err="1">
                <a:solidFill>
                  <a:srgbClr val="B00013"/>
                </a:solidFill>
                <a:latin typeface="Montserrat"/>
              </a:rPr>
              <a:t>destinatarias</a:t>
            </a:r>
            <a:endParaRPr lang="en-US" sz="1200" b="1" dirty="0">
              <a:solidFill>
                <a:srgbClr val="B00013"/>
              </a:solidFill>
              <a:latin typeface="Montserrat"/>
            </a:endParaRPr>
          </a:p>
        </p:txBody>
      </p:sp>
      <p:sp>
        <p:nvSpPr>
          <p:cNvPr id="8" name="Rectángulo 7">
            <a:extLst>
              <a:ext uri="{FF2B5EF4-FFF2-40B4-BE49-F238E27FC236}">
                <a16:creationId xmlns:a16="http://schemas.microsoft.com/office/drawing/2014/main" id="{F877E893-51FB-4ED1-B72B-B31A9557FF7B}"/>
              </a:ext>
            </a:extLst>
          </p:cNvPr>
          <p:cNvSpPr/>
          <p:nvPr/>
        </p:nvSpPr>
        <p:spPr>
          <a:xfrm>
            <a:off x="227013" y="789578"/>
            <a:ext cx="6751303" cy="1574470"/>
          </a:xfrm>
          <a:prstGeom prst="rect">
            <a:avLst/>
          </a:prstGeom>
        </p:spPr>
        <p:txBody>
          <a:bodyPr wrap="square">
            <a:spAutoFit/>
          </a:bodyPr>
          <a:lstStyle/>
          <a:p>
            <a:pPr marL="342900" lvl="0" indent="-342900" algn="just">
              <a:lnSpc>
                <a:spcPct val="107000"/>
              </a:lnSpc>
              <a:spcBef>
                <a:spcPts val="600"/>
              </a:spcBef>
              <a:spcAft>
                <a:spcPts val="600"/>
              </a:spcAft>
              <a:buFont typeface="+mj-lt"/>
              <a:buAutoNum type="arabicParenR"/>
            </a:pPr>
            <a:r>
              <a:rPr lang="es-ES" sz="1200" dirty="0">
                <a:solidFill>
                  <a:srgbClr val="173440"/>
                </a:solidFill>
                <a:latin typeface="Montserrat" charset="0"/>
              </a:rPr>
              <a:t>195 entidades y redes del TSSE se benefician de forma directa de la acción de promoción impulsada por el sector empresarial en Euskadi.</a:t>
            </a:r>
          </a:p>
          <a:p>
            <a:pPr marL="342900" lvl="0" indent="-342900" algn="just">
              <a:lnSpc>
                <a:spcPct val="107000"/>
              </a:lnSpc>
              <a:spcBef>
                <a:spcPts val="600"/>
              </a:spcBef>
              <a:spcAft>
                <a:spcPts val="600"/>
              </a:spcAft>
              <a:buFont typeface="+mj-lt"/>
              <a:buAutoNum type="arabicParenR"/>
            </a:pPr>
            <a:r>
              <a:rPr lang="es-ES" sz="1200" dirty="0">
                <a:solidFill>
                  <a:srgbClr val="173440"/>
                </a:solidFill>
                <a:latin typeface="Montserrat" charset="0"/>
              </a:rPr>
              <a:t>El ámbito de </a:t>
            </a:r>
            <a:r>
              <a:rPr lang="es-ES" sz="1200" b="1" dirty="0">
                <a:solidFill>
                  <a:srgbClr val="173440"/>
                </a:solidFill>
                <a:latin typeface="Montserrat" charset="0"/>
              </a:rPr>
              <a:t>Servicios Sociales </a:t>
            </a:r>
            <a:r>
              <a:rPr lang="es-ES" sz="1200" dirty="0">
                <a:solidFill>
                  <a:srgbClr val="173440"/>
                </a:solidFill>
                <a:latin typeface="Montserrat" charset="0"/>
              </a:rPr>
              <a:t>supone cerca de ¾ partes (71,8%) de la acción de promoción del sector empresarial (612 medidas se dirigen a entidades y redes de este ámbito). </a:t>
            </a:r>
          </a:p>
          <a:p>
            <a:pPr lvl="0" algn="just">
              <a:lnSpc>
                <a:spcPct val="107000"/>
              </a:lnSpc>
              <a:spcBef>
                <a:spcPts val="600"/>
              </a:spcBef>
              <a:spcAft>
                <a:spcPts val="600"/>
              </a:spcAft>
            </a:pPr>
            <a:endParaRPr lang="es-ES" sz="1200" dirty="0">
              <a:solidFill>
                <a:srgbClr val="122731"/>
              </a:solidFill>
              <a:latin typeface="Montserrat" charset="0"/>
              <a:ea typeface="Montserrat"/>
              <a:cs typeface="Montserrat" charset="0"/>
            </a:endParaRPr>
          </a:p>
        </p:txBody>
      </p:sp>
      <p:graphicFrame>
        <p:nvGraphicFramePr>
          <p:cNvPr id="13" name="Gráfico 12">
            <a:extLst>
              <a:ext uri="{FF2B5EF4-FFF2-40B4-BE49-F238E27FC236}">
                <a16:creationId xmlns:a16="http://schemas.microsoft.com/office/drawing/2014/main" id="{00000000-0008-0000-0F00-000002000000}"/>
              </a:ext>
            </a:extLst>
          </p:cNvPr>
          <p:cNvGraphicFramePr/>
          <p:nvPr>
            <p:extLst>
              <p:ext uri="{D42A27DB-BD31-4B8C-83A1-F6EECF244321}">
                <p14:modId xmlns:p14="http://schemas.microsoft.com/office/powerpoint/2010/main" val="1698760949"/>
              </p:ext>
            </p:extLst>
          </p:nvPr>
        </p:nvGraphicFramePr>
        <p:xfrm>
          <a:off x="2043634" y="1993298"/>
          <a:ext cx="4611165" cy="30300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972573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ENTIDADES DEL TSSE DESTINATARIAS DE LAS MEDIDAS</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8" name="Rectángulo 7">
            <a:extLst>
              <a:ext uri="{FF2B5EF4-FFF2-40B4-BE49-F238E27FC236}">
                <a16:creationId xmlns:a16="http://schemas.microsoft.com/office/drawing/2014/main" id="{F877E893-51FB-4ED1-B72B-B31A9557FF7B}"/>
              </a:ext>
            </a:extLst>
          </p:cNvPr>
          <p:cNvSpPr/>
          <p:nvPr/>
        </p:nvSpPr>
        <p:spPr>
          <a:xfrm>
            <a:off x="227013" y="568304"/>
            <a:ext cx="8764587" cy="1069075"/>
          </a:xfrm>
          <a:prstGeom prst="rect">
            <a:avLst/>
          </a:prstGeom>
        </p:spPr>
        <p:txBody>
          <a:bodyPr wrap="square">
            <a:spAutoFit/>
          </a:bodyPr>
          <a:lstStyle/>
          <a:p>
            <a:pPr lvl="0" algn="just">
              <a:lnSpc>
                <a:spcPct val="107000"/>
              </a:lnSpc>
              <a:spcBef>
                <a:spcPts val="600"/>
              </a:spcBef>
              <a:spcAft>
                <a:spcPts val="600"/>
              </a:spcAft>
            </a:pPr>
            <a:r>
              <a:rPr lang="es-ES" sz="1200" dirty="0">
                <a:solidFill>
                  <a:srgbClr val="173440"/>
                </a:solidFill>
                <a:latin typeface="Montserrat" charset="0"/>
              </a:rPr>
              <a:t>Si comparamos los datos anteriores con el </a:t>
            </a:r>
            <a:r>
              <a:rPr lang="es-ES" sz="1200" b="1" dirty="0">
                <a:solidFill>
                  <a:srgbClr val="173440"/>
                </a:solidFill>
                <a:latin typeface="Montserrat" charset="0"/>
              </a:rPr>
              <a:t>peso de las organizaciones de cada ámbito sobre el total de organizaciones del TSSE (Barómetro 2019)</a:t>
            </a:r>
            <a:r>
              <a:rPr lang="es-ES" sz="1200" dirty="0">
                <a:solidFill>
                  <a:srgbClr val="173440"/>
                </a:solidFill>
                <a:latin typeface="Montserrat" charset="0"/>
              </a:rPr>
              <a:t>, vemos como el </a:t>
            </a:r>
            <a:r>
              <a:rPr lang="es-ES" sz="1200" b="1" dirty="0">
                <a:solidFill>
                  <a:srgbClr val="173440"/>
                </a:solidFill>
                <a:latin typeface="Montserrat" charset="0"/>
              </a:rPr>
              <a:t>sobredimensionamiento</a:t>
            </a:r>
            <a:r>
              <a:rPr lang="es-ES" sz="1200" dirty="0">
                <a:solidFill>
                  <a:srgbClr val="173440"/>
                </a:solidFill>
                <a:latin typeface="Montserrat" charset="0"/>
              </a:rPr>
              <a:t> del apoyo empresarial al ámbito de los </a:t>
            </a:r>
            <a:r>
              <a:rPr lang="es-ES" sz="1200" b="1" dirty="0">
                <a:solidFill>
                  <a:srgbClr val="173440"/>
                </a:solidFill>
                <a:latin typeface="Montserrat" charset="0"/>
              </a:rPr>
              <a:t>servicios sociales </a:t>
            </a:r>
            <a:r>
              <a:rPr lang="es-ES" sz="1200" dirty="0">
                <a:solidFill>
                  <a:srgbClr val="173440"/>
                </a:solidFill>
                <a:latin typeface="Montserrat" charset="0"/>
              </a:rPr>
              <a:t>(casi un 50% por encima del peso que tiene en el conjunto el TSS) hace que la acción de promoción empresarial dirigida a entidades que trabajan en el resto de ámbitos, a excepción del </a:t>
            </a:r>
            <a:r>
              <a:rPr lang="es-ES" sz="1200" b="1" dirty="0">
                <a:solidFill>
                  <a:srgbClr val="173440"/>
                </a:solidFill>
                <a:latin typeface="Montserrat" charset="0"/>
              </a:rPr>
              <a:t>empleo</a:t>
            </a:r>
            <a:r>
              <a:rPr lang="es-ES" sz="1200" dirty="0">
                <a:solidFill>
                  <a:srgbClr val="173440"/>
                </a:solidFill>
                <a:latin typeface="Montserrat" charset="0"/>
              </a:rPr>
              <a:t>, esté por debajo de su peso en el sector. </a:t>
            </a:r>
          </a:p>
        </p:txBody>
      </p:sp>
      <p:graphicFrame>
        <p:nvGraphicFramePr>
          <p:cNvPr id="3" name="Tabla 2">
            <a:extLst>
              <a:ext uri="{FF2B5EF4-FFF2-40B4-BE49-F238E27FC236}">
                <a16:creationId xmlns:a16="http://schemas.microsoft.com/office/drawing/2014/main" id="{8A77F3A9-1563-4D07-9287-015329CAAA7F}"/>
              </a:ext>
            </a:extLst>
          </p:cNvPr>
          <p:cNvGraphicFramePr>
            <a:graphicFrameLocks noGrp="1"/>
          </p:cNvGraphicFramePr>
          <p:nvPr>
            <p:extLst>
              <p:ext uri="{D42A27DB-BD31-4B8C-83A1-F6EECF244321}">
                <p14:modId xmlns:p14="http://schemas.microsoft.com/office/powerpoint/2010/main" val="223053035"/>
              </p:ext>
            </p:extLst>
          </p:nvPr>
        </p:nvGraphicFramePr>
        <p:xfrm>
          <a:off x="2618292" y="1839995"/>
          <a:ext cx="3789027" cy="1575090"/>
        </p:xfrm>
        <a:graphic>
          <a:graphicData uri="http://schemas.openxmlformats.org/drawingml/2006/table">
            <a:tbl>
              <a:tblPr firstRow="1" firstCol="1" bandRow="1">
                <a:tableStyleId>{5C22544A-7EE6-4342-B048-85BDC9FD1C3A}</a:tableStyleId>
              </a:tblPr>
              <a:tblGrid>
                <a:gridCol w="2108214">
                  <a:extLst>
                    <a:ext uri="{9D8B030D-6E8A-4147-A177-3AD203B41FA5}">
                      <a16:colId xmlns:a16="http://schemas.microsoft.com/office/drawing/2014/main" val="405103375"/>
                    </a:ext>
                  </a:extLst>
                </a:gridCol>
                <a:gridCol w="801001">
                  <a:extLst>
                    <a:ext uri="{9D8B030D-6E8A-4147-A177-3AD203B41FA5}">
                      <a16:colId xmlns:a16="http://schemas.microsoft.com/office/drawing/2014/main" val="4157574745"/>
                    </a:ext>
                  </a:extLst>
                </a:gridCol>
                <a:gridCol w="879812">
                  <a:extLst>
                    <a:ext uri="{9D8B030D-6E8A-4147-A177-3AD203B41FA5}">
                      <a16:colId xmlns:a16="http://schemas.microsoft.com/office/drawing/2014/main" val="1796129586"/>
                    </a:ext>
                  </a:extLst>
                </a:gridCol>
              </a:tblGrid>
              <a:tr h="163601">
                <a:tc>
                  <a:txBody>
                    <a:bodyPr/>
                    <a:lstStyle/>
                    <a:p>
                      <a:pPr algn="l">
                        <a:lnSpc>
                          <a:spcPct val="107000"/>
                        </a:lnSpc>
                        <a:spcAft>
                          <a:spcPts val="800"/>
                        </a:spcAft>
                      </a:pPr>
                      <a:r>
                        <a:rPr lang="es-ES" sz="900" dirty="0">
                          <a:effectLst/>
                        </a:rPr>
                        <a:t>Ámbitos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013"/>
                    </a:solidFill>
                  </a:tcPr>
                </a:tc>
                <a:tc>
                  <a:txBody>
                    <a:bodyPr/>
                    <a:lstStyle/>
                    <a:p>
                      <a:pPr algn="ctr">
                        <a:lnSpc>
                          <a:spcPct val="107000"/>
                        </a:lnSpc>
                        <a:spcAft>
                          <a:spcPts val="800"/>
                        </a:spcAft>
                      </a:pPr>
                      <a:r>
                        <a:rPr lang="es-ES" sz="900" dirty="0">
                          <a:effectLst/>
                        </a:rPr>
                        <a:t>IMP2021</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013"/>
                    </a:solidFill>
                  </a:tcPr>
                </a:tc>
                <a:tc>
                  <a:txBody>
                    <a:bodyPr/>
                    <a:lstStyle/>
                    <a:p>
                      <a:pPr algn="ctr">
                        <a:lnSpc>
                          <a:spcPct val="107000"/>
                        </a:lnSpc>
                        <a:spcAft>
                          <a:spcPts val="800"/>
                        </a:spcAft>
                      </a:pPr>
                      <a:r>
                        <a:rPr lang="es-ES" sz="900" dirty="0">
                          <a:effectLst/>
                        </a:rPr>
                        <a:t>Barómetro 2019</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B00013"/>
                    </a:solidFill>
                  </a:tcPr>
                </a:tc>
                <a:extLst>
                  <a:ext uri="{0D108BD9-81ED-4DB2-BD59-A6C34878D82A}">
                    <a16:rowId xmlns:a16="http://schemas.microsoft.com/office/drawing/2014/main" val="1607827616"/>
                  </a:ext>
                </a:extLst>
              </a:tr>
              <a:tr h="184010">
                <a:tc>
                  <a:txBody>
                    <a:bodyPr/>
                    <a:lstStyle/>
                    <a:p>
                      <a:pPr algn="just">
                        <a:lnSpc>
                          <a:spcPct val="107000"/>
                        </a:lnSpc>
                        <a:spcAft>
                          <a:spcPts val="800"/>
                        </a:spcAft>
                      </a:pPr>
                      <a:r>
                        <a:rPr lang="es-ES" sz="900" dirty="0">
                          <a:effectLst/>
                        </a:rPr>
                        <a:t>Social-transversal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dirty="0">
                          <a:effectLst/>
                        </a:rPr>
                        <a:t>3,6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36,5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2051041766"/>
                  </a:ext>
                </a:extLst>
              </a:tr>
              <a:tr h="184010">
                <a:tc>
                  <a:txBody>
                    <a:bodyPr/>
                    <a:lstStyle/>
                    <a:p>
                      <a:pPr algn="just">
                        <a:lnSpc>
                          <a:spcPct val="107000"/>
                        </a:lnSpc>
                        <a:spcAft>
                          <a:spcPts val="800"/>
                        </a:spcAft>
                      </a:pPr>
                      <a:r>
                        <a:rPr lang="es-ES" sz="900" dirty="0">
                          <a:effectLst/>
                        </a:rPr>
                        <a:t>Servicios Sociales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a:effectLst/>
                        </a:rPr>
                        <a:t>71,8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23,3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656355659"/>
                  </a:ext>
                </a:extLst>
              </a:tr>
              <a:tr h="184010">
                <a:tc>
                  <a:txBody>
                    <a:bodyPr/>
                    <a:lstStyle/>
                    <a:p>
                      <a:pPr algn="just">
                        <a:lnSpc>
                          <a:spcPct val="107000"/>
                        </a:lnSpc>
                        <a:spcAft>
                          <a:spcPts val="800"/>
                        </a:spcAft>
                      </a:pPr>
                      <a:r>
                        <a:rPr lang="es-ES" sz="900" dirty="0">
                          <a:effectLst/>
                        </a:rPr>
                        <a:t>Cooperación al desarrollo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a:effectLst/>
                        </a:rPr>
                        <a:t>5,1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13,3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3752657496"/>
                  </a:ext>
                </a:extLst>
              </a:tr>
              <a:tr h="184010">
                <a:tc>
                  <a:txBody>
                    <a:bodyPr/>
                    <a:lstStyle/>
                    <a:p>
                      <a:pPr algn="just">
                        <a:lnSpc>
                          <a:spcPct val="107000"/>
                        </a:lnSpc>
                        <a:spcAft>
                          <a:spcPts val="800"/>
                        </a:spcAft>
                      </a:pPr>
                      <a:r>
                        <a:rPr lang="es-ES" sz="900" dirty="0">
                          <a:effectLst/>
                        </a:rPr>
                        <a:t>Tiempo Libre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dirty="0">
                          <a:effectLst/>
                        </a:rPr>
                        <a:t>0,8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12,1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019819371"/>
                  </a:ext>
                </a:extLst>
              </a:tr>
              <a:tr h="184010">
                <a:tc>
                  <a:txBody>
                    <a:bodyPr/>
                    <a:lstStyle/>
                    <a:p>
                      <a:pPr algn="just">
                        <a:lnSpc>
                          <a:spcPct val="107000"/>
                        </a:lnSpc>
                        <a:spcAft>
                          <a:spcPts val="800"/>
                        </a:spcAft>
                      </a:pPr>
                      <a:r>
                        <a:rPr lang="es-ES" sz="900" dirty="0">
                          <a:effectLst/>
                        </a:rPr>
                        <a:t>Salud</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a:effectLst/>
                        </a:rPr>
                        <a:t>6,3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9,3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266692245"/>
                  </a:ext>
                </a:extLst>
              </a:tr>
              <a:tr h="184010">
                <a:tc>
                  <a:txBody>
                    <a:bodyPr/>
                    <a:lstStyle/>
                    <a:p>
                      <a:pPr algn="l">
                        <a:lnSpc>
                          <a:spcPct val="107000"/>
                        </a:lnSpc>
                        <a:spcAft>
                          <a:spcPts val="800"/>
                        </a:spcAft>
                      </a:pPr>
                      <a:r>
                        <a:rPr lang="es-ES" sz="900" dirty="0">
                          <a:effectLst/>
                        </a:rPr>
                        <a:t>Empleo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a:effectLst/>
                        </a:rPr>
                        <a:t>11,4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3,8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420887970"/>
                  </a:ext>
                </a:extLst>
              </a:tr>
              <a:tr h="184010">
                <a:tc>
                  <a:txBody>
                    <a:bodyPr/>
                    <a:lstStyle/>
                    <a:p>
                      <a:pPr algn="l">
                        <a:lnSpc>
                          <a:spcPct val="107000"/>
                        </a:lnSpc>
                        <a:spcAft>
                          <a:spcPts val="800"/>
                        </a:spcAft>
                      </a:pPr>
                      <a:r>
                        <a:rPr lang="es-ES" sz="900" dirty="0">
                          <a:effectLst/>
                        </a:rPr>
                        <a:t>Otros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B00013"/>
                    </a:solidFill>
                  </a:tcPr>
                </a:tc>
                <a:tc>
                  <a:txBody>
                    <a:bodyPr/>
                    <a:lstStyle/>
                    <a:p>
                      <a:pPr algn="ctr">
                        <a:lnSpc>
                          <a:spcPct val="107000"/>
                        </a:lnSpc>
                        <a:spcAft>
                          <a:spcPts val="800"/>
                        </a:spcAft>
                      </a:pPr>
                      <a:r>
                        <a:rPr lang="es-ES" sz="9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s-ES" sz="900" dirty="0">
                          <a:effectLst/>
                        </a:rPr>
                        <a:t>1,6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1303361224"/>
                  </a:ext>
                </a:extLst>
              </a:tr>
            </a:tbl>
          </a:graphicData>
        </a:graphic>
      </p:graphicFrame>
      <p:sp>
        <p:nvSpPr>
          <p:cNvPr id="14" name="CuadroTexto 13">
            <a:extLst>
              <a:ext uri="{FF2B5EF4-FFF2-40B4-BE49-F238E27FC236}">
                <a16:creationId xmlns:a16="http://schemas.microsoft.com/office/drawing/2014/main" id="{24103F5E-4A29-4D0D-A16F-B83ABD114F93}"/>
              </a:ext>
            </a:extLst>
          </p:cNvPr>
          <p:cNvSpPr txBox="1"/>
          <p:nvPr/>
        </p:nvSpPr>
        <p:spPr>
          <a:xfrm>
            <a:off x="189706" y="3606647"/>
            <a:ext cx="8764587" cy="1278042"/>
          </a:xfrm>
          <a:prstGeom prst="rect">
            <a:avLst/>
          </a:prstGeom>
          <a:noFill/>
        </p:spPr>
        <p:txBody>
          <a:bodyPr wrap="square">
            <a:spAutoFit/>
          </a:bodyPr>
          <a:lstStyle/>
          <a:p>
            <a:pPr algn="just">
              <a:lnSpc>
                <a:spcPct val="107000"/>
              </a:lnSpc>
              <a:spcAft>
                <a:spcPts val="800"/>
              </a:spcAft>
            </a:pPr>
            <a:r>
              <a:rPr lang="es-ES" sz="1200" dirty="0">
                <a:solidFill>
                  <a:srgbClr val="173440"/>
                </a:solidFill>
                <a:latin typeface="Montserrat" charset="0"/>
              </a:rPr>
              <a:t>Los resultados contrastan con los datos ofrecidos por el </a:t>
            </a:r>
            <a:r>
              <a:rPr lang="es-ES" sz="1200" b="1" dirty="0">
                <a:solidFill>
                  <a:srgbClr val="173440"/>
                </a:solidFill>
                <a:latin typeface="Montserrat" charset="0"/>
              </a:rPr>
              <a:t>Libro Blanco del Tercer Sector Social de Euskadi de 2020 </a:t>
            </a:r>
            <a:r>
              <a:rPr lang="es-ES" sz="1200" dirty="0">
                <a:solidFill>
                  <a:srgbClr val="173440"/>
                </a:solidFill>
                <a:latin typeface="Montserrat" charset="0"/>
              </a:rPr>
              <a:t>sobre la </a:t>
            </a:r>
            <a:r>
              <a:rPr lang="es-ES" sz="1200" b="1" dirty="0">
                <a:solidFill>
                  <a:srgbClr val="173440"/>
                </a:solidFill>
                <a:latin typeface="Montserrat" charset="0"/>
              </a:rPr>
              <a:t>relación del TSSE con el ámbito empresarial </a:t>
            </a:r>
            <a:r>
              <a:rPr lang="es-ES" sz="1200" dirty="0">
                <a:solidFill>
                  <a:srgbClr val="173440"/>
                </a:solidFill>
                <a:latin typeface="Montserrat" charset="0"/>
              </a:rPr>
              <a:t>por ámbitos de intervención, quedando los porcentajes sobre el grado de relación muy lejos de los ofrecidos en este informe para la distribución de la acción de promoción según ámbitos de intervención. Según esos datos, el 30,1% de las organizaciones dice tener una relación o colaboración bastante estrecha con empresas. Por encima de esta media están las entidades del TSSE que tienen como ámbito principal de trabajo los siguientes: </a:t>
            </a:r>
            <a:r>
              <a:rPr lang="es-ES" sz="1200" b="1" dirty="0">
                <a:solidFill>
                  <a:srgbClr val="173440"/>
                </a:solidFill>
                <a:latin typeface="Montserrat" charset="0"/>
              </a:rPr>
              <a:t>Otros (66,7%), Empleo (53,7%) Salud (34,7%) y Servicios Sociales (31,4%).</a:t>
            </a:r>
          </a:p>
        </p:txBody>
      </p:sp>
    </p:spTree>
    <p:extLst>
      <p:ext uri="{BB962C8B-B14F-4D97-AF65-F5344CB8AC3E}">
        <p14:creationId xmlns:p14="http://schemas.microsoft.com/office/powerpoint/2010/main" val="2089816085"/>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311618"/>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1800" b="1" dirty="0">
                <a:solidFill>
                  <a:schemeClr val="bg1"/>
                </a:solidFill>
                <a:latin typeface="Montserrat" charset="0"/>
                <a:ea typeface="Montserrat"/>
                <a:cs typeface="Montserrat" charset="0"/>
              </a:rPr>
              <a:t>EFECTO DE LA PANDEMIA EN LA ACCIÓN DE PROMOCIÓN EMPRESARIAL</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4" name="CuadroTexto 13">
            <a:extLst>
              <a:ext uri="{FF2B5EF4-FFF2-40B4-BE49-F238E27FC236}">
                <a16:creationId xmlns:a16="http://schemas.microsoft.com/office/drawing/2014/main" id="{24103F5E-4A29-4D0D-A16F-B83ABD114F93}"/>
              </a:ext>
            </a:extLst>
          </p:cNvPr>
          <p:cNvSpPr txBox="1"/>
          <p:nvPr/>
        </p:nvSpPr>
        <p:spPr>
          <a:xfrm>
            <a:off x="189706" y="703380"/>
            <a:ext cx="8764587" cy="1618200"/>
          </a:xfrm>
          <a:prstGeom prst="rect">
            <a:avLst/>
          </a:prstGeom>
          <a:noFill/>
        </p:spPr>
        <p:txBody>
          <a:bodyPr wrap="square">
            <a:spAutoFit/>
          </a:bodyPr>
          <a:lstStyle/>
          <a:p>
            <a:pPr marL="228600" indent="-228600" algn="just">
              <a:lnSpc>
                <a:spcPct val="107000"/>
              </a:lnSpc>
              <a:spcBef>
                <a:spcPts val="600"/>
              </a:spcBef>
              <a:spcAft>
                <a:spcPts val="600"/>
              </a:spcAft>
              <a:buFont typeface="+mj-lt"/>
              <a:buAutoNum type="arabicParenR"/>
            </a:pPr>
            <a:r>
              <a:rPr lang="es-ES" sz="1200" dirty="0">
                <a:solidFill>
                  <a:srgbClr val="173440"/>
                </a:solidFill>
                <a:latin typeface="Montserrat" charset="0"/>
              </a:rPr>
              <a:t>Casi la mitad de las medidas identificadas (453, 49,6%) se impulsaron en el año 2020. El 40,3% (368 medidas) han sido promovidas en 2020 y han tenido continuidad en 2021, y un 10,1% (92 medidas) se han impulsado específicamente en este último año. </a:t>
            </a:r>
          </a:p>
          <a:p>
            <a:pPr marL="228600" indent="-228600" algn="just">
              <a:lnSpc>
                <a:spcPct val="107000"/>
              </a:lnSpc>
              <a:spcBef>
                <a:spcPts val="600"/>
              </a:spcBef>
              <a:spcAft>
                <a:spcPts val="600"/>
              </a:spcAft>
              <a:buFont typeface="+mj-lt"/>
              <a:buAutoNum type="arabicParenR"/>
            </a:pPr>
            <a:r>
              <a:rPr lang="es-ES" sz="1200" dirty="0">
                <a:solidFill>
                  <a:srgbClr val="173440"/>
                </a:solidFill>
                <a:latin typeface="Montserrat" charset="0"/>
              </a:rPr>
              <a:t>El alto porcentaje de medidas que se impulsaron en 2020 y tienen continuidad en 2021 y el modesto pero significativo porcentaje de medidas que se han impulsado por primera vez ese año, indican que, al menos con los datos obtenidos, </a:t>
            </a:r>
            <a:r>
              <a:rPr lang="es-ES" sz="1200" b="1" dirty="0">
                <a:solidFill>
                  <a:srgbClr val="173440"/>
                </a:solidFill>
                <a:latin typeface="Montserrat" charset="0"/>
              </a:rPr>
              <a:t>la situación de emergencia sanitaria vivida en este periodo no parece ser un factor que haya determinado de forma sustantiva la capacidad de apoyo del sector empresarial al TSSE</a:t>
            </a:r>
            <a:r>
              <a:rPr lang="es-ES" sz="1200" dirty="0">
                <a:solidFill>
                  <a:srgbClr val="173440"/>
                </a:solidFill>
                <a:latin typeface="Montserrat" charset="0"/>
              </a:rPr>
              <a:t>.</a:t>
            </a:r>
          </a:p>
        </p:txBody>
      </p:sp>
      <p:graphicFrame>
        <p:nvGraphicFramePr>
          <p:cNvPr id="7" name="Gráfico 6">
            <a:extLst>
              <a:ext uri="{FF2B5EF4-FFF2-40B4-BE49-F238E27FC236}">
                <a16:creationId xmlns:a16="http://schemas.microsoft.com/office/drawing/2014/main" id="{00000000-0008-0000-1100-000002000000}"/>
              </a:ext>
            </a:extLst>
          </p:cNvPr>
          <p:cNvGraphicFramePr/>
          <p:nvPr>
            <p:extLst>
              <p:ext uri="{D42A27DB-BD31-4B8C-83A1-F6EECF244321}">
                <p14:modId xmlns:p14="http://schemas.microsoft.com/office/powerpoint/2010/main" val="2722021786"/>
              </p:ext>
            </p:extLst>
          </p:nvPr>
        </p:nvGraphicFramePr>
        <p:xfrm>
          <a:off x="2795361" y="2519888"/>
          <a:ext cx="3418930" cy="161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9992784"/>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7498" y="1619242"/>
            <a:ext cx="3406775" cy="11426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s-ES" b="1" dirty="0">
                <a:solidFill>
                  <a:srgbClr val="B00013"/>
                </a:solidFill>
                <a:latin typeface="Montserrat" charset="0"/>
              </a:rPr>
              <a:t>La colaboración entre empresas y Tercer Sector Social</a:t>
            </a:r>
            <a:endParaRPr lang="en-US" b="1" dirty="0">
              <a:solidFill>
                <a:srgbClr val="B00013"/>
              </a:solidFill>
              <a:latin typeface="Montserrat" charset="0"/>
              <a:ea typeface="Montserrat"/>
              <a:cs typeface="Montserrat" charset="0"/>
            </a:endParaRP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267450300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0" y="-19076"/>
            <a:ext cx="9144000" cy="311618"/>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defPPr>
              <a:defRPr lang="es-ES"/>
            </a:defPPr>
            <a:lvl1pPr algn="ctr">
              <a:defRPr b="1">
                <a:solidFill>
                  <a:schemeClr val="bg1"/>
                </a:solidFill>
                <a:latin typeface="Montserrat" charset="0"/>
                <a:ea typeface="Montserrat"/>
                <a:cs typeface="Montserrat" charset="0"/>
              </a:defRPr>
            </a:lvl1pPr>
            <a:lvl2pPr marL="742950" indent="-285750">
              <a:defRPr sz="2400">
                <a:latin typeface="Trebuchet MS" charset="0"/>
                <a:ea typeface="ＭＳ Ｐゴシック" charset="0"/>
              </a:defRPr>
            </a:lvl2pPr>
            <a:lvl3pPr marL="1143000" indent="-228600">
              <a:defRPr sz="2400">
                <a:latin typeface="Trebuchet MS" charset="0"/>
                <a:ea typeface="ＭＳ Ｐゴシック" charset="0"/>
              </a:defRPr>
            </a:lvl3pPr>
            <a:lvl4pPr marL="1600200" indent="-228600">
              <a:defRPr sz="2400">
                <a:latin typeface="Trebuchet MS" charset="0"/>
                <a:ea typeface="ＭＳ Ｐゴシック" charset="0"/>
              </a:defRPr>
            </a:lvl4pPr>
            <a:lvl5pPr marL="2057400" indent="-228600">
              <a:defRPr sz="2400">
                <a:latin typeface="Trebuchet MS" charset="0"/>
                <a:ea typeface="ＭＳ Ｐゴシック" charset="0"/>
              </a:defRPr>
            </a:lvl5pPr>
            <a:lvl6pPr marL="2514600" indent="-228600" eaLnBrk="0" fontAlgn="base" hangingPunct="0">
              <a:spcBef>
                <a:spcPct val="0"/>
              </a:spcBef>
              <a:spcAft>
                <a:spcPct val="0"/>
              </a:spcAft>
              <a:defRPr sz="2400">
                <a:latin typeface="Trebuchet MS" charset="0"/>
                <a:ea typeface="ＭＳ Ｐゴシック" charset="0"/>
              </a:defRPr>
            </a:lvl6pPr>
            <a:lvl7pPr marL="2971800" indent="-228600" eaLnBrk="0" fontAlgn="base" hangingPunct="0">
              <a:spcBef>
                <a:spcPct val="0"/>
              </a:spcBef>
              <a:spcAft>
                <a:spcPct val="0"/>
              </a:spcAft>
              <a:defRPr sz="2400">
                <a:latin typeface="Trebuchet MS" charset="0"/>
                <a:ea typeface="ＭＳ Ｐゴシック" charset="0"/>
              </a:defRPr>
            </a:lvl7pPr>
            <a:lvl8pPr marL="3429000" indent="-228600" eaLnBrk="0" fontAlgn="base" hangingPunct="0">
              <a:spcBef>
                <a:spcPct val="0"/>
              </a:spcBef>
              <a:spcAft>
                <a:spcPct val="0"/>
              </a:spcAft>
              <a:defRPr sz="2400">
                <a:latin typeface="Trebuchet MS" charset="0"/>
                <a:ea typeface="ＭＳ Ｐゴシック" charset="0"/>
              </a:defRPr>
            </a:lvl8pPr>
            <a:lvl9pPr marL="3886200" indent="-228600" eaLnBrk="0" fontAlgn="base" hangingPunct="0">
              <a:spcBef>
                <a:spcPct val="0"/>
              </a:spcBef>
              <a:spcAft>
                <a:spcPct val="0"/>
              </a:spcAft>
              <a:defRPr sz="2400">
                <a:latin typeface="Trebuchet MS" charset="0"/>
                <a:ea typeface="ＭＳ Ｐゴシック" charset="0"/>
              </a:defRPr>
            </a:lvl9pPr>
          </a:lstStyle>
          <a:p>
            <a:r>
              <a:rPr lang="en-US" dirty="0"/>
              <a:t>LA COLABORACIÓN ENTRE EMPRESAS Y TERCER SECTOR SOCIAL</a:t>
            </a:r>
          </a:p>
        </p:txBody>
      </p:sp>
      <p:sp>
        <p:nvSpPr>
          <p:cNvPr id="11" name="TextBox 16"/>
          <p:cNvSpPr txBox="1">
            <a:spLocks noChangeArrowheads="1"/>
          </p:cNvSpPr>
          <p:nvPr/>
        </p:nvSpPr>
        <p:spPr bwMode="auto">
          <a:xfrm>
            <a:off x="667830" y="478317"/>
            <a:ext cx="5759898" cy="280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n-US" sz="1600" b="1" dirty="0">
                <a:solidFill>
                  <a:srgbClr val="122731"/>
                </a:solidFill>
                <a:latin typeface="Montserrat" charset="0"/>
                <a:ea typeface="Montserrat"/>
                <a:cs typeface="Montserrat" charset="0"/>
              </a:rPr>
              <a:t>CONDICIONES QUE FAVORECEN LA COLABORACIÓN</a:t>
            </a:r>
          </a:p>
        </p:txBody>
      </p:sp>
      <p:sp>
        <p:nvSpPr>
          <p:cNvPr id="13" name="Shape 2540"/>
          <p:cNvSpPr/>
          <p:nvPr/>
        </p:nvSpPr>
        <p:spPr>
          <a:xfrm>
            <a:off x="377825" y="1447503"/>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4" name="TextBox 9"/>
          <p:cNvSpPr txBox="1">
            <a:spLocks noChangeArrowheads="1"/>
          </p:cNvSpPr>
          <p:nvPr/>
        </p:nvSpPr>
        <p:spPr bwMode="auto">
          <a:xfrm>
            <a:off x="649456" y="947211"/>
            <a:ext cx="8166406" cy="38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n-US" sz="1200" b="1" dirty="0" err="1">
                <a:solidFill>
                  <a:srgbClr val="122731"/>
                </a:solidFill>
                <a:latin typeface="Montserrat" charset="0"/>
                <a:ea typeface="Montserrat"/>
                <a:cs typeface="Montserrat" charset="0"/>
              </a:rPr>
              <a:t>Conocimiento</a:t>
            </a:r>
            <a:r>
              <a:rPr lang="en-US" sz="1200" b="1" dirty="0">
                <a:solidFill>
                  <a:srgbClr val="122731"/>
                </a:solidFill>
                <a:latin typeface="Montserrat" charset="0"/>
                <a:ea typeface="Montserrat"/>
                <a:cs typeface="Montserrat" charset="0"/>
              </a:rPr>
              <a:t> y </a:t>
            </a:r>
            <a:r>
              <a:rPr lang="en-US" sz="1200" b="1" dirty="0" err="1">
                <a:solidFill>
                  <a:srgbClr val="122731"/>
                </a:solidFill>
                <a:latin typeface="Montserrat" charset="0"/>
                <a:ea typeface="Montserrat"/>
                <a:cs typeface="Montserrat" charset="0"/>
              </a:rPr>
              <a:t>reconocimiento</a:t>
            </a:r>
            <a:r>
              <a:rPr lang="en-US" sz="1200" b="1" dirty="0">
                <a:solidFill>
                  <a:srgbClr val="122731"/>
                </a:solidFill>
                <a:latin typeface="Montserrat" charset="0"/>
                <a:ea typeface="Montserrat"/>
                <a:cs typeface="Montserrat" charset="0"/>
              </a:rPr>
              <a:t> </a:t>
            </a:r>
            <a:r>
              <a:rPr lang="en-US" sz="1200" b="1" dirty="0" err="1">
                <a:solidFill>
                  <a:srgbClr val="122731"/>
                </a:solidFill>
                <a:latin typeface="Montserrat" charset="0"/>
                <a:ea typeface="Montserrat"/>
                <a:cs typeface="Montserrat" charset="0"/>
              </a:rPr>
              <a:t>mutuo</a:t>
            </a:r>
            <a:r>
              <a:rPr lang="en-US" sz="1200" dirty="0">
                <a:solidFill>
                  <a:srgbClr val="122731"/>
                </a:solidFill>
                <a:latin typeface="Montserrat" charset="0"/>
                <a:ea typeface="Montserrat"/>
                <a:cs typeface="Montserrat" charset="0"/>
              </a:rPr>
              <a:t>: </a:t>
            </a:r>
            <a:r>
              <a:rPr lang="en-US" sz="1200" dirty="0" err="1">
                <a:solidFill>
                  <a:srgbClr val="122731"/>
                </a:solidFill>
                <a:latin typeface="Montserrat" charset="0"/>
                <a:ea typeface="Montserrat"/>
                <a:cs typeface="Montserrat" charset="0"/>
              </a:rPr>
              <a:t>necesidad</a:t>
            </a:r>
            <a:r>
              <a:rPr lang="en-US" sz="1200" dirty="0">
                <a:solidFill>
                  <a:srgbClr val="122731"/>
                </a:solidFill>
                <a:latin typeface="Montserrat" charset="0"/>
                <a:ea typeface="Montserrat"/>
                <a:cs typeface="Montserrat" charset="0"/>
              </a:rPr>
              <a:t> de </a:t>
            </a:r>
            <a:r>
              <a:rPr lang="es-ES" sz="1100" dirty="0">
                <a:effectLst/>
                <a:latin typeface="Montserrat" panose="00000500000000000000" pitchFamily="2" charset="0"/>
                <a:ea typeface="Calibri" panose="020F0502020204030204" pitchFamily="34" charset="0"/>
              </a:rPr>
              <a:t>generación de espacios y foros de encuentro, y superación de prejuicios e ideas preconcebidas entre ambos actores</a:t>
            </a:r>
            <a:r>
              <a:rPr lang="en-US" sz="1100" dirty="0">
                <a:solidFill>
                  <a:srgbClr val="122731"/>
                </a:solidFill>
                <a:latin typeface="Montserrat" panose="00000500000000000000" pitchFamily="2" charset="0"/>
                <a:ea typeface="Montserrat"/>
                <a:cs typeface="Montserrat" charset="0"/>
              </a:rPr>
              <a:t>.</a:t>
            </a:r>
          </a:p>
        </p:txBody>
      </p:sp>
      <p:sp>
        <p:nvSpPr>
          <p:cNvPr id="15" name="Shape 2540"/>
          <p:cNvSpPr/>
          <p:nvPr/>
        </p:nvSpPr>
        <p:spPr>
          <a:xfrm>
            <a:off x="368528" y="991298"/>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6" name="TextBox 11"/>
          <p:cNvSpPr txBox="1">
            <a:spLocks noChangeArrowheads="1"/>
          </p:cNvSpPr>
          <p:nvPr/>
        </p:nvSpPr>
        <p:spPr bwMode="auto">
          <a:xfrm>
            <a:off x="667830" y="3156326"/>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b="1" dirty="0">
                <a:solidFill>
                  <a:srgbClr val="122731"/>
                </a:solidFill>
                <a:latin typeface="Montserrat" charset="0"/>
              </a:rPr>
              <a:t>Establecimiento de marcos, valores y lenguajes compartidos: </a:t>
            </a:r>
            <a:r>
              <a:rPr lang="es-ES" sz="1200" dirty="0">
                <a:solidFill>
                  <a:srgbClr val="122731"/>
                </a:solidFill>
                <a:latin typeface="Montserrat" charset="0"/>
              </a:rPr>
              <a:t>Agenda 2030 para el Desarrollo Sostenible puede constituir un marco de referencia común.</a:t>
            </a:r>
            <a:endParaRPr lang="en-US" sz="1200" dirty="0">
              <a:solidFill>
                <a:srgbClr val="122731"/>
              </a:solidFill>
              <a:latin typeface="Montserrat" charset="0"/>
            </a:endParaRPr>
          </a:p>
        </p:txBody>
      </p:sp>
      <p:sp>
        <p:nvSpPr>
          <p:cNvPr id="17" name="Shape 2540"/>
          <p:cNvSpPr/>
          <p:nvPr/>
        </p:nvSpPr>
        <p:spPr>
          <a:xfrm>
            <a:off x="377825" y="1964287"/>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8" name="TextBox 7"/>
          <p:cNvSpPr txBox="1">
            <a:spLocks noChangeArrowheads="1"/>
          </p:cNvSpPr>
          <p:nvPr/>
        </p:nvSpPr>
        <p:spPr bwMode="auto">
          <a:xfrm>
            <a:off x="667830" y="2592014"/>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b="1" dirty="0" err="1">
                <a:solidFill>
                  <a:srgbClr val="122731"/>
                </a:solidFill>
                <a:latin typeface="Montserrat" charset="0"/>
              </a:rPr>
              <a:t>Visibilización</a:t>
            </a:r>
            <a:r>
              <a:rPr lang="es-ES" sz="1200" b="1" dirty="0">
                <a:solidFill>
                  <a:srgbClr val="122731"/>
                </a:solidFill>
                <a:latin typeface="Montserrat" charset="0"/>
              </a:rPr>
              <a:t> de experiencias</a:t>
            </a:r>
            <a:r>
              <a:rPr lang="es-ES" sz="1200" dirty="0">
                <a:solidFill>
                  <a:srgbClr val="122731"/>
                </a:solidFill>
                <a:latin typeface="Montserrat" charset="0"/>
              </a:rPr>
              <a:t>, buenas prácticas y metodologías de trabajo compartidas: transferencia de aprendizajes valiosos.</a:t>
            </a:r>
            <a:endParaRPr lang="en-US" sz="1200" dirty="0">
              <a:solidFill>
                <a:srgbClr val="122731"/>
              </a:solidFill>
              <a:latin typeface="Montserrat" charset="0"/>
              <a:ea typeface="Montserrat"/>
              <a:cs typeface="Montserrat" charset="0"/>
            </a:endParaRPr>
          </a:p>
        </p:txBody>
      </p:sp>
      <p:sp>
        <p:nvSpPr>
          <p:cNvPr id="19" name="TextBox 11"/>
          <p:cNvSpPr txBox="1">
            <a:spLocks noChangeArrowheads="1"/>
          </p:cNvSpPr>
          <p:nvPr/>
        </p:nvSpPr>
        <p:spPr bwMode="auto">
          <a:xfrm>
            <a:off x="649457" y="1413214"/>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Mayor </a:t>
            </a:r>
            <a:r>
              <a:rPr lang="es-ES" sz="1200" b="1" dirty="0">
                <a:solidFill>
                  <a:srgbClr val="122731"/>
                </a:solidFill>
                <a:latin typeface="Montserrat" charset="0"/>
              </a:rPr>
              <a:t>transparencia</a:t>
            </a:r>
            <a:r>
              <a:rPr lang="es-ES" sz="1200" dirty="0">
                <a:solidFill>
                  <a:srgbClr val="122731"/>
                </a:solidFill>
                <a:latin typeface="Montserrat" charset="0"/>
              </a:rPr>
              <a:t> de ambos actores para comunicar de forma clara sus objetivos sociales y sus planteamientos para afrontarlos.</a:t>
            </a:r>
            <a:endParaRPr lang="en-US" sz="1200" dirty="0">
              <a:solidFill>
                <a:srgbClr val="122731"/>
              </a:solidFill>
              <a:latin typeface="Montserrat" charset="0"/>
            </a:endParaRPr>
          </a:p>
        </p:txBody>
      </p:sp>
      <p:sp>
        <p:nvSpPr>
          <p:cNvPr id="20" name="Shape 2540"/>
          <p:cNvSpPr/>
          <p:nvPr/>
        </p:nvSpPr>
        <p:spPr>
          <a:xfrm>
            <a:off x="380047" y="2622169"/>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4" name="TextBox 11"/>
          <p:cNvSpPr txBox="1">
            <a:spLocks noChangeArrowheads="1"/>
          </p:cNvSpPr>
          <p:nvPr/>
        </p:nvSpPr>
        <p:spPr bwMode="auto">
          <a:xfrm>
            <a:off x="649457" y="1908932"/>
            <a:ext cx="8255822" cy="588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n-US" sz="1200" b="1" dirty="0" err="1">
                <a:solidFill>
                  <a:srgbClr val="122731"/>
                </a:solidFill>
                <a:latin typeface="Montserrat" charset="0"/>
                <a:ea typeface="Montserrat"/>
                <a:cs typeface="Montserrat" charset="0"/>
              </a:rPr>
              <a:t>Impulso</a:t>
            </a:r>
            <a:r>
              <a:rPr lang="en-US" sz="1200" b="1" dirty="0">
                <a:solidFill>
                  <a:srgbClr val="122731"/>
                </a:solidFill>
                <a:latin typeface="Montserrat" charset="0"/>
                <a:ea typeface="Montserrat"/>
                <a:cs typeface="Montserrat" charset="0"/>
              </a:rPr>
              <a:t> del networking</a:t>
            </a:r>
            <a:r>
              <a:rPr lang="en-US" sz="1200" dirty="0">
                <a:solidFill>
                  <a:srgbClr val="122731"/>
                </a:solidFill>
                <a:latin typeface="Montserrat" charset="0"/>
                <a:ea typeface="Montserrat"/>
                <a:cs typeface="Montserrat" charset="0"/>
              </a:rPr>
              <a:t>: </a:t>
            </a:r>
            <a:r>
              <a:rPr lang="es-ES" sz="1200" dirty="0">
                <a:solidFill>
                  <a:srgbClr val="122731"/>
                </a:solidFill>
                <a:latin typeface="Montserrat" charset="0"/>
              </a:rPr>
              <a:t>creación de foros o espacios compartidos que permitan acercarse, compartir objetivos comunes, identificar oportunidades de colaboración y reflexionar sobre los problemas y retos sociales en los que ambos sectores pueden jugar un papel relevante.</a:t>
            </a:r>
            <a:endParaRPr lang="en-US" sz="1200" dirty="0">
              <a:solidFill>
                <a:srgbClr val="122731"/>
              </a:solidFill>
              <a:latin typeface="Montserrat" charset="0"/>
            </a:endParaRPr>
          </a:p>
        </p:txBody>
      </p:sp>
      <p:sp>
        <p:nvSpPr>
          <p:cNvPr id="25" name="Shape 2540"/>
          <p:cNvSpPr/>
          <p:nvPr/>
        </p:nvSpPr>
        <p:spPr>
          <a:xfrm>
            <a:off x="377825" y="3253526"/>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6" name="TextBox 15"/>
          <p:cNvSpPr txBox="1">
            <a:spLocks noChangeArrowheads="1"/>
          </p:cNvSpPr>
          <p:nvPr/>
        </p:nvSpPr>
        <p:spPr bwMode="auto">
          <a:xfrm>
            <a:off x="649456" y="4104126"/>
            <a:ext cx="8016694" cy="37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171450" indent="-171450">
              <a:buFont typeface="Arial" panose="020B0604020202020204" pitchFamily="34" charset="0"/>
              <a:buChar char="•"/>
              <a:defRPr/>
            </a:pPr>
            <a:r>
              <a:rPr lang="es-ES" sz="1100" b="1" dirty="0">
                <a:solidFill>
                  <a:srgbClr val="122731"/>
                </a:solidFill>
                <a:latin typeface="Montserrat" charset="0"/>
              </a:rPr>
              <a:t>Redes de entidades del TSS </a:t>
            </a:r>
            <a:r>
              <a:rPr lang="es-ES" sz="1100" dirty="0">
                <a:solidFill>
                  <a:srgbClr val="122731"/>
                </a:solidFill>
                <a:latin typeface="Montserrat" charset="0"/>
              </a:rPr>
              <a:t>en cada territorio y las </a:t>
            </a:r>
            <a:r>
              <a:rPr lang="es-ES" sz="1100" b="1" dirty="0">
                <a:solidFill>
                  <a:srgbClr val="122731"/>
                </a:solidFill>
                <a:latin typeface="Montserrat" charset="0"/>
              </a:rPr>
              <a:t>organizaciones empresariales territoriales: </a:t>
            </a:r>
            <a:r>
              <a:rPr lang="es-ES" sz="1100" dirty="0">
                <a:solidFill>
                  <a:srgbClr val="122731"/>
                </a:solidFill>
                <a:latin typeface="Montserrat" charset="0"/>
              </a:rPr>
              <a:t>correa de transmisión de información hacia las entidades y empresas que las conforman.</a:t>
            </a:r>
            <a:endParaRPr lang="en-US" sz="1100" dirty="0">
              <a:solidFill>
                <a:srgbClr val="122731"/>
              </a:solidFill>
              <a:latin typeface="Montserrat" charset="0"/>
            </a:endParaRPr>
          </a:p>
        </p:txBody>
      </p:sp>
      <p:sp>
        <p:nvSpPr>
          <p:cNvPr id="22" name="TextBox 11">
            <a:extLst>
              <a:ext uri="{FF2B5EF4-FFF2-40B4-BE49-F238E27FC236}">
                <a16:creationId xmlns:a16="http://schemas.microsoft.com/office/drawing/2014/main" id="{1BF6D91B-E8D7-4BCE-9C15-5BF1F1C998C5}"/>
              </a:ext>
            </a:extLst>
          </p:cNvPr>
          <p:cNvSpPr txBox="1">
            <a:spLocks noChangeArrowheads="1"/>
          </p:cNvSpPr>
          <p:nvPr/>
        </p:nvSpPr>
        <p:spPr bwMode="auto">
          <a:xfrm>
            <a:off x="604748" y="3736233"/>
            <a:ext cx="8255822" cy="21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s-ES" sz="1200" b="1" dirty="0">
                <a:solidFill>
                  <a:srgbClr val="122731"/>
                </a:solidFill>
                <a:latin typeface="Montserrat" charset="0"/>
              </a:rPr>
              <a:t>Actores clave:</a:t>
            </a:r>
            <a:endParaRPr lang="en-US" sz="1200" dirty="0">
              <a:solidFill>
                <a:srgbClr val="122731"/>
              </a:solidFill>
              <a:latin typeface="Montserrat" charset="0"/>
            </a:endParaRPr>
          </a:p>
        </p:txBody>
      </p:sp>
      <p:sp>
        <p:nvSpPr>
          <p:cNvPr id="23" name="Shape 2540">
            <a:extLst>
              <a:ext uri="{FF2B5EF4-FFF2-40B4-BE49-F238E27FC236}">
                <a16:creationId xmlns:a16="http://schemas.microsoft.com/office/drawing/2014/main" id="{5E92B9A8-0EAC-482C-ADC1-E1CA34893560}"/>
              </a:ext>
            </a:extLst>
          </p:cNvPr>
          <p:cNvSpPr/>
          <p:nvPr/>
        </p:nvSpPr>
        <p:spPr>
          <a:xfrm>
            <a:off x="377825" y="3735914"/>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7" name="TextBox 15"/>
          <p:cNvSpPr txBox="1">
            <a:spLocks noChangeArrowheads="1"/>
          </p:cNvSpPr>
          <p:nvPr/>
        </p:nvSpPr>
        <p:spPr bwMode="auto">
          <a:xfrm>
            <a:off x="604748" y="4593754"/>
            <a:ext cx="7124504" cy="203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171450" indent="-171450">
              <a:buFont typeface="Arial" panose="020B0604020202020204" pitchFamily="34" charset="0"/>
              <a:buChar char="•"/>
              <a:defRPr/>
            </a:pPr>
            <a:r>
              <a:rPr lang="en-US" sz="1100" b="1" dirty="0" err="1">
                <a:solidFill>
                  <a:srgbClr val="122731"/>
                </a:solidFill>
                <a:latin typeface="Montserrat" charset="0"/>
                <a:ea typeface="Montserrat"/>
                <a:cs typeface="Montserrat" charset="0"/>
              </a:rPr>
              <a:t>Administraciones</a:t>
            </a:r>
            <a:r>
              <a:rPr lang="en-US" sz="1100" b="1" dirty="0">
                <a:solidFill>
                  <a:srgbClr val="122731"/>
                </a:solidFill>
                <a:latin typeface="Montserrat" charset="0"/>
                <a:ea typeface="Montserrat"/>
                <a:cs typeface="Montserrat" charset="0"/>
              </a:rPr>
              <a:t> </a:t>
            </a:r>
            <a:r>
              <a:rPr lang="en-US" sz="1100" b="1" dirty="0" err="1">
                <a:solidFill>
                  <a:srgbClr val="122731"/>
                </a:solidFill>
                <a:latin typeface="Montserrat" charset="0"/>
              </a:rPr>
              <a:t>públicas</a:t>
            </a:r>
            <a:r>
              <a:rPr lang="en-US" sz="1100" dirty="0">
                <a:solidFill>
                  <a:srgbClr val="122731"/>
                </a:solidFill>
                <a:latin typeface="Montserrat" charset="0"/>
              </a:rPr>
              <a:t>: </a:t>
            </a:r>
            <a:r>
              <a:rPr lang="en-US" sz="1100" dirty="0" err="1">
                <a:solidFill>
                  <a:srgbClr val="122731"/>
                </a:solidFill>
                <a:latin typeface="Montserrat" charset="0"/>
              </a:rPr>
              <a:t>impulso</a:t>
            </a:r>
            <a:r>
              <a:rPr lang="en-US" sz="1100" dirty="0">
                <a:solidFill>
                  <a:srgbClr val="122731"/>
                </a:solidFill>
                <a:latin typeface="Montserrat" charset="0"/>
              </a:rPr>
              <a:t> de </a:t>
            </a:r>
            <a:r>
              <a:rPr lang="es-ES" sz="1100" dirty="0">
                <a:solidFill>
                  <a:srgbClr val="122731"/>
                </a:solidFill>
                <a:latin typeface="Montserrat" charset="0"/>
              </a:rPr>
              <a:t>proyectos piloto de colaboración entre empresas-TSS.</a:t>
            </a:r>
            <a:endParaRPr lang="en-US" sz="1100" dirty="0">
              <a:solidFill>
                <a:srgbClr val="122731"/>
              </a:solidFill>
              <a:latin typeface="Montserrat" charset="0"/>
            </a:endParaRPr>
          </a:p>
        </p:txBody>
      </p:sp>
    </p:spTree>
    <p:extLst>
      <p:ext uri="{BB962C8B-B14F-4D97-AF65-F5344CB8AC3E}">
        <p14:creationId xmlns:p14="http://schemas.microsoft.com/office/powerpoint/2010/main" val="4784497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0" y="-19076"/>
            <a:ext cx="9144000" cy="311618"/>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defPPr>
              <a:defRPr lang="es-ES"/>
            </a:defPPr>
            <a:lvl1pPr algn="ctr">
              <a:defRPr b="1">
                <a:solidFill>
                  <a:schemeClr val="bg1"/>
                </a:solidFill>
                <a:latin typeface="Montserrat" charset="0"/>
                <a:ea typeface="Montserrat"/>
                <a:cs typeface="Montserrat" charset="0"/>
              </a:defRPr>
            </a:lvl1pPr>
            <a:lvl2pPr marL="742950" indent="-285750">
              <a:defRPr sz="2400">
                <a:latin typeface="Trebuchet MS" charset="0"/>
                <a:ea typeface="ＭＳ Ｐゴシック" charset="0"/>
              </a:defRPr>
            </a:lvl2pPr>
            <a:lvl3pPr marL="1143000" indent="-228600">
              <a:defRPr sz="2400">
                <a:latin typeface="Trebuchet MS" charset="0"/>
                <a:ea typeface="ＭＳ Ｐゴシック" charset="0"/>
              </a:defRPr>
            </a:lvl3pPr>
            <a:lvl4pPr marL="1600200" indent="-228600">
              <a:defRPr sz="2400">
                <a:latin typeface="Trebuchet MS" charset="0"/>
                <a:ea typeface="ＭＳ Ｐゴシック" charset="0"/>
              </a:defRPr>
            </a:lvl4pPr>
            <a:lvl5pPr marL="2057400" indent="-228600">
              <a:defRPr sz="2400">
                <a:latin typeface="Trebuchet MS" charset="0"/>
                <a:ea typeface="ＭＳ Ｐゴシック" charset="0"/>
              </a:defRPr>
            </a:lvl5pPr>
            <a:lvl6pPr marL="2514600" indent="-228600" eaLnBrk="0" fontAlgn="base" hangingPunct="0">
              <a:spcBef>
                <a:spcPct val="0"/>
              </a:spcBef>
              <a:spcAft>
                <a:spcPct val="0"/>
              </a:spcAft>
              <a:defRPr sz="2400">
                <a:latin typeface="Trebuchet MS" charset="0"/>
                <a:ea typeface="ＭＳ Ｐゴシック" charset="0"/>
              </a:defRPr>
            </a:lvl6pPr>
            <a:lvl7pPr marL="2971800" indent="-228600" eaLnBrk="0" fontAlgn="base" hangingPunct="0">
              <a:spcBef>
                <a:spcPct val="0"/>
              </a:spcBef>
              <a:spcAft>
                <a:spcPct val="0"/>
              </a:spcAft>
              <a:defRPr sz="2400">
                <a:latin typeface="Trebuchet MS" charset="0"/>
                <a:ea typeface="ＭＳ Ｐゴシック" charset="0"/>
              </a:defRPr>
            </a:lvl7pPr>
            <a:lvl8pPr marL="3429000" indent="-228600" eaLnBrk="0" fontAlgn="base" hangingPunct="0">
              <a:spcBef>
                <a:spcPct val="0"/>
              </a:spcBef>
              <a:spcAft>
                <a:spcPct val="0"/>
              </a:spcAft>
              <a:defRPr sz="2400">
                <a:latin typeface="Trebuchet MS" charset="0"/>
                <a:ea typeface="ＭＳ Ｐゴシック" charset="0"/>
              </a:defRPr>
            </a:lvl8pPr>
            <a:lvl9pPr marL="3886200" indent="-228600" eaLnBrk="0" fontAlgn="base" hangingPunct="0">
              <a:spcBef>
                <a:spcPct val="0"/>
              </a:spcBef>
              <a:spcAft>
                <a:spcPct val="0"/>
              </a:spcAft>
              <a:defRPr sz="2400">
                <a:latin typeface="Trebuchet MS" charset="0"/>
                <a:ea typeface="ＭＳ Ｐゴシック" charset="0"/>
              </a:defRPr>
            </a:lvl9pPr>
          </a:lstStyle>
          <a:p>
            <a:r>
              <a:rPr lang="en-US" dirty="0"/>
              <a:t>LA COLABORACIÓN ENTRE EMPRESAS Y TERCER SECTOR SOCIAL</a:t>
            </a:r>
          </a:p>
        </p:txBody>
      </p:sp>
      <p:sp>
        <p:nvSpPr>
          <p:cNvPr id="11" name="TextBox 16"/>
          <p:cNvSpPr txBox="1">
            <a:spLocks noChangeArrowheads="1"/>
          </p:cNvSpPr>
          <p:nvPr/>
        </p:nvSpPr>
        <p:spPr bwMode="auto">
          <a:xfrm>
            <a:off x="667830" y="565401"/>
            <a:ext cx="6301713" cy="280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n-US" sz="1600" b="1" dirty="0">
                <a:solidFill>
                  <a:srgbClr val="122731"/>
                </a:solidFill>
                <a:latin typeface="Montserrat" charset="0"/>
                <a:ea typeface="Montserrat"/>
                <a:cs typeface="Montserrat" charset="0"/>
              </a:rPr>
              <a:t>CARACTERÍSTICAS QUE DEBE REUNIR LA COLABORACIÓN</a:t>
            </a:r>
          </a:p>
        </p:txBody>
      </p:sp>
      <p:sp>
        <p:nvSpPr>
          <p:cNvPr id="13" name="Shape 2540"/>
          <p:cNvSpPr/>
          <p:nvPr/>
        </p:nvSpPr>
        <p:spPr>
          <a:xfrm>
            <a:off x="381684" y="3451064"/>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4" name="TextBox 9"/>
          <p:cNvSpPr txBox="1">
            <a:spLocks noChangeArrowheads="1"/>
          </p:cNvSpPr>
          <p:nvPr/>
        </p:nvSpPr>
        <p:spPr bwMode="auto">
          <a:xfrm>
            <a:off x="649456" y="1034295"/>
            <a:ext cx="8166406" cy="21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n-US" sz="1200" b="1" dirty="0" err="1">
                <a:solidFill>
                  <a:srgbClr val="122731"/>
                </a:solidFill>
                <a:latin typeface="Montserrat" charset="0"/>
                <a:ea typeface="Montserrat"/>
                <a:cs typeface="Montserrat" charset="0"/>
              </a:rPr>
              <a:t>Estrategia</a:t>
            </a:r>
            <a:r>
              <a:rPr lang="en-US" sz="1200" b="1" dirty="0">
                <a:solidFill>
                  <a:srgbClr val="122731"/>
                </a:solidFill>
                <a:latin typeface="Montserrat" charset="0"/>
                <a:ea typeface="Montserrat"/>
                <a:cs typeface="Montserrat" charset="0"/>
              </a:rPr>
              <a:t> win to win</a:t>
            </a:r>
            <a:r>
              <a:rPr lang="en-US" sz="1200" dirty="0">
                <a:solidFill>
                  <a:srgbClr val="122731"/>
                </a:solidFill>
                <a:latin typeface="Montserrat" charset="0"/>
                <a:ea typeface="Montserrat"/>
                <a:cs typeface="Montserrat" charset="0"/>
              </a:rPr>
              <a:t>: </a:t>
            </a:r>
            <a:r>
              <a:rPr lang="en-US" sz="1200" dirty="0" err="1">
                <a:solidFill>
                  <a:srgbClr val="122731"/>
                </a:solidFill>
                <a:latin typeface="Montserrat" charset="0"/>
                <a:ea typeface="Montserrat"/>
                <a:cs typeface="Montserrat" charset="0"/>
              </a:rPr>
              <a:t>colaboración</a:t>
            </a:r>
            <a:r>
              <a:rPr lang="en-US" sz="1200" dirty="0">
                <a:solidFill>
                  <a:srgbClr val="122731"/>
                </a:solidFill>
                <a:latin typeface="Montserrat" charset="0"/>
                <a:ea typeface="Montserrat"/>
                <a:cs typeface="Montserrat" charset="0"/>
              </a:rPr>
              <a:t> de </a:t>
            </a:r>
            <a:r>
              <a:rPr lang="en-US" sz="1200" dirty="0" err="1">
                <a:solidFill>
                  <a:srgbClr val="122731"/>
                </a:solidFill>
                <a:latin typeface="Montserrat" charset="0"/>
                <a:ea typeface="Montserrat"/>
                <a:cs typeface="Montserrat" charset="0"/>
              </a:rPr>
              <a:t>interés</a:t>
            </a:r>
            <a:r>
              <a:rPr lang="en-US" sz="1200" dirty="0">
                <a:solidFill>
                  <a:srgbClr val="122731"/>
                </a:solidFill>
                <a:latin typeface="Montserrat" charset="0"/>
                <a:ea typeface="Montserrat"/>
                <a:cs typeface="Montserrat" charset="0"/>
              </a:rPr>
              <a:t> y </a:t>
            </a:r>
            <a:r>
              <a:rPr lang="en-US" sz="1200" dirty="0" err="1">
                <a:solidFill>
                  <a:srgbClr val="122731"/>
                </a:solidFill>
                <a:latin typeface="Montserrat" charset="0"/>
                <a:ea typeface="Montserrat"/>
                <a:cs typeface="Montserrat" charset="0"/>
              </a:rPr>
              <a:t>beneficiosa</a:t>
            </a:r>
            <a:r>
              <a:rPr lang="en-US" sz="1200" dirty="0">
                <a:solidFill>
                  <a:srgbClr val="122731"/>
                </a:solidFill>
                <a:latin typeface="Montserrat" charset="0"/>
                <a:ea typeface="Montserrat"/>
                <a:cs typeface="Montserrat" charset="0"/>
              </a:rPr>
              <a:t> para ambas </a:t>
            </a:r>
            <a:r>
              <a:rPr lang="en-US" sz="1200" dirty="0" err="1">
                <a:solidFill>
                  <a:srgbClr val="122731"/>
                </a:solidFill>
                <a:latin typeface="Montserrat" charset="0"/>
                <a:ea typeface="Montserrat"/>
                <a:cs typeface="Montserrat" charset="0"/>
              </a:rPr>
              <a:t>partes</a:t>
            </a:r>
            <a:r>
              <a:rPr lang="en-US" sz="1200" dirty="0">
                <a:solidFill>
                  <a:srgbClr val="122731"/>
                </a:solidFill>
                <a:latin typeface="Montserrat" charset="0"/>
                <a:ea typeface="Montserrat"/>
                <a:cs typeface="Montserrat" charset="0"/>
              </a:rPr>
              <a:t>.</a:t>
            </a:r>
            <a:endParaRPr lang="en-US" sz="1100" dirty="0">
              <a:solidFill>
                <a:srgbClr val="122731"/>
              </a:solidFill>
              <a:latin typeface="Montserrat" panose="00000500000000000000" pitchFamily="2" charset="0"/>
              <a:ea typeface="Montserrat"/>
              <a:cs typeface="Montserrat" charset="0"/>
            </a:endParaRPr>
          </a:p>
        </p:txBody>
      </p:sp>
      <p:sp>
        <p:nvSpPr>
          <p:cNvPr id="15" name="Shape 2540"/>
          <p:cNvSpPr/>
          <p:nvPr/>
        </p:nvSpPr>
        <p:spPr>
          <a:xfrm>
            <a:off x="368528" y="1078382"/>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6" name="TextBox 11"/>
          <p:cNvSpPr txBox="1">
            <a:spLocks noChangeArrowheads="1"/>
          </p:cNvSpPr>
          <p:nvPr/>
        </p:nvSpPr>
        <p:spPr bwMode="auto">
          <a:xfrm>
            <a:off x="664042" y="3446444"/>
            <a:ext cx="8255822" cy="21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s-ES" sz="1200" b="1" dirty="0">
                <a:solidFill>
                  <a:srgbClr val="122731"/>
                </a:solidFill>
                <a:latin typeface="Montserrat" charset="0"/>
              </a:rPr>
              <a:t>Activa</a:t>
            </a:r>
            <a:r>
              <a:rPr lang="es-ES" sz="1200" dirty="0">
                <a:solidFill>
                  <a:srgbClr val="122731"/>
                </a:solidFill>
                <a:latin typeface="Montserrat" charset="0"/>
              </a:rPr>
              <a:t> por ambas partes:  superar el rol de la empresa como actor pasivo.</a:t>
            </a:r>
            <a:endParaRPr lang="en-US" sz="1200" dirty="0">
              <a:solidFill>
                <a:srgbClr val="122731"/>
              </a:solidFill>
              <a:latin typeface="Montserrat" charset="0"/>
            </a:endParaRPr>
          </a:p>
        </p:txBody>
      </p:sp>
      <p:sp>
        <p:nvSpPr>
          <p:cNvPr id="17" name="Shape 2540"/>
          <p:cNvSpPr/>
          <p:nvPr/>
        </p:nvSpPr>
        <p:spPr>
          <a:xfrm>
            <a:off x="377825" y="1872283"/>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8" name="TextBox 7"/>
          <p:cNvSpPr txBox="1">
            <a:spLocks noChangeArrowheads="1"/>
          </p:cNvSpPr>
          <p:nvPr/>
        </p:nvSpPr>
        <p:spPr bwMode="auto">
          <a:xfrm>
            <a:off x="667830" y="2671428"/>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b="1" dirty="0">
                <a:solidFill>
                  <a:srgbClr val="122731"/>
                </a:solidFill>
                <a:latin typeface="Montserrat" charset="0"/>
              </a:rPr>
              <a:t>Prioridades y objetivos </a:t>
            </a:r>
            <a:r>
              <a:rPr lang="es-ES" sz="1200" dirty="0">
                <a:solidFill>
                  <a:srgbClr val="122731"/>
                </a:solidFill>
                <a:latin typeface="Montserrat" charset="0"/>
              </a:rPr>
              <a:t>claramente fijados e identificados entre ambas partes para poder trabajar conjuntamente (propósitos sociales inspiradores, etc.).</a:t>
            </a:r>
            <a:endParaRPr lang="en-US" sz="1200" dirty="0">
              <a:solidFill>
                <a:srgbClr val="122731"/>
              </a:solidFill>
              <a:latin typeface="Montserrat" charset="0"/>
            </a:endParaRPr>
          </a:p>
        </p:txBody>
      </p:sp>
      <p:sp>
        <p:nvSpPr>
          <p:cNvPr id="19" name="TextBox 11"/>
          <p:cNvSpPr txBox="1">
            <a:spLocks noChangeArrowheads="1"/>
          </p:cNvSpPr>
          <p:nvPr/>
        </p:nvSpPr>
        <p:spPr bwMode="auto">
          <a:xfrm>
            <a:off x="649456" y="3778857"/>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b="1" dirty="0">
                <a:solidFill>
                  <a:srgbClr val="122731"/>
                </a:solidFill>
                <a:latin typeface="Montserrat" charset="0"/>
              </a:rPr>
              <a:t>Involucrar al personal de las empresas</a:t>
            </a:r>
            <a:r>
              <a:rPr lang="es-ES" sz="1200" dirty="0">
                <a:solidFill>
                  <a:srgbClr val="122731"/>
                </a:solidFill>
                <a:latin typeface="Montserrat" charset="0"/>
              </a:rPr>
              <a:t>: la sensibilidad y participación de las personas es la que en ocasiones construye de abajo arriba la estrategia de responsabilidad social de la empresa. </a:t>
            </a:r>
            <a:endParaRPr lang="en-US" sz="1200" dirty="0">
              <a:solidFill>
                <a:srgbClr val="122731"/>
              </a:solidFill>
              <a:latin typeface="Montserrat" charset="0"/>
            </a:endParaRPr>
          </a:p>
        </p:txBody>
      </p:sp>
      <p:sp>
        <p:nvSpPr>
          <p:cNvPr id="20" name="Shape 2540"/>
          <p:cNvSpPr/>
          <p:nvPr/>
        </p:nvSpPr>
        <p:spPr>
          <a:xfrm>
            <a:off x="380047" y="2349022"/>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1" name="TextBox 15"/>
          <p:cNvSpPr txBox="1">
            <a:spLocks noChangeArrowheads="1"/>
          </p:cNvSpPr>
          <p:nvPr/>
        </p:nvSpPr>
        <p:spPr bwMode="auto">
          <a:xfrm>
            <a:off x="649456" y="1297014"/>
            <a:ext cx="7124504" cy="203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171450" indent="-171450">
              <a:buFont typeface="Arial" panose="020B0604020202020204" pitchFamily="34" charset="0"/>
              <a:buChar char="•"/>
              <a:defRPr/>
            </a:pPr>
            <a:r>
              <a:rPr lang="es-ES" sz="1100" dirty="0">
                <a:solidFill>
                  <a:srgbClr val="122731"/>
                </a:solidFill>
                <a:latin typeface="Montserrat" charset="0"/>
                <a:ea typeface="Montserrat"/>
                <a:cs typeface="Montserrat" charset="0"/>
              </a:rPr>
              <a:t>Permite priorizar objetivos comunes y generar mayor impacto.</a:t>
            </a:r>
            <a:endParaRPr lang="en-US" sz="1100" dirty="0">
              <a:solidFill>
                <a:srgbClr val="122731"/>
              </a:solidFill>
              <a:latin typeface="Montserrat" charset="0"/>
            </a:endParaRPr>
          </a:p>
        </p:txBody>
      </p:sp>
      <p:sp>
        <p:nvSpPr>
          <p:cNvPr id="24" name="TextBox 11"/>
          <p:cNvSpPr txBox="1">
            <a:spLocks noChangeArrowheads="1"/>
          </p:cNvSpPr>
          <p:nvPr/>
        </p:nvSpPr>
        <p:spPr bwMode="auto">
          <a:xfrm>
            <a:off x="649456" y="1882026"/>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Colaboración </a:t>
            </a:r>
            <a:r>
              <a:rPr lang="es-ES" sz="1200" b="1" dirty="0">
                <a:solidFill>
                  <a:srgbClr val="122731"/>
                </a:solidFill>
                <a:latin typeface="Montserrat" charset="0"/>
              </a:rPr>
              <a:t>diversa</a:t>
            </a:r>
            <a:r>
              <a:rPr lang="es-ES" sz="1200" dirty="0">
                <a:solidFill>
                  <a:srgbClr val="122731"/>
                </a:solidFill>
                <a:latin typeface="Montserrat" charset="0"/>
              </a:rPr>
              <a:t> (que adopte diferentes forma según circunstancia) y </a:t>
            </a:r>
            <a:r>
              <a:rPr lang="es-ES" sz="1200" b="1" dirty="0">
                <a:solidFill>
                  <a:srgbClr val="122731"/>
                </a:solidFill>
                <a:latin typeface="Montserrat" charset="0"/>
              </a:rPr>
              <a:t>estable</a:t>
            </a:r>
            <a:r>
              <a:rPr lang="es-ES" sz="1200" dirty="0">
                <a:solidFill>
                  <a:srgbClr val="122731"/>
                </a:solidFill>
                <a:latin typeface="Montserrat" charset="0"/>
              </a:rPr>
              <a:t> (mantenida en el tiempo, no puntual).</a:t>
            </a:r>
            <a:endParaRPr lang="en-US" sz="1200" b="1" dirty="0">
              <a:solidFill>
                <a:srgbClr val="122731"/>
              </a:solidFill>
              <a:latin typeface="Montserrat" charset="0"/>
            </a:endParaRPr>
          </a:p>
        </p:txBody>
      </p:sp>
      <p:sp>
        <p:nvSpPr>
          <p:cNvPr id="25" name="Shape 2540"/>
          <p:cNvSpPr/>
          <p:nvPr/>
        </p:nvSpPr>
        <p:spPr>
          <a:xfrm>
            <a:off x="377825" y="3093275"/>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6" name="TextBox 15"/>
          <p:cNvSpPr txBox="1">
            <a:spLocks noChangeArrowheads="1"/>
          </p:cNvSpPr>
          <p:nvPr/>
        </p:nvSpPr>
        <p:spPr bwMode="auto">
          <a:xfrm>
            <a:off x="649456" y="1534750"/>
            <a:ext cx="8016694" cy="203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marL="171450" indent="-171450">
              <a:buFont typeface="Arial" panose="020B0604020202020204" pitchFamily="34" charset="0"/>
              <a:buChar char="•"/>
              <a:defRPr/>
            </a:pPr>
            <a:r>
              <a:rPr lang="es-ES" sz="1100" dirty="0">
                <a:solidFill>
                  <a:srgbClr val="122731"/>
                </a:solidFill>
                <a:latin typeface="Montserrat" charset="0"/>
              </a:rPr>
              <a:t>Basada en la confianza y la transparencia (compartir enfoques, actividad, información...).</a:t>
            </a:r>
            <a:endParaRPr lang="en-US" sz="1100" dirty="0">
              <a:solidFill>
                <a:srgbClr val="122731"/>
              </a:solidFill>
              <a:latin typeface="Montserrat" charset="0"/>
            </a:endParaRPr>
          </a:p>
        </p:txBody>
      </p:sp>
      <p:sp>
        <p:nvSpPr>
          <p:cNvPr id="22" name="TextBox 11">
            <a:extLst>
              <a:ext uri="{FF2B5EF4-FFF2-40B4-BE49-F238E27FC236}">
                <a16:creationId xmlns:a16="http://schemas.microsoft.com/office/drawing/2014/main" id="{1BF6D91B-E8D7-4BCE-9C15-5BF1F1C998C5}"/>
              </a:ext>
            </a:extLst>
          </p:cNvPr>
          <p:cNvSpPr txBox="1">
            <a:spLocks noChangeArrowheads="1"/>
          </p:cNvSpPr>
          <p:nvPr/>
        </p:nvSpPr>
        <p:spPr bwMode="auto">
          <a:xfrm>
            <a:off x="649456" y="3169374"/>
            <a:ext cx="8255822" cy="21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s-ES" sz="1200" dirty="0">
                <a:solidFill>
                  <a:srgbClr val="122731"/>
                </a:solidFill>
                <a:latin typeface="Montserrat" charset="0"/>
              </a:rPr>
              <a:t>Guiada por </a:t>
            </a:r>
            <a:r>
              <a:rPr lang="es-ES" sz="1200" b="1" dirty="0">
                <a:solidFill>
                  <a:srgbClr val="122731"/>
                </a:solidFill>
                <a:latin typeface="Montserrat" charset="0"/>
              </a:rPr>
              <a:t>acciones tangibles </a:t>
            </a:r>
            <a:r>
              <a:rPr lang="es-ES" sz="1200" dirty="0">
                <a:solidFill>
                  <a:srgbClr val="122731"/>
                </a:solidFill>
                <a:latin typeface="Montserrat" charset="0"/>
              </a:rPr>
              <a:t>en lugar de por grandes desafíos o retos.</a:t>
            </a:r>
            <a:endParaRPr lang="en-US" sz="1200" dirty="0">
              <a:solidFill>
                <a:srgbClr val="122731"/>
              </a:solidFill>
              <a:latin typeface="Montserrat" charset="0"/>
            </a:endParaRPr>
          </a:p>
        </p:txBody>
      </p:sp>
      <p:sp>
        <p:nvSpPr>
          <p:cNvPr id="23" name="Shape 2540">
            <a:extLst>
              <a:ext uri="{FF2B5EF4-FFF2-40B4-BE49-F238E27FC236}">
                <a16:creationId xmlns:a16="http://schemas.microsoft.com/office/drawing/2014/main" id="{5E92B9A8-0EAC-482C-ADC1-E1CA34893560}"/>
              </a:ext>
            </a:extLst>
          </p:cNvPr>
          <p:cNvSpPr/>
          <p:nvPr/>
        </p:nvSpPr>
        <p:spPr>
          <a:xfrm>
            <a:off x="377825" y="2706811"/>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7" name="CuadroTexto 26">
            <a:extLst>
              <a:ext uri="{FF2B5EF4-FFF2-40B4-BE49-F238E27FC236}">
                <a16:creationId xmlns:a16="http://schemas.microsoft.com/office/drawing/2014/main" id="{34288292-748B-4503-9A09-B3BE8B707DFF}"/>
              </a:ext>
            </a:extLst>
          </p:cNvPr>
          <p:cNvSpPr txBox="1"/>
          <p:nvPr/>
        </p:nvSpPr>
        <p:spPr>
          <a:xfrm>
            <a:off x="578078" y="4274697"/>
            <a:ext cx="8341786" cy="461665"/>
          </a:xfrm>
          <a:prstGeom prst="rect">
            <a:avLst/>
          </a:prstGeom>
          <a:noFill/>
        </p:spPr>
        <p:txBody>
          <a:bodyPr wrap="square">
            <a:spAutoFit/>
          </a:bodyPr>
          <a:lstStyle/>
          <a:p>
            <a:pPr algn="just"/>
            <a:r>
              <a:rPr lang="es-ES" sz="1200" b="1" dirty="0">
                <a:solidFill>
                  <a:srgbClr val="122731"/>
                </a:solidFill>
                <a:latin typeface="Montserrat" charset="0"/>
                <a:ea typeface="ＭＳ Ｐゴシック" charset="0"/>
              </a:rPr>
              <a:t>Disponer de personas de referencia</a:t>
            </a:r>
            <a:r>
              <a:rPr lang="es-ES" sz="1200" dirty="0">
                <a:solidFill>
                  <a:srgbClr val="122731"/>
                </a:solidFill>
                <a:latin typeface="Montserrat" charset="0"/>
                <a:ea typeface="ＭＳ Ｐゴシック" charset="0"/>
              </a:rPr>
              <a:t>, tanto en las empresas como en las organizaciones del tercer sector social, que guíen o lideren las acciones conjuntas.</a:t>
            </a:r>
          </a:p>
        </p:txBody>
      </p:sp>
      <p:sp>
        <p:nvSpPr>
          <p:cNvPr id="28" name="Shape 2540">
            <a:extLst>
              <a:ext uri="{FF2B5EF4-FFF2-40B4-BE49-F238E27FC236}">
                <a16:creationId xmlns:a16="http://schemas.microsoft.com/office/drawing/2014/main" id="{BF9A141F-036D-4640-96DD-D5043E274F56}"/>
              </a:ext>
            </a:extLst>
          </p:cNvPr>
          <p:cNvSpPr/>
          <p:nvPr/>
        </p:nvSpPr>
        <p:spPr>
          <a:xfrm>
            <a:off x="388113" y="3814549"/>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9" name="TextBox 11">
            <a:extLst>
              <a:ext uri="{FF2B5EF4-FFF2-40B4-BE49-F238E27FC236}">
                <a16:creationId xmlns:a16="http://schemas.microsoft.com/office/drawing/2014/main" id="{6827EA28-2664-45C1-99FF-ED5DC9517C36}"/>
              </a:ext>
            </a:extLst>
          </p:cNvPr>
          <p:cNvSpPr txBox="1">
            <a:spLocks noChangeArrowheads="1"/>
          </p:cNvSpPr>
          <p:nvPr/>
        </p:nvSpPr>
        <p:spPr bwMode="auto">
          <a:xfrm>
            <a:off x="649456" y="2352305"/>
            <a:ext cx="8255822" cy="2192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Integrada en la </a:t>
            </a:r>
            <a:r>
              <a:rPr lang="es-ES" sz="1200" b="1" dirty="0">
                <a:solidFill>
                  <a:srgbClr val="122731"/>
                </a:solidFill>
                <a:latin typeface="Montserrat" charset="0"/>
              </a:rPr>
              <a:t>estrategia</a:t>
            </a:r>
            <a:r>
              <a:rPr lang="es-ES" sz="1200" dirty="0">
                <a:solidFill>
                  <a:srgbClr val="122731"/>
                </a:solidFill>
                <a:latin typeface="Montserrat" charset="0"/>
              </a:rPr>
              <a:t> de la empresa y en consonancia con sus </a:t>
            </a:r>
            <a:r>
              <a:rPr lang="es-ES" sz="1200" b="1" dirty="0">
                <a:solidFill>
                  <a:srgbClr val="122731"/>
                </a:solidFill>
                <a:latin typeface="Montserrat" charset="0"/>
              </a:rPr>
              <a:t>valores.</a:t>
            </a:r>
            <a:endParaRPr lang="en-US" sz="1200" b="1" dirty="0">
              <a:solidFill>
                <a:srgbClr val="122731"/>
              </a:solidFill>
              <a:latin typeface="Montserrat" charset="0"/>
            </a:endParaRPr>
          </a:p>
        </p:txBody>
      </p:sp>
      <p:sp>
        <p:nvSpPr>
          <p:cNvPr id="30" name="Shape 2540">
            <a:extLst>
              <a:ext uri="{FF2B5EF4-FFF2-40B4-BE49-F238E27FC236}">
                <a16:creationId xmlns:a16="http://schemas.microsoft.com/office/drawing/2014/main" id="{63D5E1B1-9AD7-4FB3-A449-584CF3C6977D}"/>
              </a:ext>
            </a:extLst>
          </p:cNvPr>
          <p:cNvSpPr/>
          <p:nvPr/>
        </p:nvSpPr>
        <p:spPr>
          <a:xfrm>
            <a:off x="376871" y="4319236"/>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3796639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a:spLocks noChangeArrowheads="1"/>
          </p:cNvSpPr>
          <p:nvPr/>
        </p:nvSpPr>
        <p:spPr bwMode="auto">
          <a:xfrm>
            <a:off x="0" y="-19076"/>
            <a:ext cx="9144000" cy="311618"/>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defPPr>
              <a:defRPr lang="es-ES"/>
            </a:defPPr>
            <a:lvl1pPr algn="ctr">
              <a:defRPr b="1">
                <a:solidFill>
                  <a:schemeClr val="bg1"/>
                </a:solidFill>
                <a:latin typeface="Montserrat" charset="0"/>
                <a:ea typeface="Montserrat"/>
                <a:cs typeface="Montserrat" charset="0"/>
              </a:defRPr>
            </a:lvl1pPr>
            <a:lvl2pPr marL="742950" indent="-285750">
              <a:defRPr sz="2400">
                <a:latin typeface="Trebuchet MS" charset="0"/>
                <a:ea typeface="ＭＳ Ｐゴシック" charset="0"/>
              </a:defRPr>
            </a:lvl2pPr>
            <a:lvl3pPr marL="1143000" indent="-228600">
              <a:defRPr sz="2400">
                <a:latin typeface="Trebuchet MS" charset="0"/>
                <a:ea typeface="ＭＳ Ｐゴシック" charset="0"/>
              </a:defRPr>
            </a:lvl3pPr>
            <a:lvl4pPr marL="1600200" indent="-228600">
              <a:defRPr sz="2400">
                <a:latin typeface="Trebuchet MS" charset="0"/>
                <a:ea typeface="ＭＳ Ｐゴシック" charset="0"/>
              </a:defRPr>
            </a:lvl4pPr>
            <a:lvl5pPr marL="2057400" indent="-228600">
              <a:defRPr sz="2400">
                <a:latin typeface="Trebuchet MS" charset="0"/>
                <a:ea typeface="ＭＳ Ｐゴシック" charset="0"/>
              </a:defRPr>
            </a:lvl5pPr>
            <a:lvl6pPr marL="2514600" indent="-228600" eaLnBrk="0" fontAlgn="base" hangingPunct="0">
              <a:spcBef>
                <a:spcPct val="0"/>
              </a:spcBef>
              <a:spcAft>
                <a:spcPct val="0"/>
              </a:spcAft>
              <a:defRPr sz="2400">
                <a:latin typeface="Trebuchet MS" charset="0"/>
                <a:ea typeface="ＭＳ Ｐゴシック" charset="0"/>
              </a:defRPr>
            </a:lvl6pPr>
            <a:lvl7pPr marL="2971800" indent="-228600" eaLnBrk="0" fontAlgn="base" hangingPunct="0">
              <a:spcBef>
                <a:spcPct val="0"/>
              </a:spcBef>
              <a:spcAft>
                <a:spcPct val="0"/>
              </a:spcAft>
              <a:defRPr sz="2400">
                <a:latin typeface="Trebuchet MS" charset="0"/>
                <a:ea typeface="ＭＳ Ｐゴシック" charset="0"/>
              </a:defRPr>
            </a:lvl7pPr>
            <a:lvl8pPr marL="3429000" indent="-228600" eaLnBrk="0" fontAlgn="base" hangingPunct="0">
              <a:spcBef>
                <a:spcPct val="0"/>
              </a:spcBef>
              <a:spcAft>
                <a:spcPct val="0"/>
              </a:spcAft>
              <a:defRPr sz="2400">
                <a:latin typeface="Trebuchet MS" charset="0"/>
                <a:ea typeface="ＭＳ Ｐゴシック" charset="0"/>
              </a:defRPr>
            </a:lvl8pPr>
            <a:lvl9pPr marL="3886200" indent="-228600" eaLnBrk="0" fontAlgn="base" hangingPunct="0">
              <a:spcBef>
                <a:spcPct val="0"/>
              </a:spcBef>
              <a:spcAft>
                <a:spcPct val="0"/>
              </a:spcAft>
              <a:defRPr sz="2400">
                <a:latin typeface="Trebuchet MS" charset="0"/>
                <a:ea typeface="ＭＳ Ｐゴシック" charset="0"/>
              </a:defRPr>
            </a:lvl9pPr>
          </a:lstStyle>
          <a:p>
            <a:r>
              <a:rPr lang="en-US" dirty="0"/>
              <a:t>LA COLABORACIÓN ENTRE EMPRESAS Y TERCER SECTOR SOCIAL</a:t>
            </a:r>
          </a:p>
        </p:txBody>
      </p:sp>
      <p:sp>
        <p:nvSpPr>
          <p:cNvPr id="11" name="TextBox 16"/>
          <p:cNvSpPr txBox="1">
            <a:spLocks noChangeArrowheads="1"/>
          </p:cNvSpPr>
          <p:nvPr/>
        </p:nvSpPr>
        <p:spPr bwMode="auto">
          <a:xfrm>
            <a:off x="667830" y="565401"/>
            <a:ext cx="5439297" cy="280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defRPr/>
            </a:pPr>
            <a:r>
              <a:rPr lang="en-US" sz="1600" b="1" dirty="0">
                <a:solidFill>
                  <a:srgbClr val="122731"/>
                </a:solidFill>
                <a:latin typeface="Montserrat" charset="0"/>
                <a:ea typeface="Montserrat"/>
                <a:cs typeface="Montserrat" charset="0"/>
              </a:rPr>
              <a:t>CRITERIOS PARA IMPULSAR LA COLABORACIÓN</a:t>
            </a:r>
          </a:p>
        </p:txBody>
      </p:sp>
      <p:sp>
        <p:nvSpPr>
          <p:cNvPr id="13" name="Shape 2540"/>
          <p:cNvSpPr/>
          <p:nvPr/>
        </p:nvSpPr>
        <p:spPr>
          <a:xfrm>
            <a:off x="392514" y="3372810"/>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4" name="TextBox 9"/>
          <p:cNvSpPr txBox="1">
            <a:spLocks noChangeArrowheads="1"/>
          </p:cNvSpPr>
          <p:nvPr/>
        </p:nvSpPr>
        <p:spPr bwMode="auto">
          <a:xfrm>
            <a:off x="649456" y="1034295"/>
            <a:ext cx="8166406"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Necesidad de tomar como referencia </a:t>
            </a:r>
            <a:r>
              <a:rPr lang="es-ES" sz="1200" b="1" dirty="0">
                <a:solidFill>
                  <a:srgbClr val="122731"/>
                </a:solidFill>
                <a:latin typeface="Montserrat" charset="0"/>
              </a:rPr>
              <a:t>marcos compartidos, </a:t>
            </a:r>
            <a:r>
              <a:rPr lang="es-ES" sz="1200" dirty="0">
                <a:solidFill>
                  <a:srgbClr val="122731"/>
                </a:solidFill>
                <a:latin typeface="Montserrat" charset="0"/>
              </a:rPr>
              <a:t>como la Agenda 2030, para hablar un mismo lenguaje</a:t>
            </a:r>
            <a:r>
              <a:rPr lang="en-US" sz="1200" dirty="0">
                <a:solidFill>
                  <a:srgbClr val="122731"/>
                </a:solidFill>
                <a:latin typeface="Montserrat" charset="0"/>
              </a:rPr>
              <a:t>.</a:t>
            </a:r>
          </a:p>
        </p:txBody>
      </p:sp>
      <p:sp>
        <p:nvSpPr>
          <p:cNvPr id="15" name="Shape 2540"/>
          <p:cNvSpPr/>
          <p:nvPr/>
        </p:nvSpPr>
        <p:spPr>
          <a:xfrm>
            <a:off x="368528" y="1078382"/>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6" name="TextBox 11"/>
          <p:cNvSpPr txBox="1">
            <a:spLocks noChangeArrowheads="1"/>
          </p:cNvSpPr>
          <p:nvPr/>
        </p:nvSpPr>
        <p:spPr bwMode="auto">
          <a:xfrm>
            <a:off x="667830" y="3268332"/>
            <a:ext cx="8255822" cy="6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lnSpc>
                <a:spcPct val="107000"/>
              </a:lnSpc>
              <a:spcBef>
                <a:spcPts val="1200"/>
              </a:spcBef>
              <a:spcAft>
                <a:spcPts val="600"/>
              </a:spcAft>
            </a:pPr>
            <a:r>
              <a:rPr lang="es-ES" sz="1200" dirty="0">
                <a:solidFill>
                  <a:srgbClr val="122731"/>
                </a:solidFill>
                <a:latin typeface="Montserrat" charset="0"/>
              </a:rPr>
              <a:t>Realizar un </a:t>
            </a:r>
            <a:r>
              <a:rPr lang="es-ES" sz="1200" b="1" dirty="0">
                <a:solidFill>
                  <a:srgbClr val="122731"/>
                </a:solidFill>
                <a:latin typeface="Montserrat" charset="0"/>
              </a:rPr>
              <a:t>mapeo de iniciativas</a:t>
            </a:r>
            <a:r>
              <a:rPr lang="es-ES" sz="1200" dirty="0">
                <a:solidFill>
                  <a:srgbClr val="122731"/>
                </a:solidFill>
                <a:latin typeface="Montserrat" charset="0"/>
              </a:rPr>
              <a:t>: cruzar las necesidades sociales detectadas por el TSS con las empresas que estén en condiciones de colaborar para ofrecer una respuesta para identificar oportunidades de conexión.</a:t>
            </a:r>
          </a:p>
        </p:txBody>
      </p:sp>
      <p:sp>
        <p:nvSpPr>
          <p:cNvPr id="17" name="Shape 2540"/>
          <p:cNvSpPr/>
          <p:nvPr/>
        </p:nvSpPr>
        <p:spPr>
          <a:xfrm>
            <a:off x="377825" y="1575620"/>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18" name="TextBox 7"/>
          <p:cNvSpPr txBox="1">
            <a:spLocks noChangeArrowheads="1"/>
          </p:cNvSpPr>
          <p:nvPr/>
        </p:nvSpPr>
        <p:spPr bwMode="auto">
          <a:xfrm>
            <a:off x="667830" y="2259782"/>
            <a:ext cx="8255822" cy="403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Propiciar</a:t>
            </a:r>
            <a:r>
              <a:rPr lang="es-ES" sz="1200" b="1" dirty="0">
                <a:solidFill>
                  <a:srgbClr val="122731"/>
                </a:solidFill>
                <a:latin typeface="Montserrat" charset="0"/>
              </a:rPr>
              <a:t> encuentros y visitas </a:t>
            </a:r>
            <a:r>
              <a:rPr lang="es-ES" sz="1200" dirty="0">
                <a:solidFill>
                  <a:srgbClr val="122731"/>
                </a:solidFill>
                <a:latin typeface="Montserrat" charset="0"/>
              </a:rPr>
              <a:t>entre agentes de ambos sectores para fortalecer el conocimiento y reconocimiento mutuo.</a:t>
            </a:r>
            <a:endParaRPr lang="en-US" sz="1200" dirty="0">
              <a:solidFill>
                <a:srgbClr val="122731"/>
              </a:solidFill>
              <a:latin typeface="Montserrat" charset="0"/>
            </a:endParaRPr>
          </a:p>
        </p:txBody>
      </p:sp>
      <p:sp>
        <p:nvSpPr>
          <p:cNvPr id="19" name="TextBox 11"/>
          <p:cNvSpPr txBox="1">
            <a:spLocks noChangeArrowheads="1"/>
          </p:cNvSpPr>
          <p:nvPr/>
        </p:nvSpPr>
        <p:spPr bwMode="auto">
          <a:xfrm>
            <a:off x="604748" y="3907989"/>
            <a:ext cx="8255822" cy="588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cs typeface="+mn-cs"/>
              </a:rPr>
              <a:t>Incorporar al </a:t>
            </a:r>
            <a:r>
              <a:rPr lang="es-ES" sz="1200" b="1" dirty="0">
                <a:solidFill>
                  <a:srgbClr val="122731"/>
                </a:solidFill>
                <a:latin typeface="Montserrat" charset="0"/>
                <a:cs typeface="+mn-cs"/>
              </a:rPr>
              <a:t>ámbito académico </a:t>
            </a:r>
            <a:r>
              <a:rPr lang="es-ES" sz="1200" dirty="0">
                <a:solidFill>
                  <a:srgbClr val="122731"/>
                </a:solidFill>
                <a:latin typeface="Montserrat" charset="0"/>
                <a:cs typeface="+mn-cs"/>
              </a:rPr>
              <a:t>y educativo la dimensión colaborativa entre empresas y tercer sector social: inclusión en programas formativos de discursos, conceptos y reflexión en torno a la colaboración empresa-TSSE. </a:t>
            </a:r>
            <a:endParaRPr lang="en-US" sz="1200" dirty="0">
              <a:solidFill>
                <a:srgbClr val="122731"/>
              </a:solidFill>
              <a:latin typeface="Montserrat" charset="0"/>
              <a:cs typeface="+mn-cs"/>
            </a:endParaRPr>
          </a:p>
        </p:txBody>
      </p:sp>
      <p:sp>
        <p:nvSpPr>
          <p:cNvPr id="20" name="Shape 2540"/>
          <p:cNvSpPr/>
          <p:nvPr/>
        </p:nvSpPr>
        <p:spPr>
          <a:xfrm>
            <a:off x="380047" y="2187811"/>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4" name="TextBox 11"/>
          <p:cNvSpPr txBox="1">
            <a:spLocks noChangeArrowheads="1"/>
          </p:cNvSpPr>
          <p:nvPr/>
        </p:nvSpPr>
        <p:spPr bwMode="auto">
          <a:xfrm>
            <a:off x="649456" y="1532257"/>
            <a:ext cx="8255822" cy="5886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defRPr/>
            </a:pPr>
            <a:r>
              <a:rPr lang="es-ES" sz="1200" dirty="0">
                <a:solidFill>
                  <a:srgbClr val="122731"/>
                </a:solidFill>
                <a:latin typeface="Montserrat" charset="0"/>
              </a:rPr>
              <a:t>Disponer de una </a:t>
            </a:r>
            <a:r>
              <a:rPr lang="es-ES" sz="1200" b="1" dirty="0">
                <a:solidFill>
                  <a:srgbClr val="122731"/>
                </a:solidFill>
                <a:latin typeface="Montserrat" charset="0"/>
              </a:rPr>
              <a:t>estrategia</a:t>
            </a:r>
            <a:r>
              <a:rPr lang="es-ES" sz="1200" dirty="0">
                <a:solidFill>
                  <a:srgbClr val="122731"/>
                </a:solidFill>
                <a:latin typeface="Montserrat" charset="0"/>
              </a:rPr>
              <a:t> que estimule la colaboración, adecuándola a las diferentes sensibilidades y capacidades de las empresas, incluyendo acciones que refuercen trayectorias valiosas y busquen nuevas oportunidades de colaboración, poniendo en valor las ventajas de colorar y las aportaciones posibles.</a:t>
            </a:r>
            <a:endParaRPr lang="en-US" sz="1200" dirty="0">
              <a:solidFill>
                <a:srgbClr val="122731"/>
              </a:solidFill>
              <a:latin typeface="Montserrat" charset="0"/>
            </a:endParaRPr>
          </a:p>
        </p:txBody>
      </p:sp>
      <p:sp>
        <p:nvSpPr>
          <p:cNvPr id="25" name="Shape 2540"/>
          <p:cNvSpPr/>
          <p:nvPr/>
        </p:nvSpPr>
        <p:spPr>
          <a:xfrm>
            <a:off x="370117" y="2800002"/>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1" name="TextBox 11">
            <a:extLst>
              <a:ext uri="{FF2B5EF4-FFF2-40B4-BE49-F238E27FC236}">
                <a16:creationId xmlns:a16="http://schemas.microsoft.com/office/drawing/2014/main" id="{348D48EC-D1F9-4CA8-A376-CED7331772DA}"/>
              </a:ext>
            </a:extLst>
          </p:cNvPr>
          <p:cNvSpPr txBox="1">
            <a:spLocks noChangeArrowheads="1"/>
          </p:cNvSpPr>
          <p:nvPr/>
        </p:nvSpPr>
        <p:spPr bwMode="auto">
          <a:xfrm>
            <a:off x="667830" y="2756394"/>
            <a:ext cx="8255822" cy="418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just">
              <a:lnSpc>
                <a:spcPct val="107000"/>
              </a:lnSpc>
              <a:spcBef>
                <a:spcPts val="1200"/>
              </a:spcBef>
              <a:spcAft>
                <a:spcPts val="600"/>
              </a:spcAft>
            </a:pPr>
            <a:r>
              <a:rPr lang="es-ES" sz="1200" b="1" dirty="0">
                <a:solidFill>
                  <a:srgbClr val="122731"/>
                </a:solidFill>
                <a:latin typeface="Montserrat" charset="0"/>
              </a:rPr>
              <a:t>Facilitar</a:t>
            </a:r>
            <a:r>
              <a:rPr lang="es-ES" sz="1200" dirty="0">
                <a:solidFill>
                  <a:srgbClr val="122731"/>
                </a:solidFill>
                <a:latin typeface="Montserrat" charset="0"/>
              </a:rPr>
              <a:t> la colaboración elaborando y difundiendo metodológicas, sistemas de indicadores, etc. sencillos y adaptados a cada actor.</a:t>
            </a:r>
          </a:p>
        </p:txBody>
      </p:sp>
      <p:sp>
        <p:nvSpPr>
          <p:cNvPr id="22" name="Shape 2540">
            <a:extLst>
              <a:ext uri="{FF2B5EF4-FFF2-40B4-BE49-F238E27FC236}">
                <a16:creationId xmlns:a16="http://schemas.microsoft.com/office/drawing/2014/main" id="{02AD10B4-EFBC-4351-BA9D-DBDE3EE4B3CE}"/>
              </a:ext>
            </a:extLst>
          </p:cNvPr>
          <p:cNvSpPr/>
          <p:nvPr/>
        </p:nvSpPr>
        <p:spPr>
          <a:xfrm>
            <a:off x="368528" y="3919609"/>
            <a:ext cx="209550" cy="20955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B00013"/>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dirty="0">
              <a:ln>
                <a:solidFill>
                  <a:srgbClr val="B00013"/>
                </a:solidFill>
              </a:ln>
              <a:solidFill>
                <a:srgbClr val="B00013"/>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3970859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Oval 1"/>
          <p:cNvSpPr/>
          <p:nvPr/>
        </p:nvSpPr>
        <p:spPr>
          <a:xfrm>
            <a:off x="2717800" y="719138"/>
            <a:ext cx="3708400" cy="3705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6" name="Oval 7"/>
          <p:cNvSpPr/>
          <p:nvPr/>
        </p:nvSpPr>
        <p:spPr>
          <a:xfrm>
            <a:off x="2633663" y="635000"/>
            <a:ext cx="3876675" cy="38735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86100" y="1685925"/>
            <a:ext cx="2971800" cy="177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20170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1"/>
          <p:cNvSpPr>
            <a:spLocks noGrp="1"/>
          </p:cNvSpPr>
          <p:nvPr>
            <p:ph type="pic" sz="quarter" idx="14"/>
          </p:nvPr>
        </p:nvSpPr>
        <p:spPr/>
      </p:sp>
      <p:sp>
        <p:nvSpPr>
          <p:cNvPr id="7" name="Rectángulo 6"/>
          <p:cNvSpPr/>
          <p:nvPr/>
        </p:nvSpPr>
        <p:spPr>
          <a:xfrm>
            <a:off x="0" y="0"/>
            <a:ext cx="9144000" cy="5143500"/>
          </a:xfrm>
          <a:prstGeom prst="rect">
            <a:avLst/>
          </a:prstGeom>
          <a:solidFill>
            <a:srgbClr val="B00013"/>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000000"/>
              </a:solidFill>
              <a:latin typeface="Montserrat"/>
            </a:endParaRPr>
          </a:p>
        </p:txBody>
      </p:sp>
      <p:sp>
        <p:nvSpPr>
          <p:cNvPr id="8" name="Rectángulo 7"/>
          <p:cNvSpPr/>
          <p:nvPr/>
        </p:nvSpPr>
        <p:spPr>
          <a:xfrm>
            <a:off x="0" y="0"/>
            <a:ext cx="2052638" cy="5143500"/>
          </a:xfrm>
          <a:prstGeom prst="rect">
            <a:avLst/>
          </a:prstGeom>
          <a:solidFill>
            <a:srgbClr val="12273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000000"/>
              </a:solidFill>
              <a:latin typeface="Montserrat"/>
            </a:endParaRPr>
          </a:p>
        </p:txBody>
      </p:sp>
      <p:pic>
        <p:nvPicPr>
          <p:cNvPr id="9" name="Imagen 8" descr="LineasBlancas_5.png"/>
          <p:cNvPicPr>
            <a:picLocks noChangeAspect="1"/>
          </p:cNvPicPr>
          <p:nvPr/>
        </p:nvPicPr>
        <p:blipFill>
          <a:blip r:embed="rId3" cstate="email">
            <a:extLst>
              <a:ext uri="{28A0092B-C50C-407E-A947-70E740481C1C}">
                <a14:useLocalDpi xmlns:a14="http://schemas.microsoft.com/office/drawing/2010/main" val="0"/>
              </a:ext>
            </a:extLst>
          </a:blip>
          <a:srcRect l="22359"/>
          <a:stretch>
            <a:fillRect/>
          </a:stretch>
        </p:blipFill>
        <p:spPr bwMode="auto">
          <a:xfrm flipH="1">
            <a:off x="2051050" y="0"/>
            <a:ext cx="709295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2"/>
          <p:cNvSpPr/>
          <p:nvPr/>
        </p:nvSpPr>
        <p:spPr>
          <a:xfrm>
            <a:off x="2676337" y="0"/>
            <a:ext cx="5993275" cy="4556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sz="1200" dirty="0">
              <a:latin typeface="Montserrat"/>
            </a:endParaRPr>
          </a:p>
        </p:txBody>
      </p:sp>
      <p:sp>
        <p:nvSpPr>
          <p:cNvPr id="14" name="TextBox 10"/>
          <p:cNvSpPr txBox="1">
            <a:spLocks noChangeArrowheads="1"/>
          </p:cNvSpPr>
          <p:nvPr/>
        </p:nvSpPr>
        <p:spPr bwMode="auto">
          <a:xfrm>
            <a:off x="2773458" y="451435"/>
            <a:ext cx="5806777" cy="3358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rgbClr val="B00013"/>
                </a:solidFill>
                <a:latin typeface="Montserrat" charset="0"/>
                <a:ea typeface="Montserrat"/>
                <a:cs typeface="Montserrat" charset="0"/>
              </a:rPr>
              <a:t>CONTENIDOS</a:t>
            </a:r>
          </a:p>
          <a:p>
            <a:pPr algn="ctr">
              <a:defRPr/>
            </a:pPr>
            <a:endParaRPr lang="en-US" b="1" dirty="0">
              <a:solidFill>
                <a:srgbClr val="B00013"/>
              </a:solidFill>
              <a:latin typeface="Montserrat" charset="0"/>
              <a:ea typeface="Montserrat"/>
              <a:cs typeface="Montserrat" charset="0"/>
            </a:endParaRPr>
          </a:p>
          <a:p>
            <a:pPr marL="742950" indent="-742950">
              <a:buFont typeface="+mj-lt"/>
              <a:buAutoNum type="romanUcPeriod"/>
              <a:defRPr/>
            </a:pPr>
            <a:r>
              <a:rPr lang="en-US" b="1" dirty="0" err="1">
                <a:solidFill>
                  <a:srgbClr val="122731"/>
                </a:solidFill>
                <a:latin typeface="Montserrat" charset="0"/>
                <a:ea typeface="Montserrat"/>
                <a:cs typeface="Montserrat" charset="0"/>
              </a:rPr>
              <a:t>Resultados</a:t>
            </a:r>
            <a:r>
              <a:rPr lang="en-US" b="1" dirty="0">
                <a:solidFill>
                  <a:srgbClr val="122731"/>
                </a:solidFill>
                <a:latin typeface="Montserrat" charset="0"/>
                <a:ea typeface="Montserrat"/>
                <a:cs typeface="Montserrat" charset="0"/>
              </a:rPr>
              <a:t> de la </a:t>
            </a:r>
            <a:r>
              <a:rPr lang="en-US" b="1" dirty="0" err="1">
                <a:solidFill>
                  <a:srgbClr val="122731"/>
                </a:solidFill>
                <a:latin typeface="Montserrat" charset="0"/>
                <a:ea typeface="Montserrat"/>
                <a:cs typeface="Montserrat" charset="0"/>
              </a:rPr>
              <a:t>acción</a:t>
            </a:r>
            <a:r>
              <a:rPr lang="en-US" b="1" dirty="0">
                <a:solidFill>
                  <a:srgbClr val="122731"/>
                </a:solidFill>
                <a:latin typeface="Montserrat" charset="0"/>
                <a:ea typeface="Montserrat"/>
                <a:cs typeface="Montserrat" charset="0"/>
              </a:rPr>
              <a:t> de </a:t>
            </a:r>
            <a:r>
              <a:rPr lang="en-US" b="1" dirty="0" err="1">
                <a:solidFill>
                  <a:srgbClr val="122731"/>
                </a:solidFill>
                <a:latin typeface="Montserrat" charset="0"/>
                <a:ea typeface="Montserrat"/>
                <a:cs typeface="Montserrat" charset="0"/>
              </a:rPr>
              <a:t>promoción</a:t>
            </a:r>
            <a:r>
              <a:rPr lang="en-US" b="1" dirty="0">
                <a:solidFill>
                  <a:srgbClr val="122731"/>
                </a:solidFill>
                <a:latin typeface="Montserrat" charset="0"/>
                <a:ea typeface="Montserrat"/>
                <a:cs typeface="Montserrat" charset="0"/>
              </a:rPr>
              <a:t> </a:t>
            </a:r>
            <a:r>
              <a:rPr lang="en-US" b="1" dirty="0" err="1">
                <a:solidFill>
                  <a:srgbClr val="122731"/>
                </a:solidFill>
                <a:latin typeface="Montserrat" charset="0"/>
                <a:ea typeface="Montserrat"/>
                <a:cs typeface="Montserrat" charset="0"/>
              </a:rPr>
              <a:t>empresarial</a:t>
            </a:r>
            <a:r>
              <a:rPr lang="en-US" b="1" dirty="0">
                <a:solidFill>
                  <a:srgbClr val="122731"/>
                </a:solidFill>
                <a:latin typeface="Montserrat" charset="0"/>
                <a:ea typeface="Montserrat"/>
                <a:cs typeface="Montserrat" charset="0"/>
              </a:rPr>
              <a:t> </a:t>
            </a:r>
            <a:r>
              <a:rPr lang="en-US" b="1" dirty="0" err="1">
                <a:solidFill>
                  <a:srgbClr val="122731"/>
                </a:solidFill>
                <a:latin typeface="Montserrat" charset="0"/>
                <a:ea typeface="Montserrat"/>
                <a:cs typeface="Montserrat" charset="0"/>
              </a:rPr>
              <a:t>identificada</a:t>
            </a:r>
            <a:endParaRPr lang="en-US" b="1" dirty="0">
              <a:solidFill>
                <a:srgbClr val="122731"/>
              </a:solidFill>
              <a:latin typeface="Montserrat" charset="0"/>
              <a:ea typeface="Montserrat"/>
              <a:cs typeface="Montserrat" charset="0"/>
            </a:endParaRPr>
          </a:p>
          <a:p>
            <a:pPr>
              <a:defRPr/>
            </a:pPr>
            <a:endParaRPr lang="en-US" b="1" dirty="0">
              <a:solidFill>
                <a:srgbClr val="122731"/>
              </a:solidFill>
              <a:latin typeface="Montserrat" charset="0"/>
              <a:ea typeface="Montserrat"/>
              <a:cs typeface="Montserrat" charset="0"/>
            </a:endParaRPr>
          </a:p>
          <a:p>
            <a:pPr marL="742950" indent="-742950">
              <a:buFont typeface="+mj-lt"/>
              <a:buAutoNum type="romanUcPeriod" startAt="2"/>
              <a:defRPr/>
            </a:pPr>
            <a:r>
              <a:rPr lang="en-US" b="1" dirty="0">
                <a:solidFill>
                  <a:srgbClr val="122731"/>
                </a:solidFill>
                <a:latin typeface="Montserrat" charset="0"/>
                <a:ea typeface="Montserrat"/>
                <a:cs typeface="Montserrat" charset="0"/>
              </a:rPr>
              <a:t>La </a:t>
            </a:r>
            <a:r>
              <a:rPr lang="en-US" b="1" dirty="0" err="1">
                <a:solidFill>
                  <a:srgbClr val="122731"/>
                </a:solidFill>
                <a:latin typeface="Montserrat" charset="0"/>
                <a:ea typeface="Montserrat"/>
                <a:cs typeface="Montserrat" charset="0"/>
              </a:rPr>
              <a:t>colaboración</a:t>
            </a:r>
            <a:r>
              <a:rPr lang="en-US" b="1" dirty="0">
                <a:solidFill>
                  <a:srgbClr val="122731"/>
                </a:solidFill>
                <a:latin typeface="Montserrat" charset="0"/>
                <a:ea typeface="Montserrat"/>
                <a:cs typeface="Montserrat" charset="0"/>
              </a:rPr>
              <a:t> entre </a:t>
            </a:r>
            <a:r>
              <a:rPr lang="en-US" b="1" dirty="0" err="1">
                <a:solidFill>
                  <a:srgbClr val="122731"/>
                </a:solidFill>
                <a:latin typeface="Montserrat" charset="0"/>
                <a:ea typeface="Montserrat"/>
                <a:cs typeface="Montserrat" charset="0"/>
              </a:rPr>
              <a:t>empresas</a:t>
            </a:r>
            <a:r>
              <a:rPr lang="en-US" b="1" dirty="0">
                <a:solidFill>
                  <a:srgbClr val="122731"/>
                </a:solidFill>
                <a:latin typeface="Montserrat" charset="0"/>
                <a:ea typeface="Montserrat"/>
                <a:cs typeface="Montserrat" charset="0"/>
              </a:rPr>
              <a:t> y TSSE: </a:t>
            </a:r>
            <a:r>
              <a:rPr lang="en-US" b="1" dirty="0" err="1">
                <a:solidFill>
                  <a:srgbClr val="122731"/>
                </a:solidFill>
                <a:latin typeface="Montserrat" charset="0"/>
                <a:ea typeface="Montserrat"/>
                <a:cs typeface="Montserrat" charset="0"/>
              </a:rPr>
              <a:t>reflexión</a:t>
            </a:r>
            <a:r>
              <a:rPr lang="en-US" b="1" dirty="0">
                <a:solidFill>
                  <a:srgbClr val="122731"/>
                </a:solidFill>
                <a:latin typeface="Montserrat" charset="0"/>
                <a:ea typeface="Montserrat"/>
                <a:cs typeface="Montserrat" charset="0"/>
              </a:rPr>
              <a:t> </a:t>
            </a:r>
            <a:r>
              <a:rPr lang="en-US" b="1" dirty="0" err="1">
                <a:solidFill>
                  <a:srgbClr val="122731"/>
                </a:solidFill>
                <a:latin typeface="Montserrat" charset="0"/>
                <a:ea typeface="Montserrat"/>
                <a:cs typeface="Montserrat" charset="0"/>
              </a:rPr>
              <a:t>cualitativa</a:t>
            </a:r>
            <a:r>
              <a:rPr lang="en-US" b="1" dirty="0">
                <a:solidFill>
                  <a:srgbClr val="122731"/>
                </a:solidFill>
                <a:latin typeface="Montserrat" charset="0"/>
                <a:ea typeface="Montserrat"/>
                <a:cs typeface="Montserrat" charset="0"/>
              </a:rPr>
              <a:t>.</a:t>
            </a:r>
          </a:p>
        </p:txBody>
      </p:sp>
      <p:grpSp>
        <p:nvGrpSpPr>
          <p:cNvPr id="15" name="Agrupar 14"/>
          <p:cNvGrpSpPr>
            <a:grpSpLocks/>
          </p:cNvGrpSpPr>
          <p:nvPr/>
        </p:nvGrpSpPr>
        <p:grpSpPr bwMode="auto">
          <a:xfrm>
            <a:off x="279646" y="954088"/>
            <a:ext cx="1491759" cy="3235325"/>
            <a:chOff x="280207" y="825228"/>
            <a:chExt cx="1491716" cy="3235614"/>
          </a:xfrm>
        </p:grpSpPr>
        <p:pic>
          <p:nvPicPr>
            <p:cNvPr id="16" name="Imagen 15"/>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92695" y="825228"/>
              <a:ext cx="1266740" cy="1383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Imagen 16"/>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280207" y="3400899"/>
              <a:ext cx="1491716" cy="659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Imagen 17"/>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797465" y="2659747"/>
              <a:ext cx="457200" cy="13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6147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JUSTIFICACIÓN Y FINALIDAD</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 name="Rectángulo 1"/>
          <p:cNvSpPr/>
          <p:nvPr/>
        </p:nvSpPr>
        <p:spPr>
          <a:xfrm>
            <a:off x="454100" y="508959"/>
            <a:ext cx="8235799" cy="956096"/>
          </a:xfrm>
          <a:prstGeom prst="rect">
            <a:avLst/>
          </a:prstGeom>
        </p:spPr>
        <p:txBody>
          <a:bodyPr wrap="square">
            <a:spAutoFit/>
          </a:bodyPr>
          <a:lstStyle/>
          <a:p>
            <a:pPr algn="just">
              <a:lnSpc>
                <a:spcPct val="120000"/>
              </a:lnSpc>
              <a:spcAft>
                <a:spcPts val="1200"/>
              </a:spcAft>
            </a:pPr>
            <a:r>
              <a:rPr lang="es-ES" sz="1200" dirty="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rPr>
              <a:t>La obligación de elaborar este informe con periodicidad anual se establece en el </a:t>
            </a:r>
            <a:r>
              <a:rPr lang="es-ES" sz="1200" b="1" dirty="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rPr>
              <a:t>artículo 19 de la Ley del Tercer Sector Social de Euskadi</a:t>
            </a:r>
            <a:r>
              <a:rPr lang="es-ES" sz="1200" dirty="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rPr>
              <a:t> que señala que: “dicho informe tendrá carácter público e incluirá información actualizada y sistematizada sobre el conjunto de medidas de promoción impulsadas tanto por parte del sector público como por parte del sector privado” (apartado segundo).</a:t>
            </a:r>
          </a:p>
        </p:txBody>
      </p:sp>
      <p:sp>
        <p:nvSpPr>
          <p:cNvPr id="13" name="CuadroTexto 12">
            <a:extLst>
              <a:ext uri="{FF2B5EF4-FFF2-40B4-BE49-F238E27FC236}">
                <a16:creationId xmlns:a16="http://schemas.microsoft.com/office/drawing/2014/main" id="{569E1D87-C8CB-4BB5-B738-956C2A408A16}"/>
              </a:ext>
            </a:extLst>
          </p:cNvPr>
          <p:cNvSpPr txBox="1"/>
          <p:nvPr/>
        </p:nvSpPr>
        <p:spPr>
          <a:xfrm>
            <a:off x="454099" y="1514212"/>
            <a:ext cx="8235799" cy="3195811"/>
          </a:xfrm>
          <a:prstGeom prst="rect">
            <a:avLst/>
          </a:prstGeom>
        </p:spPr>
        <p:txBody>
          <a:bodyPr wrap="square">
            <a:spAutoFit/>
          </a:bodyPr>
          <a:lstStyle>
            <a:defPPr>
              <a:defRPr lang="en-US"/>
            </a:defPPr>
            <a:lvl1pPr algn="just">
              <a:lnSpc>
                <a:spcPct val="120000"/>
              </a:lnSpc>
              <a:spcAft>
                <a:spcPts val="1200"/>
              </a:spcAft>
              <a:defRPr sz="120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defRPr>
            </a:lvl1pPr>
          </a:lstStyle>
          <a:p>
            <a:r>
              <a:rPr lang="es-ES" dirty="0"/>
              <a:t>La LTSSE subraya la importancia de la </a:t>
            </a:r>
            <a:r>
              <a:rPr lang="es-ES" b="1" dirty="0"/>
              <a:t>cooperación entre el sector empresarial y el </a:t>
            </a:r>
            <a:r>
              <a:rPr lang="es-ES" b="1" dirty="0">
                <a:solidFill>
                  <a:schemeClr val="tx1"/>
                </a:solidFill>
              </a:rPr>
              <a:t>TSSE </a:t>
            </a:r>
            <a:r>
              <a:rPr lang="es-ES" dirty="0">
                <a:solidFill>
                  <a:schemeClr val="tx1">
                    <a:lumMod val="75000"/>
                    <a:lumOff val="25000"/>
                  </a:schemeClr>
                </a:solidFill>
              </a:rPr>
              <a:t>y su artículo 24 orienta la acción de promoción, por parte de las administraciones públicas vascas, de la </a:t>
            </a:r>
            <a:r>
              <a:rPr lang="es-ES" dirty="0"/>
              <a:t>colaboración entre el sector empresarial y el Tercer Sector Social en el ámbito de la intervención social. </a:t>
            </a:r>
          </a:p>
          <a:p>
            <a:r>
              <a:rPr lang="es-ES" dirty="0"/>
              <a:t>También la Estrategia de Promoción del Tercer Sector Social de Euskadi, recogiendo lo establecido en la ley, busca avanzar hacia un marco compartido por el TSSE y las empresas vascas, concretándose principalmente en la </a:t>
            </a:r>
            <a:r>
              <a:rPr lang="es-ES" b="1" dirty="0"/>
              <a:t>actuación 20</a:t>
            </a:r>
            <a:r>
              <a:rPr lang="es-ES" dirty="0"/>
              <a:t>, cuyo objetivo es la creación de un programa piloto de colaboración sector empresarial vasco-TSSE.</a:t>
            </a:r>
          </a:p>
          <a:p>
            <a:r>
              <a:rPr lang="es-ES" b="1" dirty="0"/>
              <a:t>La relación y la colaboración entre el sector empresarial y el TSSE </a:t>
            </a:r>
            <a:r>
              <a:rPr lang="es-ES" dirty="0"/>
              <a:t>fue, entre otras, una de las cuestiones relevantes señaladas en el primer informe sobre las que realizar un examen más detallado.</a:t>
            </a:r>
          </a:p>
          <a:p>
            <a:r>
              <a:rPr lang="es-ES" dirty="0"/>
              <a:t>El segundo informe de medidas de promoción (2021) persigue realizar un primer acercamiento específico a la acción de promoción impulsada por el </a:t>
            </a:r>
            <a:r>
              <a:rPr lang="es-ES" b="1" dirty="0"/>
              <a:t>sector empresarial </a:t>
            </a:r>
            <a:r>
              <a:rPr lang="es-ES" dirty="0"/>
              <a:t>para conocer con mayor profundidad su </a:t>
            </a:r>
            <a:r>
              <a:rPr lang="es-ES" b="1" dirty="0"/>
              <a:t>papel específico en el fortalecimiento de las organizaciones y redes del TSSE</a:t>
            </a:r>
            <a:r>
              <a:rPr lang="es-ES" dirty="0"/>
              <a:t>.</a:t>
            </a:r>
          </a:p>
        </p:txBody>
      </p:sp>
    </p:spTree>
    <p:extLst>
      <p:ext uri="{BB962C8B-B14F-4D97-AF65-F5344CB8AC3E}">
        <p14:creationId xmlns:p14="http://schemas.microsoft.com/office/powerpoint/2010/main" val="209588488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METODOLOGÍA</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 name="Rectángulo 1"/>
          <p:cNvSpPr/>
          <p:nvPr/>
        </p:nvSpPr>
        <p:spPr>
          <a:xfrm>
            <a:off x="454100" y="508959"/>
            <a:ext cx="8235799" cy="296556"/>
          </a:xfrm>
          <a:prstGeom prst="rect">
            <a:avLst/>
          </a:prstGeom>
        </p:spPr>
        <p:txBody>
          <a:bodyPr wrap="square">
            <a:spAutoFit/>
          </a:bodyPr>
          <a:lstStyle/>
          <a:p>
            <a:pPr algn="just">
              <a:lnSpc>
                <a:spcPct val="120000"/>
              </a:lnSpc>
              <a:spcAft>
                <a:spcPts val="1200"/>
              </a:spcAft>
            </a:pPr>
            <a:r>
              <a:rPr lang="es-ES" sz="1200" b="1" dirty="0">
                <a:solidFill>
                  <a:srgbClr val="122731"/>
                </a:solidFill>
                <a:latin typeface="Montserrat" charset="0"/>
              </a:rPr>
              <a:t>METODOLOGÍA PARA LA IDENTIFICACIÓN DE MEDIDAS Y AGENTES</a:t>
            </a:r>
            <a:endParaRPr lang="es-ES" sz="1200" dirty="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569E1D87-C8CB-4BB5-B738-956C2A408A16}"/>
              </a:ext>
            </a:extLst>
          </p:cNvPr>
          <p:cNvSpPr txBox="1"/>
          <p:nvPr/>
        </p:nvSpPr>
        <p:spPr>
          <a:xfrm>
            <a:off x="454099" y="805515"/>
            <a:ext cx="8235799" cy="1933927"/>
          </a:xfrm>
          <a:prstGeom prst="rect">
            <a:avLst/>
          </a:prstGeom>
        </p:spPr>
        <p:txBody>
          <a:bodyPr wrap="square">
            <a:spAutoFit/>
          </a:bodyPr>
          <a:lstStyle>
            <a:defPPr>
              <a:defRPr lang="en-US"/>
            </a:defPPr>
            <a:lvl1pPr algn="just">
              <a:lnSpc>
                <a:spcPct val="120000"/>
              </a:lnSpc>
              <a:spcAft>
                <a:spcPts val="1200"/>
              </a:spcAft>
              <a:defRPr sz="1200">
                <a:solidFill>
                  <a:srgbClr val="173440"/>
                </a:solidFill>
                <a:effectLst/>
                <a:latin typeface="Montserrat" panose="00000500000000000000" pitchFamily="2" charset="0"/>
                <a:ea typeface="Microsoft Sans Serif" panose="020B0604020202020204" pitchFamily="34" charset="0"/>
                <a:cs typeface="Times New Roman" panose="02020603050405020304" pitchFamily="18" charset="0"/>
              </a:defRPr>
            </a:lvl1pPr>
          </a:lstStyle>
          <a:p>
            <a:r>
              <a:rPr lang="es-ES" dirty="0"/>
              <a:t>Dos métodos para la identificación:</a:t>
            </a:r>
          </a:p>
          <a:p>
            <a:pPr marL="228600" indent="-228600">
              <a:buAutoNum type="arabicParenR"/>
            </a:pPr>
            <a:r>
              <a:rPr lang="es-ES" b="1" dirty="0"/>
              <a:t>Cuestionario</a:t>
            </a:r>
            <a:r>
              <a:rPr lang="es-ES" dirty="0"/>
              <a:t> dirigido a los agentes empresariales en colaboración con las principales organizaciones empresariales de la CAE: </a:t>
            </a:r>
            <a:r>
              <a:rPr lang="es-ES" dirty="0" err="1"/>
              <a:t>Confebask</a:t>
            </a:r>
            <a:r>
              <a:rPr lang="es-ES" dirty="0"/>
              <a:t> y las organizaciones territoriales que la integran (SEA, CEBEK y </a:t>
            </a:r>
            <a:r>
              <a:rPr lang="es-ES" dirty="0" err="1"/>
              <a:t>Adegi</a:t>
            </a:r>
            <a:r>
              <a:rPr lang="es-ES" dirty="0"/>
              <a:t>), </a:t>
            </a:r>
            <a:r>
              <a:rPr lang="es-ES" dirty="0" err="1"/>
              <a:t>Konfekoop</a:t>
            </a:r>
            <a:r>
              <a:rPr lang="es-ES" dirty="0"/>
              <a:t> y ASLE. </a:t>
            </a:r>
            <a:r>
              <a:rPr lang="es-ES" b="1" dirty="0"/>
              <a:t>128 cuestionarios </a:t>
            </a:r>
            <a:r>
              <a:rPr lang="es-ES" dirty="0"/>
              <a:t>iniciados por empresas.</a:t>
            </a:r>
            <a:endParaRPr lang="es-ES" dirty="0">
              <a:solidFill>
                <a:schemeClr val="accent1"/>
              </a:solidFill>
            </a:endParaRPr>
          </a:p>
          <a:p>
            <a:pPr marL="228600" indent="-228600">
              <a:buAutoNum type="arabicParenR"/>
            </a:pPr>
            <a:r>
              <a:rPr lang="es-ES" b="1" dirty="0"/>
              <a:t>Rastreo web </a:t>
            </a:r>
            <a:r>
              <a:rPr lang="es-ES" dirty="0"/>
              <a:t>entre una muestra aleatoria de agentes empresariales y entidades del TSSE de los tres Territorios Históricos y de diferentes actividades, ámbitos y tamaño. Se identificaron a través de este rastreo </a:t>
            </a:r>
            <a:r>
              <a:rPr lang="es-ES" b="1" dirty="0"/>
              <a:t>473 empresas</a:t>
            </a:r>
            <a:r>
              <a:rPr lang="es-ES" dirty="0"/>
              <a:t>.</a:t>
            </a:r>
          </a:p>
        </p:txBody>
      </p:sp>
      <p:sp>
        <p:nvSpPr>
          <p:cNvPr id="9" name="CuadroTexto 8">
            <a:extLst>
              <a:ext uri="{FF2B5EF4-FFF2-40B4-BE49-F238E27FC236}">
                <a16:creationId xmlns:a16="http://schemas.microsoft.com/office/drawing/2014/main" id="{F28DCA3B-3B12-44E9-9721-B91542D67251}"/>
              </a:ext>
            </a:extLst>
          </p:cNvPr>
          <p:cNvSpPr txBox="1"/>
          <p:nvPr/>
        </p:nvSpPr>
        <p:spPr>
          <a:xfrm>
            <a:off x="454100" y="3156123"/>
            <a:ext cx="6226629" cy="276999"/>
          </a:xfrm>
          <a:prstGeom prst="rect">
            <a:avLst/>
          </a:prstGeom>
          <a:noFill/>
        </p:spPr>
        <p:txBody>
          <a:bodyPr wrap="square">
            <a:spAutoFit/>
          </a:bodyPr>
          <a:lstStyle/>
          <a:p>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Dos técnicas diferentes en dos momentos del proceso de trabajo:</a:t>
            </a:r>
          </a:p>
        </p:txBody>
      </p:sp>
      <p:sp>
        <p:nvSpPr>
          <p:cNvPr id="11" name="CuadroTexto 10">
            <a:extLst>
              <a:ext uri="{FF2B5EF4-FFF2-40B4-BE49-F238E27FC236}">
                <a16:creationId xmlns:a16="http://schemas.microsoft.com/office/drawing/2014/main" id="{B28531A4-B081-4700-A575-5D9D1CCA1CF5}"/>
              </a:ext>
            </a:extLst>
          </p:cNvPr>
          <p:cNvSpPr txBox="1"/>
          <p:nvPr/>
        </p:nvSpPr>
        <p:spPr>
          <a:xfrm>
            <a:off x="454098" y="3439156"/>
            <a:ext cx="8392356" cy="1864998"/>
          </a:xfrm>
          <a:prstGeom prst="rect">
            <a:avLst/>
          </a:prstGeom>
          <a:noFill/>
        </p:spPr>
        <p:txBody>
          <a:bodyPr wrap="square">
            <a:spAutoFit/>
          </a:bodyPr>
          <a:lstStyle/>
          <a:p>
            <a:pPr marL="228600" indent="-228600" algn="just">
              <a:buAutoNum type="arabicParenR"/>
            </a:pPr>
            <a:r>
              <a:rPr lang="es-ES" sz="1200" b="1"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Seis entrevistas </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a organizaciones empresariales (</a:t>
            </a:r>
            <a:r>
              <a:rPr lang="es-ES" sz="1200" dirty="0" err="1">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Confebask</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 CEBEK, ADEGI, ASLE y </a:t>
            </a:r>
            <a:r>
              <a:rPr lang="es-ES" sz="1200" dirty="0" err="1">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Konfekoop</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 y representantes del TSSE (</a:t>
            </a:r>
            <a:r>
              <a:rPr lang="es-ES" sz="1200" dirty="0" err="1">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Sareen</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 </a:t>
            </a:r>
            <a:r>
              <a:rPr lang="es-ES" sz="1200" dirty="0" err="1">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Sarea</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 antes del lanzamiento del cuestionario. Objetivo: disponer de una primera aproximación a la acción de promoción impulsada por el sector empresarial y de su conocimiento y colaboración con el TSSE.</a:t>
            </a:r>
          </a:p>
          <a:p>
            <a:pPr marL="228600" indent="-228600" algn="just">
              <a:lnSpc>
                <a:spcPct val="107000"/>
              </a:lnSpc>
              <a:spcBef>
                <a:spcPts val="1200"/>
              </a:spcBef>
              <a:spcAft>
                <a:spcPts val="800"/>
              </a:spcAft>
              <a:buFont typeface="+mj-lt"/>
              <a:buAutoNum type="arabicParenR"/>
            </a:pPr>
            <a:r>
              <a:rPr lang="es-ES" sz="1200" b="1"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Seminario online </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en el que tomaron parte 20 personas de entidades, </a:t>
            </a:r>
            <a:r>
              <a:rPr lang="es-ES" sz="1200" dirty="0">
                <a:solidFill>
                  <a:schemeClr val="tx1">
                    <a:lumMod val="85000"/>
                    <a:lumOff val="15000"/>
                  </a:schemeClr>
                </a:solidFill>
                <a:latin typeface="Montserrat" panose="00000500000000000000" pitchFamily="2" charset="0"/>
                <a:ea typeface="Microsoft Sans Serif" panose="020B0604020202020204" pitchFamily="34" charset="0"/>
                <a:cs typeface="Times New Roman" panose="02020603050405020304" pitchFamily="18" charset="0"/>
              </a:rPr>
              <a:t>organizaciones e instituciones </a:t>
            </a:r>
            <a:r>
              <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rPr>
              <a:t>al finalizar la parte descriptiva del informe. Objetivo: identificar de claves para avanzar en el impulso y refuerzo de la colaboración empresas-TSSE.</a:t>
            </a:r>
          </a:p>
          <a:p>
            <a:pPr marL="228600" indent="-228600" algn="just">
              <a:buAutoNum type="arabicParenR"/>
            </a:pPr>
            <a:endPar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237B6CC8-7078-4FD7-82E4-5F004A491EB7}"/>
              </a:ext>
            </a:extLst>
          </p:cNvPr>
          <p:cNvSpPr/>
          <p:nvPr/>
        </p:nvSpPr>
        <p:spPr>
          <a:xfrm>
            <a:off x="261582" y="2859567"/>
            <a:ext cx="10981065" cy="296556"/>
          </a:xfrm>
          <a:prstGeom prst="rect">
            <a:avLst/>
          </a:prstGeom>
        </p:spPr>
        <p:txBody>
          <a:bodyPr wrap="square">
            <a:spAutoFit/>
          </a:bodyPr>
          <a:lstStyle/>
          <a:p>
            <a:pPr algn="just">
              <a:lnSpc>
                <a:spcPct val="120000"/>
              </a:lnSpc>
              <a:spcAft>
                <a:spcPts val="1600"/>
              </a:spcAft>
            </a:pPr>
            <a:r>
              <a:rPr lang="es-ES" sz="1200" b="1" dirty="0">
                <a:solidFill>
                  <a:srgbClr val="122731"/>
                </a:solidFill>
                <a:latin typeface="Montserrat" charset="0"/>
              </a:rPr>
              <a:t>METODOLOGÍA PARA EL ANÁLISIS SOBRE LA COLABORACIÓN ENTRE EMPRESAS Y TSSE</a:t>
            </a:r>
            <a:endParaRPr lang="es-ES" sz="1200" dirty="0">
              <a:solidFill>
                <a:srgbClr val="173440"/>
              </a:solidFill>
              <a:latin typeface="Montserrat" panose="00000500000000000000" pitchFamily="2" charset="0"/>
              <a:ea typeface="Microsoft Sans Serif"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48854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130806522_xl.jpg"/>
          <p:cNvPicPr>
            <a:picLocks noGrp="1" noChangeAspect="1"/>
          </p:cNvPicPr>
          <p:nvPr>
            <p:ph type="pic" sz="quarter" idx="14"/>
          </p:nvPr>
        </p:nvPicPr>
        <p:blipFill rotWithShape="1">
          <a:blip r:embed="rId2" cstate="email">
            <a:duotone>
              <a:prstClr val="black"/>
              <a:srgbClr val="B00013">
                <a:tint val="45000"/>
                <a:satMod val="400000"/>
              </a:srgbClr>
            </a:duotone>
            <a:extLst>
              <a:ext uri="{28A0092B-C50C-407E-A947-70E740481C1C}">
                <a14:useLocalDpi xmlns:a14="http://schemas.microsoft.com/office/drawing/2010/main" val="0"/>
              </a:ext>
            </a:extLst>
          </a:blip>
          <a:srcRect r="40708"/>
          <a:stretch/>
        </p:blipFill>
        <p:spPr/>
      </p:pic>
      <p:sp>
        <p:nvSpPr>
          <p:cNvPr id="10" name="TextBox 6"/>
          <p:cNvSpPr txBox="1">
            <a:spLocks noChangeArrowheads="1"/>
          </p:cNvSpPr>
          <p:nvPr/>
        </p:nvSpPr>
        <p:spPr bwMode="auto">
          <a:xfrm>
            <a:off x="627498" y="1619242"/>
            <a:ext cx="3406775" cy="18812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s-ES" b="1" dirty="0">
                <a:solidFill>
                  <a:srgbClr val="B00013"/>
                </a:solidFill>
                <a:latin typeface="Montserrat" charset="0"/>
              </a:rPr>
              <a:t>La acción de promoción impulsada por el sector empresarial</a:t>
            </a:r>
          </a:p>
          <a:p>
            <a:pPr algn="ctr">
              <a:defRPr/>
            </a:pPr>
            <a:endParaRPr lang="en-US" b="1" dirty="0">
              <a:solidFill>
                <a:srgbClr val="B00013"/>
              </a:solidFill>
              <a:latin typeface="Montserrat" charset="0"/>
              <a:ea typeface="Montserrat"/>
              <a:cs typeface="Montserrat" charset="0"/>
            </a:endParaRP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Tree>
    <p:extLst>
      <p:ext uri="{BB962C8B-B14F-4D97-AF65-F5344CB8AC3E}">
        <p14:creationId xmlns:p14="http://schemas.microsoft.com/office/powerpoint/2010/main" val="138478029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AGENTES PROMOTORES DEL SECTOR EMPRESARIAL</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7" name="Oval 1">
            <a:extLst>
              <a:ext uri="{FF2B5EF4-FFF2-40B4-BE49-F238E27FC236}">
                <a16:creationId xmlns:a16="http://schemas.microsoft.com/office/drawing/2014/main" id="{A3EEA5A8-8AC8-49E4-8FD4-183026D027A0}"/>
              </a:ext>
            </a:extLst>
          </p:cNvPr>
          <p:cNvSpPr/>
          <p:nvPr/>
        </p:nvSpPr>
        <p:spPr>
          <a:xfrm>
            <a:off x="7164613" y="778505"/>
            <a:ext cx="1752374" cy="1699679"/>
          </a:xfrm>
          <a:prstGeom prst="ellipse">
            <a:avLst/>
          </a:prstGeom>
          <a:solidFill>
            <a:schemeClr val="bg1"/>
          </a:solidFill>
          <a:ln>
            <a:solidFill>
              <a:srgbClr val="B00013"/>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r>
              <a:rPr lang="en-US" sz="1200" b="1" dirty="0">
                <a:solidFill>
                  <a:srgbClr val="B00013"/>
                </a:solidFill>
                <a:latin typeface="Montserrat"/>
              </a:rPr>
              <a:t>601 </a:t>
            </a:r>
            <a:r>
              <a:rPr lang="en-US" sz="1200" b="1" dirty="0" err="1">
                <a:solidFill>
                  <a:srgbClr val="B00013"/>
                </a:solidFill>
                <a:latin typeface="Montserrat"/>
              </a:rPr>
              <a:t>agentes</a:t>
            </a:r>
            <a:r>
              <a:rPr lang="en-US" sz="1200" b="1" dirty="0">
                <a:solidFill>
                  <a:srgbClr val="B00013"/>
                </a:solidFill>
                <a:latin typeface="Montserrat"/>
              </a:rPr>
              <a:t> </a:t>
            </a:r>
            <a:r>
              <a:rPr lang="en-US" sz="1200" b="1" dirty="0" err="1">
                <a:solidFill>
                  <a:srgbClr val="B00013"/>
                </a:solidFill>
                <a:latin typeface="Montserrat"/>
              </a:rPr>
              <a:t>promotores</a:t>
            </a:r>
            <a:r>
              <a:rPr lang="en-US" sz="1200" b="1" dirty="0">
                <a:solidFill>
                  <a:srgbClr val="B00013"/>
                </a:solidFill>
                <a:latin typeface="Montserrat"/>
              </a:rPr>
              <a:t> </a:t>
            </a:r>
            <a:r>
              <a:rPr lang="en-US" sz="1200" b="1" dirty="0" err="1">
                <a:solidFill>
                  <a:srgbClr val="B00013"/>
                </a:solidFill>
                <a:latin typeface="Montserrat"/>
              </a:rPr>
              <a:t>empresariales</a:t>
            </a:r>
            <a:endParaRPr lang="en-US" sz="1200" b="1" dirty="0">
              <a:solidFill>
                <a:srgbClr val="B00013"/>
              </a:solidFill>
              <a:latin typeface="Montserrat"/>
            </a:endParaRPr>
          </a:p>
        </p:txBody>
      </p:sp>
      <p:sp>
        <p:nvSpPr>
          <p:cNvPr id="8" name="Rectángulo 7">
            <a:extLst>
              <a:ext uri="{FF2B5EF4-FFF2-40B4-BE49-F238E27FC236}">
                <a16:creationId xmlns:a16="http://schemas.microsoft.com/office/drawing/2014/main" id="{F877E893-51FB-4ED1-B72B-B31A9557FF7B}"/>
              </a:ext>
            </a:extLst>
          </p:cNvPr>
          <p:cNvSpPr/>
          <p:nvPr/>
        </p:nvSpPr>
        <p:spPr>
          <a:xfrm>
            <a:off x="227013" y="789578"/>
            <a:ext cx="6751303" cy="2321213"/>
          </a:xfrm>
          <a:prstGeom prst="rect">
            <a:avLst/>
          </a:prstGeom>
        </p:spPr>
        <p:txBody>
          <a:bodyPr wrap="square">
            <a:spAutoFit/>
          </a:bodyPr>
          <a:lstStyle/>
          <a:p>
            <a:pPr marL="342900" lvl="0" indent="-342900" algn="just">
              <a:lnSpc>
                <a:spcPct val="107000"/>
              </a:lnSpc>
              <a:spcBef>
                <a:spcPts val="600"/>
              </a:spcBef>
              <a:spcAft>
                <a:spcPts val="600"/>
              </a:spcAft>
              <a:buFont typeface="+mj-lt"/>
              <a:buAutoNum type="arabicParenR"/>
            </a:pPr>
            <a:r>
              <a:rPr lang="es-ES" sz="1200" dirty="0">
                <a:solidFill>
                  <a:srgbClr val="173440"/>
                </a:solidFill>
                <a:latin typeface="Montserrat" charset="0"/>
                <a:ea typeface="Montserrat"/>
                <a:cs typeface="Montserrat" charset="0"/>
              </a:rPr>
              <a:t>Se han identificado un total de </a:t>
            </a:r>
            <a:r>
              <a:rPr lang="es-ES" sz="1200" b="1" dirty="0">
                <a:solidFill>
                  <a:srgbClr val="173440"/>
                </a:solidFill>
                <a:latin typeface="Montserrat" charset="0"/>
                <a:ea typeface="Montserrat"/>
                <a:cs typeface="Montserrat" charset="0"/>
              </a:rPr>
              <a:t>601 empresas</a:t>
            </a:r>
            <a:r>
              <a:rPr lang="es-ES" sz="1200" dirty="0">
                <a:solidFill>
                  <a:srgbClr val="173440"/>
                </a:solidFill>
                <a:latin typeface="Montserrat" charset="0"/>
                <a:ea typeface="Montserrat"/>
                <a:cs typeface="Montserrat" charset="0"/>
              </a:rPr>
              <a:t>, fundaciones empresariales y organizaciones empresariales vascas (con sede social en Euskadi) o con establecimientos en nuestra comunidad autónoma que impulsan medidas de promoción. </a:t>
            </a:r>
          </a:p>
          <a:p>
            <a:pPr marL="342900" lvl="0" indent="-342900" algn="just">
              <a:lnSpc>
                <a:spcPct val="107000"/>
              </a:lnSpc>
              <a:spcBef>
                <a:spcPts val="600"/>
              </a:spcBef>
              <a:spcAft>
                <a:spcPts val="600"/>
              </a:spcAft>
              <a:buFont typeface="+mj-lt"/>
              <a:buAutoNum type="arabicParenR"/>
            </a:pPr>
            <a:r>
              <a:rPr lang="es-ES" sz="1200" dirty="0">
                <a:solidFill>
                  <a:srgbClr val="173440"/>
                </a:solidFill>
                <a:latin typeface="Montserrat" charset="0"/>
                <a:ea typeface="Montserrat"/>
                <a:cs typeface="Montserrat" charset="0"/>
              </a:rPr>
              <a:t>La muestra obtenida de 601 empresas permite, con un </a:t>
            </a:r>
            <a:r>
              <a:rPr lang="es-ES" sz="1200" b="1" dirty="0">
                <a:solidFill>
                  <a:srgbClr val="173440"/>
                </a:solidFill>
                <a:latin typeface="Montserrat" charset="0"/>
                <a:ea typeface="Montserrat"/>
                <a:cs typeface="Montserrat" charset="0"/>
              </a:rPr>
              <a:t>nivel de confianza del 95%</a:t>
            </a:r>
            <a:r>
              <a:rPr lang="es-ES" sz="1200" dirty="0">
                <a:solidFill>
                  <a:srgbClr val="173440"/>
                </a:solidFill>
                <a:latin typeface="Montserrat" charset="0"/>
                <a:ea typeface="Montserrat"/>
                <a:cs typeface="Montserrat" charset="0"/>
              </a:rPr>
              <a:t>, tener un margen de error de +/- 3,99% en los datos relativos a las empresas.</a:t>
            </a:r>
          </a:p>
          <a:p>
            <a:pPr marL="342900" indent="-342900" algn="just">
              <a:lnSpc>
                <a:spcPct val="107000"/>
              </a:lnSpc>
              <a:spcBef>
                <a:spcPts val="600"/>
              </a:spcBef>
              <a:spcAft>
                <a:spcPts val="600"/>
              </a:spcAft>
              <a:buFont typeface="+mj-lt"/>
              <a:buAutoNum type="arabicParenR"/>
            </a:pPr>
            <a:r>
              <a:rPr lang="es-ES" sz="1200" dirty="0">
                <a:solidFill>
                  <a:srgbClr val="173440"/>
                </a:solidFill>
                <a:latin typeface="Montserrat" charset="0"/>
                <a:ea typeface="Montserrat"/>
                <a:cs typeface="Montserrat" charset="0"/>
              </a:rPr>
              <a:t>Se trata de </a:t>
            </a:r>
            <a:r>
              <a:rPr lang="es-ES" sz="1200" b="1" dirty="0">
                <a:solidFill>
                  <a:srgbClr val="173440"/>
                </a:solidFill>
                <a:latin typeface="Montserrat" charset="0"/>
                <a:ea typeface="Montserrat"/>
                <a:cs typeface="Montserrat" charset="0"/>
              </a:rPr>
              <a:t>agentes diversos </a:t>
            </a:r>
            <a:r>
              <a:rPr lang="es-ES" sz="1200" dirty="0">
                <a:solidFill>
                  <a:srgbClr val="173440"/>
                </a:solidFill>
                <a:latin typeface="Montserrat" charset="0"/>
                <a:ea typeface="Montserrat"/>
                <a:cs typeface="Montserrat" charset="0"/>
              </a:rPr>
              <a:t>por territorio, tipo, tamaño y actividad económica principal. </a:t>
            </a:r>
          </a:p>
          <a:p>
            <a:pPr marL="342900" lvl="0" indent="-342900" algn="just">
              <a:lnSpc>
                <a:spcPct val="107000"/>
              </a:lnSpc>
              <a:spcBef>
                <a:spcPts val="600"/>
              </a:spcBef>
              <a:spcAft>
                <a:spcPts val="600"/>
              </a:spcAft>
              <a:buFont typeface="+mj-lt"/>
              <a:buAutoNum type="arabicParenR"/>
            </a:pPr>
            <a:endParaRPr lang="es-ES" sz="1200" dirty="0">
              <a:solidFill>
                <a:srgbClr val="122731"/>
              </a:solidFill>
              <a:latin typeface="Montserrat" charset="0"/>
              <a:ea typeface="Montserrat"/>
              <a:cs typeface="Montserrat" charset="0"/>
            </a:endParaRPr>
          </a:p>
        </p:txBody>
      </p:sp>
      <p:graphicFrame>
        <p:nvGraphicFramePr>
          <p:cNvPr id="9" name="Gráfico 8">
            <a:extLst>
              <a:ext uri="{FF2B5EF4-FFF2-40B4-BE49-F238E27FC236}">
                <a16:creationId xmlns:a16="http://schemas.microsoft.com/office/drawing/2014/main" id="{087F3BF3-0BD4-4A09-942E-FB172D1630F3}"/>
              </a:ext>
            </a:extLst>
          </p:cNvPr>
          <p:cNvGraphicFramePr/>
          <p:nvPr>
            <p:extLst>
              <p:ext uri="{D42A27DB-BD31-4B8C-83A1-F6EECF244321}">
                <p14:modId xmlns:p14="http://schemas.microsoft.com/office/powerpoint/2010/main" val="236221052"/>
              </p:ext>
            </p:extLst>
          </p:nvPr>
        </p:nvGraphicFramePr>
        <p:xfrm>
          <a:off x="558799" y="3085757"/>
          <a:ext cx="3569154" cy="1268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a:extLst>
              <a:ext uri="{FF2B5EF4-FFF2-40B4-BE49-F238E27FC236}">
                <a16:creationId xmlns:a16="http://schemas.microsoft.com/office/drawing/2014/main" id="{262B21F6-BE41-4259-8857-D17F89E1144F}"/>
              </a:ext>
            </a:extLst>
          </p:cNvPr>
          <p:cNvGraphicFramePr/>
          <p:nvPr>
            <p:extLst>
              <p:ext uri="{D42A27DB-BD31-4B8C-83A1-F6EECF244321}">
                <p14:modId xmlns:p14="http://schemas.microsoft.com/office/powerpoint/2010/main" val="1832769928"/>
              </p:ext>
            </p:extLst>
          </p:nvPr>
        </p:nvGraphicFramePr>
        <p:xfrm>
          <a:off x="4454570" y="3090407"/>
          <a:ext cx="3471545" cy="1085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065796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LAS MEDIDAS IDENTIFICADAS SEGÚN CATEGORÍAS</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7" name="Oval 1">
            <a:extLst>
              <a:ext uri="{FF2B5EF4-FFF2-40B4-BE49-F238E27FC236}">
                <a16:creationId xmlns:a16="http://schemas.microsoft.com/office/drawing/2014/main" id="{A3EEA5A8-8AC8-49E4-8FD4-183026D027A0}"/>
              </a:ext>
            </a:extLst>
          </p:cNvPr>
          <p:cNvSpPr/>
          <p:nvPr/>
        </p:nvSpPr>
        <p:spPr>
          <a:xfrm>
            <a:off x="7348763" y="522288"/>
            <a:ext cx="1568224" cy="1508125"/>
          </a:xfrm>
          <a:prstGeom prst="ellipse">
            <a:avLst/>
          </a:prstGeom>
          <a:solidFill>
            <a:schemeClr val="bg1"/>
          </a:solidFill>
          <a:ln>
            <a:solidFill>
              <a:srgbClr val="B00013"/>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r>
              <a:rPr lang="en-US" sz="1200" b="1" dirty="0">
                <a:solidFill>
                  <a:srgbClr val="B00013"/>
                </a:solidFill>
                <a:latin typeface="Montserrat"/>
              </a:rPr>
              <a:t>913 </a:t>
            </a:r>
            <a:r>
              <a:rPr lang="en-US" sz="1200" b="1" dirty="0" err="1">
                <a:solidFill>
                  <a:srgbClr val="B00013"/>
                </a:solidFill>
                <a:latin typeface="Montserrat"/>
              </a:rPr>
              <a:t>medidas</a:t>
            </a:r>
            <a:r>
              <a:rPr lang="en-US" sz="1200" b="1" dirty="0">
                <a:solidFill>
                  <a:srgbClr val="B00013"/>
                </a:solidFill>
                <a:latin typeface="Montserrat"/>
              </a:rPr>
              <a:t> </a:t>
            </a:r>
            <a:r>
              <a:rPr lang="en-US" sz="1200" b="1" dirty="0" err="1">
                <a:solidFill>
                  <a:srgbClr val="B00013"/>
                </a:solidFill>
                <a:latin typeface="Montserrat"/>
              </a:rPr>
              <a:t>identificadas</a:t>
            </a:r>
            <a:endParaRPr lang="en-US" sz="1200" b="1" dirty="0">
              <a:solidFill>
                <a:srgbClr val="B00013"/>
              </a:solidFill>
              <a:latin typeface="Montserrat"/>
            </a:endParaRPr>
          </a:p>
        </p:txBody>
      </p:sp>
      <p:sp>
        <p:nvSpPr>
          <p:cNvPr id="8" name="Rectángulo 7">
            <a:extLst>
              <a:ext uri="{FF2B5EF4-FFF2-40B4-BE49-F238E27FC236}">
                <a16:creationId xmlns:a16="http://schemas.microsoft.com/office/drawing/2014/main" id="{F877E893-51FB-4ED1-B72B-B31A9557FF7B}"/>
              </a:ext>
            </a:extLst>
          </p:cNvPr>
          <p:cNvSpPr/>
          <p:nvPr/>
        </p:nvSpPr>
        <p:spPr>
          <a:xfrm>
            <a:off x="227013" y="596723"/>
            <a:ext cx="6751303" cy="673839"/>
          </a:xfrm>
          <a:prstGeom prst="rect">
            <a:avLst/>
          </a:prstGeom>
        </p:spPr>
        <p:txBody>
          <a:bodyPr wrap="square">
            <a:spAutoFit/>
          </a:bodyPr>
          <a:lstStyle/>
          <a:p>
            <a:pPr lvl="0" algn="just">
              <a:lnSpc>
                <a:spcPct val="107000"/>
              </a:lnSpc>
              <a:spcBef>
                <a:spcPts val="600"/>
              </a:spcBef>
              <a:spcAft>
                <a:spcPts val="600"/>
              </a:spcAft>
            </a:pPr>
            <a:r>
              <a:rPr lang="es-ES" sz="1200" dirty="0">
                <a:solidFill>
                  <a:srgbClr val="173440"/>
                </a:solidFill>
                <a:latin typeface="Montserrat" charset="0"/>
              </a:rPr>
              <a:t>La acción de promoción empresarial, tal como ocurriera en el primer informe, se concentra principalmente en la </a:t>
            </a:r>
            <a:r>
              <a:rPr lang="es-ES" sz="1200" b="1" dirty="0">
                <a:solidFill>
                  <a:srgbClr val="173440"/>
                </a:solidFill>
                <a:latin typeface="Montserrat" charset="0"/>
              </a:rPr>
              <a:t>financiación</a:t>
            </a:r>
            <a:r>
              <a:rPr lang="es-ES" sz="1200" dirty="0">
                <a:solidFill>
                  <a:srgbClr val="173440"/>
                </a:solidFill>
                <a:latin typeface="Montserrat" charset="0"/>
              </a:rPr>
              <a:t> de la actividad de las organizaciones y redes del TSSE (741), suponiendo por sí sola el 81,34% de las medidas identificadas.</a:t>
            </a:r>
          </a:p>
        </p:txBody>
      </p:sp>
      <p:graphicFrame>
        <p:nvGraphicFramePr>
          <p:cNvPr id="13" name="Gráfico 12">
            <a:extLst>
              <a:ext uri="{FF2B5EF4-FFF2-40B4-BE49-F238E27FC236}">
                <a16:creationId xmlns:a16="http://schemas.microsoft.com/office/drawing/2014/main" id="{223DFC39-569E-4FB8-ABD3-F9AA296BAB3D}"/>
              </a:ext>
            </a:extLst>
          </p:cNvPr>
          <p:cNvGraphicFramePr/>
          <p:nvPr>
            <p:extLst>
              <p:ext uri="{D42A27DB-BD31-4B8C-83A1-F6EECF244321}">
                <p14:modId xmlns:p14="http://schemas.microsoft.com/office/powerpoint/2010/main" val="2786318824"/>
              </p:ext>
            </p:extLst>
          </p:nvPr>
        </p:nvGraphicFramePr>
        <p:xfrm>
          <a:off x="1" y="1463334"/>
          <a:ext cx="7348762" cy="3680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875841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
          <p:cNvSpPr txBox="1">
            <a:spLocks noChangeArrowheads="1"/>
          </p:cNvSpPr>
          <p:nvPr/>
        </p:nvSpPr>
        <p:spPr bwMode="auto">
          <a:xfrm>
            <a:off x="0" y="0"/>
            <a:ext cx="9144000" cy="403951"/>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b="1" dirty="0">
                <a:solidFill>
                  <a:schemeClr val="bg1"/>
                </a:solidFill>
                <a:latin typeface="Montserrat" charset="0"/>
                <a:ea typeface="Montserrat"/>
                <a:cs typeface="Montserrat" charset="0"/>
              </a:rPr>
              <a:t>LAS MEDIDAS IDENTIFICADAS SEGÚN TIPOS</a:t>
            </a:r>
          </a:p>
        </p:txBody>
      </p:sp>
      <p:sp>
        <p:nvSpPr>
          <p:cNvPr id="12" name="Oval 7"/>
          <p:cNvSpPr>
            <a:spLocks noChangeAspect="1"/>
          </p:cNvSpPr>
          <p:nvPr/>
        </p:nvSpPr>
        <p:spPr>
          <a:xfrm rot="5400000">
            <a:off x="6538119"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7050088"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9" name="Rectángulo 8">
            <a:extLst>
              <a:ext uri="{FF2B5EF4-FFF2-40B4-BE49-F238E27FC236}">
                <a16:creationId xmlns:a16="http://schemas.microsoft.com/office/drawing/2014/main" id="{E016B54D-890B-4962-8A23-6347AA03900D}"/>
              </a:ext>
            </a:extLst>
          </p:cNvPr>
          <p:cNvSpPr/>
          <p:nvPr/>
        </p:nvSpPr>
        <p:spPr>
          <a:xfrm>
            <a:off x="298785" y="412121"/>
            <a:ext cx="8460204" cy="1200329"/>
          </a:xfrm>
          <a:prstGeom prst="rect">
            <a:avLst/>
          </a:prstGeom>
        </p:spPr>
        <p:txBody>
          <a:bodyPr wrap="square">
            <a:spAutoFit/>
          </a:bodyPr>
          <a:lstStyle/>
          <a:p>
            <a:pPr lvl="0" algn="just"/>
            <a:r>
              <a:rPr lang="es-ES" sz="1200" dirty="0">
                <a:solidFill>
                  <a:srgbClr val="173440"/>
                </a:solidFill>
                <a:latin typeface="Montserrat" charset="0"/>
                <a:ea typeface="Montserrat"/>
                <a:cs typeface="Montserrat" charset="0"/>
              </a:rPr>
              <a:t>El 54% de la acción de promoción del sector empresarial identificada (493 medidas) ha implicado la movilización de uno o varios de los siguientes tipos de recursos:</a:t>
            </a:r>
          </a:p>
          <a:p>
            <a:pPr marL="571371" lvl="1" indent="-228600">
              <a:buFont typeface="+mj-lt"/>
              <a:buAutoNum type="arabicPeriod"/>
            </a:pPr>
            <a:r>
              <a:rPr lang="es-ES" sz="1200" b="1" dirty="0">
                <a:solidFill>
                  <a:srgbClr val="173440"/>
                </a:solidFill>
                <a:latin typeface="Montserrat" charset="0"/>
                <a:ea typeface="Montserrat"/>
                <a:cs typeface="Montserrat" charset="0"/>
              </a:rPr>
              <a:t>Recursos económicos</a:t>
            </a:r>
          </a:p>
          <a:p>
            <a:pPr marL="571371" lvl="1" indent="-228600">
              <a:buFont typeface="+mj-lt"/>
              <a:buAutoNum type="arabicPeriod"/>
            </a:pPr>
            <a:r>
              <a:rPr lang="es-ES" sz="1200" b="1" dirty="0">
                <a:solidFill>
                  <a:srgbClr val="173440"/>
                </a:solidFill>
                <a:latin typeface="Montserrat" charset="0"/>
                <a:ea typeface="Montserrat"/>
                <a:cs typeface="Montserrat" charset="0"/>
              </a:rPr>
              <a:t>Recursos humanos</a:t>
            </a:r>
          </a:p>
          <a:p>
            <a:pPr marL="571371" lvl="1" indent="-228600">
              <a:buFont typeface="+mj-lt"/>
              <a:buAutoNum type="arabicPeriod"/>
            </a:pPr>
            <a:r>
              <a:rPr lang="es-ES" sz="1200" b="1" dirty="0">
                <a:solidFill>
                  <a:srgbClr val="173440"/>
                </a:solidFill>
                <a:latin typeface="Montserrat" charset="0"/>
                <a:ea typeface="Montserrat"/>
                <a:cs typeface="Montserrat" charset="0"/>
              </a:rPr>
              <a:t>Recursos sociales </a:t>
            </a:r>
            <a:r>
              <a:rPr lang="es-ES" sz="1200" dirty="0">
                <a:solidFill>
                  <a:srgbClr val="173440"/>
                </a:solidFill>
                <a:latin typeface="Montserrat" charset="0"/>
                <a:ea typeface="Montserrat"/>
                <a:cs typeface="Montserrat" charset="0"/>
              </a:rPr>
              <a:t>(participación de personas/grupos de personas ajenos a la empresa)</a:t>
            </a:r>
          </a:p>
          <a:p>
            <a:pPr marL="571371" lvl="1" indent="-228600">
              <a:buFont typeface="+mj-lt"/>
              <a:buAutoNum type="arabicPeriod"/>
            </a:pPr>
            <a:r>
              <a:rPr lang="es-ES" sz="1200" b="1" dirty="0">
                <a:solidFill>
                  <a:srgbClr val="173440"/>
                </a:solidFill>
                <a:latin typeface="Montserrat" charset="0"/>
                <a:ea typeface="Montserrat"/>
                <a:cs typeface="Montserrat" charset="0"/>
              </a:rPr>
              <a:t>Servicios, recursos técnicos y/o materiales</a:t>
            </a:r>
            <a:endParaRPr lang="es-ES" sz="1200" b="1" dirty="0">
              <a:solidFill>
                <a:srgbClr val="173440"/>
              </a:solidFill>
            </a:endParaRPr>
          </a:p>
        </p:txBody>
      </p:sp>
      <p:sp>
        <p:nvSpPr>
          <p:cNvPr id="11" name="Oval 7">
            <a:extLst>
              <a:ext uri="{FF2B5EF4-FFF2-40B4-BE49-F238E27FC236}">
                <a16:creationId xmlns:a16="http://schemas.microsoft.com/office/drawing/2014/main" id="{49B31C22-2894-4BA2-B543-813B91A9D82B}"/>
              </a:ext>
            </a:extLst>
          </p:cNvPr>
          <p:cNvSpPr>
            <a:spLocks noChangeAspect="1"/>
          </p:cNvSpPr>
          <p:nvPr/>
        </p:nvSpPr>
        <p:spPr>
          <a:xfrm rot="5400000">
            <a:off x="6487320" y="182006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4" name="Shape 2688">
            <a:extLst>
              <a:ext uri="{FF2B5EF4-FFF2-40B4-BE49-F238E27FC236}">
                <a16:creationId xmlns:a16="http://schemas.microsoft.com/office/drawing/2014/main" id="{79A9CB05-EF20-4C84-A30C-2F3FE82D2964}"/>
              </a:ext>
            </a:extLst>
          </p:cNvPr>
          <p:cNvSpPr/>
          <p:nvPr/>
        </p:nvSpPr>
        <p:spPr>
          <a:xfrm>
            <a:off x="6999289" y="233680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graphicFrame>
        <p:nvGraphicFramePr>
          <p:cNvPr id="15" name="Gráfico 14">
            <a:extLst>
              <a:ext uri="{FF2B5EF4-FFF2-40B4-BE49-F238E27FC236}">
                <a16:creationId xmlns:a16="http://schemas.microsoft.com/office/drawing/2014/main" id="{4CF742E4-ADA4-4470-B715-A31FC882E15B}"/>
              </a:ext>
            </a:extLst>
          </p:cNvPr>
          <p:cNvGraphicFramePr/>
          <p:nvPr>
            <p:extLst>
              <p:ext uri="{D42A27DB-BD31-4B8C-83A1-F6EECF244321}">
                <p14:modId xmlns:p14="http://schemas.microsoft.com/office/powerpoint/2010/main" val="2489295592"/>
              </p:ext>
            </p:extLst>
          </p:nvPr>
        </p:nvGraphicFramePr>
        <p:xfrm>
          <a:off x="1856417" y="1528486"/>
          <a:ext cx="5344939" cy="3474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a:extLst>
              <a:ext uri="{FF2B5EF4-FFF2-40B4-BE49-F238E27FC236}">
                <a16:creationId xmlns:a16="http://schemas.microsoft.com/office/drawing/2014/main" id="{9C5B0176-177F-466D-BC19-6AB6EB7874DF}"/>
              </a:ext>
            </a:extLst>
          </p:cNvPr>
          <p:cNvGraphicFramePr/>
          <p:nvPr>
            <p:extLst>
              <p:ext uri="{D42A27DB-BD31-4B8C-83A1-F6EECF244321}">
                <p14:modId xmlns:p14="http://schemas.microsoft.com/office/powerpoint/2010/main" val="1452894493"/>
              </p:ext>
            </p:extLst>
          </p:nvPr>
        </p:nvGraphicFramePr>
        <p:xfrm>
          <a:off x="6203730" y="3163468"/>
          <a:ext cx="3012371" cy="1839050"/>
        </p:xfrm>
        <a:graphic>
          <a:graphicData uri="http://schemas.openxmlformats.org/drawingml/2006/chart">
            <c:chart xmlns:c="http://schemas.openxmlformats.org/drawingml/2006/chart" xmlns:r="http://schemas.openxmlformats.org/officeDocument/2006/relationships" r:id="rId3"/>
          </a:graphicData>
        </a:graphic>
      </p:graphicFrame>
      <p:sp>
        <p:nvSpPr>
          <p:cNvPr id="19" name="Flecha a la derecha con bandas 3">
            <a:extLst>
              <a:ext uri="{FF2B5EF4-FFF2-40B4-BE49-F238E27FC236}">
                <a16:creationId xmlns:a16="http://schemas.microsoft.com/office/drawing/2014/main" id="{773E8FF0-63FD-4A39-903A-A51A69D07721}"/>
              </a:ext>
            </a:extLst>
          </p:cNvPr>
          <p:cNvSpPr/>
          <p:nvPr/>
        </p:nvSpPr>
        <p:spPr>
          <a:xfrm rot="9327670">
            <a:off x="2831505" y="4056442"/>
            <a:ext cx="563765" cy="247507"/>
          </a:xfrm>
          <a:prstGeom prst="stripedRightArrow">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 la derecha con bandas 12">
            <a:extLst>
              <a:ext uri="{FF2B5EF4-FFF2-40B4-BE49-F238E27FC236}">
                <a16:creationId xmlns:a16="http://schemas.microsoft.com/office/drawing/2014/main" id="{F78D696F-7E04-4DCB-A7CA-FE9BECDACC4A}"/>
              </a:ext>
            </a:extLst>
          </p:cNvPr>
          <p:cNvSpPr/>
          <p:nvPr/>
        </p:nvSpPr>
        <p:spPr>
          <a:xfrm rot="20609064">
            <a:off x="5616415" y="4025577"/>
            <a:ext cx="563765" cy="247507"/>
          </a:xfrm>
          <a:prstGeom prst="stripedRightArrow">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2" name="Gráfico 21">
            <a:extLst>
              <a:ext uri="{FF2B5EF4-FFF2-40B4-BE49-F238E27FC236}">
                <a16:creationId xmlns:a16="http://schemas.microsoft.com/office/drawing/2014/main" id="{00000000-0008-0000-0700-000003000000}"/>
              </a:ext>
            </a:extLst>
          </p:cNvPr>
          <p:cNvGraphicFramePr>
            <a:graphicFrameLocks/>
          </p:cNvGraphicFramePr>
          <p:nvPr>
            <p:extLst>
              <p:ext uri="{D42A27DB-BD31-4B8C-83A1-F6EECF244321}">
                <p14:modId xmlns:p14="http://schemas.microsoft.com/office/powerpoint/2010/main" val="1021500996"/>
              </p:ext>
            </p:extLst>
          </p:nvPr>
        </p:nvGraphicFramePr>
        <p:xfrm>
          <a:off x="-72795" y="2270234"/>
          <a:ext cx="3494002" cy="3360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2911222"/>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7"/>
          <p:cNvSpPr>
            <a:spLocks noChangeAspect="1"/>
          </p:cNvSpPr>
          <p:nvPr/>
        </p:nvSpPr>
        <p:spPr>
          <a:xfrm rot="5400000">
            <a:off x="5920899" y="1747499"/>
            <a:ext cx="1508125" cy="1509713"/>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4284" tIns="17142" rIns="34284" bIns="17142" anchor="ctr"/>
          <a:lstStyle/>
          <a:p>
            <a:pPr algn="ctr">
              <a:defRPr/>
            </a:pPr>
            <a:endParaRPr lang="en-US" dirty="0">
              <a:latin typeface="Montserrat"/>
            </a:endParaRPr>
          </a:p>
        </p:txBody>
      </p:sp>
      <p:sp>
        <p:nvSpPr>
          <p:cNvPr id="17" name="Shape 2688"/>
          <p:cNvSpPr/>
          <p:nvPr/>
        </p:nvSpPr>
        <p:spPr>
          <a:xfrm>
            <a:off x="6432868" y="2264230"/>
            <a:ext cx="487362" cy="487363"/>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2" tIns="14282" rIns="14282" bIns="14282" anchor="ctr"/>
          <a:lstStyle/>
          <a:p>
            <a:pPr defTabSz="17136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solidFill>
                <a:srgbClr val="FFFFFF"/>
              </a:solidFill>
              <a:effectLst>
                <a:outerShdw blurRad="38100" dist="12700" dir="5400000" rotWithShape="0">
                  <a:srgbClr val="000000">
                    <a:alpha val="50000"/>
                  </a:srgbClr>
                </a:outerShdw>
              </a:effectLst>
              <a:latin typeface="Montserrat"/>
              <a:ea typeface="Montserrat"/>
              <a:cs typeface="Montserrat"/>
              <a:sym typeface="Gill Sans"/>
            </a:endParaRPr>
          </a:p>
        </p:txBody>
      </p:sp>
      <p:sp>
        <p:nvSpPr>
          <p:cNvPr id="2" name="Rectángulo 1"/>
          <p:cNvSpPr/>
          <p:nvPr/>
        </p:nvSpPr>
        <p:spPr>
          <a:xfrm>
            <a:off x="-63576" y="642687"/>
            <a:ext cx="4396968" cy="276999"/>
          </a:xfrm>
          <a:prstGeom prst="rect">
            <a:avLst/>
          </a:prstGeom>
        </p:spPr>
        <p:txBody>
          <a:bodyPr wrap="square">
            <a:spAutoFit/>
          </a:bodyPr>
          <a:lstStyle/>
          <a:p>
            <a:pPr algn="r"/>
            <a:r>
              <a:rPr lang="es-ES" sz="1200" b="1" dirty="0">
                <a:solidFill>
                  <a:srgbClr val="173440"/>
                </a:solidFill>
                <a:latin typeface="Montserrat" charset="0"/>
                <a:ea typeface="Montserrat"/>
                <a:cs typeface="Montserrat" charset="0"/>
              </a:rPr>
              <a:t>RECURSOS ECONÓMICOS</a:t>
            </a:r>
          </a:p>
        </p:txBody>
      </p:sp>
      <p:sp>
        <p:nvSpPr>
          <p:cNvPr id="11" name="Rectángulo 10"/>
          <p:cNvSpPr/>
          <p:nvPr/>
        </p:nvSpPr>
        <p:spPr>
          <a:xfrm>
            <a:off x="-63576" y="3087116"/>
            <a:ext cx="4396968" cy="276999"/>
          </a:xfrm>
          <a:prstGeom prst="rect">
            <a:avLst/>
          </a:prstGeom>
        </p:spPr>
        <p:txBody>
          <a:bodyPr wrap="square">
            <a:spAutoFit/>
          </a:bodyPr>
          <a:lstStyle/>
          <a:p>
            <a:pPr algn="r"/>
            <a:r>
              <a:rPr lang="es-ES" sz="1200" b="1" dirty="0">
                <a:solidFill>
                  <a:srgbClr val="173440"/>
                </a:solidFill>
                <a:latin typeface="Montserrat" charset="0"/>
                <a:ea typeface="Montserrat"/>
                <a:cs typeface="Montserrat" charset="0"/>
              </a:rPr>
              <a:t>RECURSOS HUMANOS</a:t>
            </a:r>
          </a:p>
        </p:txBody>
      </p:sp>
      <p:sp>
        <p:nvSpPr>
          <p:cNvPr id="14" name="Rectángulo 13"/>
          <p:cNvSpPr/>
          <p:nvPr/>
        </p:nvSpPr>
        <p:spPr>
          <a:xfrm>
            <a:off x="-127051" y="4251068"/>
            <a:ext cx="4396968" cy="276999"/>
          </a:xfrm>
          <a:prstGeom prst="rect">
            <a:avLst/>
          </a:prstGeom>
        </p:spPr>
        <p:txBody>
          <a:bodyPr wrap="square">
            <a:spAutoFit/>
          </a:bodyPr>
          <a:lstStyle/>
          <a:p>
            <a:pPr algn="r"/>
            <a:r>
              <a:rPr lang="es-ES" sz="1200" b="1" dirty="0">
                <a:solidFill>
                  <a:srgbClr val="173440"/>
                </a:solidFill>
                <a:latin typeface="Montserrat" charset="0"/>
                <a:ea typeface="Montserrat"/>
                <a:cs typeface="Montserrat" charset="0"/>
              </a:rPr>
              <a:t>RECURSOS SOCIALES</a:t>
            </a:r>
          </a:p>
        </p:txBody>
      </p:sp>
      <p:sp>
        <p:nvSpPr>
          <p:cNvPr id="16" name="Rectángulo 15"/>
          <p:cNvSpPr/>
          <p:nvPr/>
        </p:nvSpPr>
        <p:spPr>
          <a:xfrm>
            <a:off x="-48177" y="1861524"/>
            <a:ext cx="4396968" cy="276999"/>
          </a:xfrm>
          <a:prstGeom prst="rect">
            <a:avLst/>
          </a:prstGeom>
        </p:spPr>
        <p:txBody>
          <a:bodyPr wrap="square">
            <a:spAutoFit/>
          </a:bodyPr>
          <a:lstStyle/>
          <a:p>
            <a:pPr algn="r"/>
            <a:r>
              <a:rPr lang="es-ES" sz="1200" b="1" dirty="0">
                <a:solidFill>
                  <a:srgbClr val="173440"/>
                </a:solidFill>
                <a:latin typeface="Montserrat" charset="0"/>
                <a:ea typeface="Montserrat"/>
                <a:cs typeface="Montserrat" charset="0"/>
              </a:rPr>
              <a:t>SERVICIOS, RECURSOS TÉCNICOS Y/O MATERIALES</a:t>
            </a:r>
          </a:p>
        </p:txBody>
      </p:sp>
      <p:graphicFrame>
        <p:nvGraphicFramePr>
          <p:cNvPr id="18" name="Gráfico 17"/>
          <p:cNvGraphicFramePr/>
          <p:nvPr>
            <p:extLst>
              <p:ext uri="{D42A27DB-BD31-4B8C-83A1-F6EECF244321}">
                <p14:modId xmlns:p14="http://schemas.microsoft.com/office/powerpoint/2010/main" val="3437133107"/>
              </p:ext>
            </p:extLst>
          </p:nvPr>
        </p:nvGraphicFramePr>
        <p:xfrm>
          <a:off x="4253565" y="385994"/>
          <a:ext cx="3933825" cy="1234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áfico 18"/>
          <p:cNvGraphicFramePr/>
          <p:nvPr>
            <p:extLst>
              <p:ext uri="{D42A27DB-BD31-4B8C-83A1-F6EECF244321}">
                <p14:modId xmlns:p14="http://schemas.microsoft.com/office/powerpoint/2010/main" val="636188509"/>
              </p:ext>
            </p:extLst>
          </p:nvPr>
        </p:nvGraphicFramePr>
        <p:xfrm>
          <a:off x="4246263" y="1620434"/>
          <a:ext cx="3948430" cy="1211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p:nvPr>
            <p:extLst>
              <p:ext uri="{D42A27DB-BD31-4B8C-83A1-F6EECF244321}">
                <p14:modId xmlns:p14="http://schemas.microsoft.com/office/powerpoint/2010/main" val="2025539594"/>
              </p:ext>
            </p:extLst>
          </p:nvPr>
        </p:nvGraphicFramePr>
        <p:xfrm>
          <a:off x="4268964" y="2809953"/>
          <a:ext cx="3956050" cy="12725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p:cNvGraphicFramePr/>
          <p:nvPr>
            <p:extLst>
              <p:ext uri="{D42A27DB-BD31-4B8C-83A1-F6EECF244321}">
                <p14:modId xmlns:p14="http://schemas.microsoft.com/office/powerpoint/2010/main" val="1691619883"/>
              </p:ext>
            </p:extLst>
          </p:nvPr>
        </p:nvGraphicFramePr>
        <p:xfrm>
          <a:off x="4269917" y="4010480"/>
          <a:ext cx="4024630" cy="106045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6">
            <a:extLst>
              <a:ext uri="{FF2B5EF4-FFF2-40B4-BE49-F238E27FC236}">
                <a16:creationId xmlns:a16="http://schemas.microsoft.com/office/drawing/2014/main" id="{40959B64-8C30-40B6-A2C6-F801BBD01A87}"/>
              </a:ext>
            </a:extLst>
          </p:cNvPr>
          <p:cNvSpPr txBox="1">
            <a:spLocks noChangeArrowheads="1"/>
          </p:cNvSpPr>
          <p:nvPr/>
        </p:nvSpPr>
        <p:spPr bwMode="auto">
          <a:xfrm>
            <a:off x="0" y="0"/>
            <a:ext cx="9144000" cy="311618"/>
          </a:xfrm>
          <a:prstGeom prst="rect">
            <a:avLst/>
          </a:prstGeom>
          <a:solidFill>
            <a:srgbClr val="B00013"/>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284" tIns="17142" rIns="34284" bIns="17142">
            <a:spAutoFit/>
          </a:bodyPr>
          <a:lstStyle>
            <a:lvl1pPr>
              <a:defRPr sz="2400">
                <a:solidFill>
                  <a:schemeClr val="tx1"/>
                </a:solidFill>
                <a:latin typeface="Trebuchet MS" charset="0"/>
                <a:ea typeface="ＭＳ Ｐゴシック" charset="0"/>
                <a:cs typeface="ＭＳ Ｐゴシック" charset="0"/>
              </a:defRPr>
            </a:lvl1pPr>
            <a:lvl2pPr marL="742950" indent="-285750">
              <a:defRPr sz="2400">
                <a:solidFill>
                  <a:schemeClr val="tx1"/>
                </a:solidFill>
                <a:latin typeface="Trebuchet MS" charset="0"/>
                <a:ea typeface="ＭＳ Ｐゴシック" charset="0"/>
              </a:defRPr>
            </a:lvl2pPr>
            <a:lvl3pPr marL="1143000" indent="-228600">
              <a:defRPr sz="2400">
                <a:solidFill>
                  <a:schemeClr val="tx1"/>
                </a:solidFill>
                <a:latin typeface="Trebuchet MS" charset="0"/>
                <a:ea typeface="ＭＳ Ｐゴシック" charset="0"/>
              </a:defRPr>
            </a:lvl3pPr>
            <a:lvl4pPr marL="1600200" indent="-228600">
              <a:defRPr sz="2400">
                <a:solidFill>
                  <a:schemeClr val="tx1"/>
                </a:solidFill>
                <a:latin typeface="Trebuchet MS" charset="0"/>
                <a:ea typeface="ＭＳ Ｐゴシック" charset="0"/>
              </a:defRPr>
            </a:lvl4pPr>
            <a:lvl5pPr marL="2057400" indent="-228600">
              <a:defRPr sz="2400">
                <a:solidFill>
                  <a:schemeClr val="tx1"/>
                </a:solidFill>
                <a:latin typeface="Trebuchet MS" charset="0"/>
                <a:ea typeface="ＭＳ Ｐゴシック" charset="0"/>
              </a:defRPr>
            </a:lvl5pPr>
            <a:lvl6pPr marL="2514600" indent="-228600" eaLnBrk="0" fontAlgn="base" hangingPunct="0">
              <a:spcBef>
                <a:spcPct val="0"/>
              </a:spcBef>
              <a:spcAft>
                <a:spcPct val="0"/>
              </a:spcAft>
              <a:defRPr sz="2400">
                <a:solidFill>
                  <a:schemeClr val="tx1"/>
                </a:solidFill>
                <a:latin typeface="Trebuchet MS" charset="0"/>
                <a:ea typeface="ＭＳ Ｐゴシック" charset="0"/>
              </a:defRPr>
            </a:lvl6pPr>
            <a:lvl7pPr marL="2971800" indent="-228600" eaLnBrk="0" fontAlgn="base" hangingPunct="0">
              <a:spcBef>
                <a:spcPct val="0"/>
              </a:spcBef>
              <a:spcAft>
                <a:spcPct val="0"/>
              </a:spcAft>
              <a:defRPr sz="2400">
                <a:solidFill>
                  <a:schemeClr val="tx1"/>
                </a:solidFill>
                <a:latin typeface="Trebuchet MS" charset="0"/>
                <a:ea typeface="ＭＳ Ｐゴシック" charset="0"/>
              </a:defRPr>
            </a:lvl7pPr>
            <a:lvl8pPr marL="3429000" indent="-228600" eaLnBrk="0" fontAlgn="base" hangingPunct="0">
              <a:spcBef>
                <a:spcPct val="0"/>
              </a:spcBef>
              <a:spcAft>
                <a:spcPct val="0"/>
              </a:spcAft>
              <a:defRPr sz="2400">
                <a:solidFill>
                  <a:schemeClr val="tx1"/>
                </a:solidFill>
                <a:latin typeface="Trebuchet MS" charset="0"/>
                <a:ea typeface="ＭＳ Ｐゴシック" charset="0"/>
              </a:defRPr>
            </a:lvl8pPr>
            <a:lvl9pPr marL="3886200" indent="-228600" eaLnBrk="0" fontAlgn="base" hangingPunct="0">
              <a:spcBef>
                <a:spcPct val="0"/>
              </a:spcBef>
              <a:spcAft>
                <a:spcPct val="0"/>
              </a:spcAft>
              <a:defRPr sz="2400">
                <a:solidFill>
                  <a:schemeClr val="tx1"/>
                </a:solidFill>
                <a:latin typeface="Trebuchet MS" charset="0"/>
                <a:ea typeface="ＭＳ Ｐゴシック" charset="0"/>
              </a:defRPr>
            </a:lvl9pPr>
          </a:lstStyle>
          <a:p>
            <a:pPr algn="ctr">
              <a:defRPr/>
            </a:pPr>
            <a:r>
              <a:rPr lang="en-US" sz="1800" b="1" dirty="0">
                <a:solidFill>
                  <a:schemeClr val="bg1"/>
                </a:solidFill>
                <a:latin typeface="Montserrat" charset="0"/>
                <a:ea typeface="Montserrat"/>
                <a:cs typeface="Montserrat" charset="0"/>
              </a:rPr>
              <a:t>LAS MEDIDAS IDENTIFICADAS SEGÚN TIPOS Y TAMAÑO DE LAS EMPRESAS</a:t>
            </a:r>
          </a:p>
        </p:txBody>
      </p:sp>
    </p:spTree>
    <p:extLst>
      <p:ext uri="{BB962C8B-B14F-4D97-AF65-F5344CB8AC3E}">
        <p14:creationId xmlns:p14="http://schemas.microsoft.com/office/powerpoint/2010/main" val="4239455530"/>
      </p:ext>
    </p:extLst>
  </p:cSld>
  <p:clrMapOvr>
    <a:masterClrMapping/>
  </p:clrMapOvr>
  <p:transition advClick="0"/>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30714</TotalTime>
  <Words>2003</Words>
  <Application>Microsoft Office PowerPoint</Application>
  <PresentationFormat>Presentación en pantalla (16:9)</PresentationFormat>
  <Paragraphs>119</Paragraphs>
  <Slides>19</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Montserrat</vt:lpstr>
      <vt:lpstr>Roboto Regular</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Designed by Slidesmash</dc:title>
  <dc:subject/>
  <dc:creator>Designed by Slidesmash</dc:creator>
  <cp:keywords/>
  <dc:description/>
  <cp:lastModifiedBy>Lucia Merino</cp:lastModifiedBy>
  <cp:revision>5750</cp:revision>
  <cp:lastPrinted>2022-01-28T06:48:09Z</cp:lastPrinted>
  <dcterms:created xsi:type="dcterms:W3CDTF">2014-11-12T21:47:38Z</dcterms:created>
  <dcterms:modified xsi:type="dcterms:W3CDTF">2023-01-17T15:54:26Z</dcterms:modified>
  <cp:category/>
</cp:coreProperties>
</file>