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4.xml" ContentType="application/vnd.openxmlformats-officedocument.presentationml.tags+xml"/>
  <Override PartName="/ppt/tags/tag17.xml" ContentType="application/vnd.openxmlformats-officedocument.presentationml.tags+xml"/>
  <Override PartName="/ppt/tags/tag1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6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5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5" r:id="rId2"/>
    <p:sldId id="278" r:id="rId3"/>
    <p:sldId id="273" r:id="rId4"/>
    <p:sldId id="279" r:id="rId5"/>
    <p:sldId id="280" r:id="rId6"/>
    <p:sldId id="274" r:id="rId7"/>
    <p:sldId id="272" r:id="rId8"/>
    <p:sldId id="276" r:id="rId9"/>
    <p:sldId id="281" r:id="rId10"/>
    <p:sldId id="283" r:id="rId11"/>
    <p:sldId id="285" r:id="rId12"/>
    <p:sldId id="287" r:id="rId13"/>
    <p:sldId id="290" r:id="rId14"/>
    <p:sldId id="289" r:id="rId15"/>
    <p:sldId id="292" r:id="rId16"/>
    <p:sldId id="294" r:id="rId17"/>
    <p:sldId id="296" r:id="rId18"/>
    <p:sldId id="300" r:id="rId19"/>
    <p:sldId id="298" r:id="rId20"/>
    <p:sldId id="302" r:id="rId21"/>
    <p:sldId id="304" r:id="rId22"/>
  </p:sldIdLst>
  <p:sldSz cx="12192000" cy="6858000"/>
  <p:notesSz cx="6858000" cy="9144000"/>
  <p:custDataLst>
    <p:tags r:id="rId24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62D0"/>
    <a:srgbClr val="EFE5F7"/>
    <a:srgbClr val="FEB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19051-38C0-47AC-BA79-5CFC4530951E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AB021-3113-479E-B0F5-7A79B4A8AE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5971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AB021-3113-479E-B0F5-7A79B4A8AE4B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0764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B3D2-1EE4-4E08-B1D7-9F284B02D702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5940-B548-48DE-99EC-AEBE70ECD4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038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B3D2-1EE4-4E08-B1D7-9F284B02D702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5940-B548-48DE-99EC-AEBE70ECD4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499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B3D2-1EE4-4E08-B1D7-9F284B02D702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5940-B548-48DE-99EC-AEBE70ECD4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9640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Imagen"/>
          <p:cNvSpPr>
            <a:spLocks noGrp="1"/>
          </p:cNvSpPr>
          <p:nvPr>
            <p:ph type="pic" idx="21"/>
          </p:nvPr>
        </p:nvSpPr>
        <p:spPr>
          <a:xfrm>
            <a:off x="3136753" y="1126766"/>
            <a:ext cx="8565804" cy="427407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1" name="Texto del título"/>
          <p:cNvSpPr txBox="1">
            <a:spLocks noGrp="1"/>
          </p:cNvSpPr>
          <p:nvPr>
            <p:ph type="title"/>
          </p:nvPr>
        </p:nvSpPr>
        <p:spPr>
          <a:xfrm>
            <a:off x="1035844" y="1401961"/>
            <a:ext cx="5905500" cy="2196703"/>
          </a:xfrm>
          <a:prstGeom prst="rect">
            <a:avLst/>
          </a:prstGeom>
        </p:spPr>
        <p:txBody>
          <a:bodyPr/>
          <a:lstStyle>
            <a:lvl1pPr>
              <a:defRPr sz="4781"/>
            </a:lvl1pPr>
          </a:lstStyle>
          <a:p>
            <a:r>
              <a:t>Texto del título</a:t>
            </a:r>
          </a:p>
        </p:txBody>
      </p:sp>
      <p:sp>
        <p:nvSpPr>
          <p:cNvPr id="4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035844" y="3696891"/>
            <a:ext cx="5905500" cy="2000250"/>
          </a:xfrm>
          <a:prstGeom prst="rect">
            <a:avLst/>
          </a:prstGeom>
        </p:spPr>
        <p:txBody>
          <a:bodyPr/>
          <a:lstStyle>
            <a:lvl1pPr>
              <a:defRPr sz="2812"/>
            </a:lvl1pPr>
            <a:lvl2pPr>
              <a:defRPr sz="2812"/>
            </a:lvl2pPr>
            <a:lvl3pPr>
              <a:defRPr sz="2812"/>
            </a:lvl3pPr>
            <a:lvl4pPr>
              <a:defRPr sz="2812"/>
            </a:lvl4pPr>
            <a:lvl5pPr>
              <a:defRPr sz="2812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426236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B3D2-1EE4-4E08-B1D7-9F284B02D702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5940-B548-48DE-99EC-AEBE70ECD4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517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B3D2-1EE4-4E08-B1D7-9F284B02D702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5940-B548-48DE-99EC-AEBE70ECD4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558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B3D2-1EE4-4E08-B1D7-9F284B02D702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5940-B548-48DE-99EC-AEBE70ECD4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4330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B3D2-1EE4-4E08-B1D7-9F284B02D702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5940-B548-48DE-99EC-AEBE70ECD4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386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B3D2-1EE4-4E08-B1D7-9F284B02D702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5940-B548-48DE-99EC-AEBE70ECD4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258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B3D2-1EE4-4E08-B1D7-9F284B02D702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5940-B548-48DE-99EC-AEBE70ECD4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58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B3D2-1EE4-4E08-B1D7-9F284B02D702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5940-B548-48DE-99EC-AEBE70ECD4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1406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B3D2-1EE4-4E08-B1D7-9F284B02D702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5940-B548-48DE-99EC-AEBE70ECD4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798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4B3D2-1EE4-4E08-B1D7-9F284B02D702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C5940-B548-48DE-99EC-AEBE70ECD4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861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23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22363"/>
            <a:ext cx="9144000" cy="249071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007152"/>
            <a:ext cx="6677025" cy="11144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4332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34DEDEF-0BC7-19D5-D60F-C0D025441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96" y="1136901"/>
            <a:ext cx="3894157" cy="553259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2EE4799-3E8F-6A4C-98C0-8C1004618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926" y="1136901"/>
            <a:ext cx="3871295" cy="5456393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0D3FDC3F-40EE-883C-4420-ABE885525670}"/>
              </a:ext>
            </a:extLst>
          </p:cNvPr>
          <p:cNvSpPr/>
          <p:nvPr/>
        </p:nvSpPr>
        <p:spPr>
          <a:xfrm>
            <a:off x="1038225" y="1939058"/>
            <a:ext cx="1657350" cy="6000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056EBE6-52B7-C4B7-71F4-23BA7A18A756}"/>
              </a:ext>
            </a:extLst>
          </p:cNvPr>
          <p:cNvCxnSpPr/>
          <p:nvPr/>
        </p:nvCxnSpPr>
        <p:spPr>
          <a:xfrm>
            <a:off x="586571" y="4181475"/>
            <a:ext cx="438547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725829" y="296714"/>
            <a:ext cx="10336193" cy="625033"/>
          </a:xfrm>
          <a:prstGeom prst="rect">
            <a:avLst/>
          </a:prstGeom>
          <a:solidFill>
            <a:srgbClr val="EFE5F7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7030A0"/>
                </a:solidFill>
              </a:rPr>
              <a:t>GENERO-INDARKERIAREN BIKTIMA DIREN SEME ALABEN AURREAN JARDUTEKO OSASUN-ARLOKO GIDA  </a:t>
            </a:r>
            <a:endParaRPr lang="es-ES" dirty="0">
              <a:solidFill>
                <a:srgbClr val="7030A0"/>
              </a:solidFill>
            </a:endParaRPr>
          </a:p>
        </p:txBody>
      </p:sp>
      <p:pic>
        <p:nvPicPr>
          <p:cNvPr id="7" name="Imagen 6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0AC19A8D-BD1C-2622-B5BC-E8CEB00E4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3" y="6246885"/>
            <a:ext cx="920075" cy="443992"/>
          </a:xfrm>
          <a:prstGeom prst="rect">
            <a:avLst/>
          </a:prstGeom>
        </p:spPr>
      </p:pic>
      <p:pic>
        <p:nvPicPr>
          <p:cNvPr id="8" name="Imagen 7" descr="Imagen que contiene Icono&#10;&#10;Descripción generada automáticamente">
            <a:extLst>
              <a:ext uri="{FF2B5EF4-FFF2-40B4-BE49-F238E27FC236}">
                <a16:creationId xmlns:a16="http://schemas.microsoft.com/office/drawing/2014/main" id="{C106D151-6849-0D52-B8C5-CF512AD694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537" y="6230721"/>
            <a:ext cx="1118870" cy="47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3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58186" y="307703"/>
            <a:ext cx="5704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INDARKERIAREN ERAIKUNTZA TEORIKOAK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42045" y="976666"/>
            <a:ext cx="909950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Genero-</a:t>
            </a:r>
            <a:r>
              <a:rPr kumimoji="0" lang="es-E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indarkeria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adingabeengan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ulertzeko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EREDU EKOLOGIKOA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21426" y="1432638"/>
            <a:ext cx="10142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OME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21426" y="1792922"/>
            <a:ext cx="74543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"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Haur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eta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nerabeen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kontrako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indarkeriari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aurre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egiteko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E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uskal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E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strategiak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(2022-2025)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eredu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hau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hartzen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du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funtsezko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erreferentziatzat</a:t>
            </a:r>
            <a:r>
              <a:rPr lang="es-ES" dirty="0" smtClean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ES" dirty="0" smtClean="0">
                <a:solidFill>
                  <a:prstClr val="black"/>
                </a:solidFill>
                <a:latin typeface="Calibri" panose="020F0502020204030204"/>
              </a:rPr>
              <a:t>Sistema </a:t>
            </a:r>
            <a:r>
              <a:rPr lang="es-ES" dirty="0" err="1" smtClean="0">
                <a:solidFill>
                  <a:prstClr val="black"/>
                </a:solidFill>
                <a:latin typeface="Calibri" panose="020F0502020204030204"/>
              </a:rPr>
              <a:t>desberdinen</a:t>
            </a:r>
            <a:r>
              <a:rPr lang="es-ES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dirty="0" err="1" smtClean="0">
                <a:solidFill>
                  <a:prstClr val="black"/>
                </a:solidFill>
                <a:latin typeface="Calibri" panose="020F0502020204030204"/>
              </a:rPr>
              <a:t>hartu</a:t>
            </a:r>
            <a:r>
              <a:rPr lang="es-ES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dirty="0" err="1" smtClean="0">
                <a:solidFill>
                  <a:prstClr val="black"/>
                </a:solidFill>
                <a:latin typeface="Calibri" panose="020F0502020204030204"/>
              </a:rPr>
              <a:t>emanak</a:t>
            </a:r>
            <a:endParaRPr lang="es-ES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Arrisku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eta babes 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faktoreak</a:t>
            </a:r>
            <a:r>
              <a:rPr kumimoji="0" lang="es-E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242045" y="4035559"/>
            <a:ext cx="256384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Atxikimenduaren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Teoria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718769" y="4502266"/>
            <a:ext cx="1858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Amarekikotasuna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718769" y="4958238"/>
            <a:ext cx="10080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Emakumeen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aurka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erabiltzen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den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indarkeriak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kalte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egiten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dio </a:t>
            </a:r>
            <a:r>
              <a:rPr kumimoji="0" lang="es-E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amarekikotasunari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hau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da, amaren eta seme-alaben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arteko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lotura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afektiboari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id="{C106D151-6849-0D52-B8C5-CF512AD694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537" y="6230721"/>
            <a:ext cx="1118870" cy="476319"/>
          </a:xfrm>
          <a:prstGeom prst="rect">
            <a:avLst/>
          </a:prstGeom>
        </p:spPr>
      </p:pic>
      <p:pic>
        <p:nvPicPr>
          <p:cNvPr id="10" name="Imagen 9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0AC19A8D-BD1C-2622-B5BC-E8CEB00E4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3" y="6246885"/>
            <a:ext cx="1004653" cy="44399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1242045" y="3402242"/>
            <a:ext cx="705789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Genero-</a:t>
            </a:r>
            <a:r>
              <a:rPr kumimoji="0" lang="es-E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indarkeriako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egoeran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dauden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adingabeen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indarkeria-zikloa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5728" y="1560566"/>
            <a:ext cx="3461940" cy="23349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515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15815" y="415388"/>
            <a:ext cx="6491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GENERO-INDARKERIAK SEME-ALABENGAN DITUEN ONDORIOAK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23205" y="822149"/>
            <a:ext cx="194463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70C0"/>
                </a:solidFill>
              </a:rPr>
              <a:t>Jaio</a:t>
            </a:r>
            <a:r>
              <a:rPr lang="es-ES" b="1" dirty="0" smtClean="0">
                <a:solidFill>
                  <a:srgbClr val="0070C0"/>
                </a:solidFill>
              </a:rPr>
              <a:t> </a:t>
            </a:r>
            <a:r>
              <a:rPr lang="es-ES" b="1" dirty="0" err="1">
                <a:solidFill>
                  <a:srgbClr val="0070C0"/>
                </a:solidFill>
              </a:rPr>
              <a:t>aurreko</a:t>
            </a:r>
            <a:r>
              <a:rPr lang="es-ES" b="1" dirty="0">
                <a:solidFill>
                  <a:srgbClr val="0070C0"/>
                </a:solidFill>
              </a:rPr>
              <a:t> etapa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12538" y="1271866"/>
            <a:ext cx="70397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 err="1" smtClean="0"/>
              <a:t>Arrisku</a:t>
            </a:r>
            <a:r>
              <a:rPr lang="es-ES" dirty="0" smtClean="0"/>
              <a:t> </a:t>
            </a:r>
            <a:r>
              <a:rPr lang="es-ES" dirty="0" err="1" smtClean="0"/>
              <a:t>handiko</a:t>
            </a:r>
            <a:r>
              <a:rPr lang="es-ES" dirty="0" smtClean="0"/>
              <a:t> </a:t>
            </a:r>
            <a:r>
              <a:rPr lang="es-ES" dirty="0" err="1" smtClean="0"/>
              <a:t>haurdunaldia</a:t>
            </a:r>
            <a:endParaRPr lang="es-ES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 err="1" smtClean="0"/>
              <a:t>Indarkeria</a:t>
            </a:r>
            <a:r>
              <a:rPr lang="es-ES" dirty="0" smtClean="0"/>
              <a:t> </a:t>
            </a:r>
            <a:r>
              <a:rPr lang="es-ES" dirty="0" err="1" smtClean="0"/>
              <a:t>fisikoa</a:t>
            </a:r>
            <a:endParaRPr lang="es-ES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 err="1" smtClean="0"/>
              <a:t>Estresak</a:t>
            </a:r>
            <a:r>
              <a:rPr lang="es-ES" dirty="0" smtClean="0"/>
              <a:t>: </a:t>
            </a:r>
            <a:r>
              <a:rPr lang="es-ES" dirty="0" err="1" smtClean="0"/>
              <a:t>epigenetika</a:t>
            </a:r>
            <a:r>
              <a:rPr lang="es-ES" dirty="0" smtClean="0"/>
              <a:t>. </a:t>
            </a:r>
            <a:r>
              <a:rPr lang="es-ES" dirty="0" err="1" smtClean="0"/>
              <a:t>Garunaren</a:t>
            </a:r>
            <a:r>
              <a:rPr lang="es-ES" dirty="0" smtClean="0"/>
              <a:t> </a:t>
            </a:r>
            <a:r>
              <a:rPr lang="es-ES" dirty="0" err="1" smtClean="0"/>
              <a:t>garapenean</a:t>
            </a:r>
            <a:r>
              <a:rPr lang="es-ES" dirty="0" smtClean="0"/>
              <a:t> </a:t>
            </a:r>
            <a:r>
              <a:rPr lang="es-ES" dirty="0" err="1" smtClean="0"/>
              <a:t>ondorioak</a:t>
            </a:r>
            <a:r>
              <a:rPr lang="es-ES" dirty="0" smtClean="0"/>
              <a:t>. 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1004732" y="2371786"/>
            <a:ext cx="290470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70C0"/>
                </a:solidFill>
              </a:rPr>
              <a:t>Haurtzaroa</a:t>
            </a:r>
            <a:r>
              <a:rPr lang="es-ES" b="1" dirty="0" smtClean="0">
                <a:solidFill>
                  <a:srgbClr val="0070C0"/>
                </a:solidFill>
              </a:rPr>
              <a:t> </a:t>
            </a:r>
            <a:r>
              <a:rPr lang="es-ES" b="1" dirty="0">
                <a:solidFill>
                  <a:srgbClr val="0070C0"/>
                </a:solidFill>
              </a:rPr>
              <a:t>eta </a:t>
            </a:r>
            <a:r>
              <a:rPr lang="es-ES" b="1" dirty="0" err="1">
                <a:solidFill>
                  <a:srgbClr val="0070C0"/>
                </a:solidFill>
              </a:rPr>
              <a:t>nerabezaroa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4732" y="3124887"/>
            <a:ext cx="227594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70C0"/>
                </a:solidFill>
              </a:rPr>
              <a:t>Beste</a:t>
            </a:r>
            <a:r>
              <a:rPr lang="es-ES" b="1" dirty="0" smtClean="0">
                <a:solidFill>
                  <a:srgbClr val="0070C0"/>
                </a:solidFill>
              </a:rPr>
              <a:t> </a:t>
            </a:r>
            <a:r>
              <a:rPr lang="es-ES" b="1" dirty="0" err="1">
                <a:solidFill>
                  <a:srgbClr val="0070C0"/>
                </a:solidFill>
              </a:rPr>
              <a:t>ondorio</a:t>
            </a:r>
            <a:r>
              <a:rPr lang="es-ES" b="1" dirty="0">
                <a:solidFill>
                  <a:srgbClr val="0070C0"/>
                </a:solidFill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</a:rPr>
              <a:t>batzuk</a:t>
            </a:r>
            <a:r>
              <a:rPr lang="es-ES" b="1" dirty="0" smtClean="0">
                <a:solidFill>
                  <a:srgbClr val="0070C0"/>
                </a:solidFill>
              </a:rPr>
              <a:t>: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318846" y="3597327"/>
            <a:ext cx="357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70C0"/>
                </a:solidFill>
              </a:rPr>
              <a:t>Eraildako</a:t>
            </a:r>
            <a:r>
              <a:rPr lang="es-ES" b="1" dirty="0" smtClean="0">
                <a:solidFill>
                  <a:srgbClr val="0070C0"/>
                </a:solidFill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</a:rPr>
              <a:t>emakumeen</a:t>
            </a:r>
            <a:r>
              <a:rPr lang="es-ES" b="1" dirty="0" smtClean="0">
                <a:solidFill>
                  <a:srgbClr val="0070C0"/>
                </a:solidFill>
              </a:rPr>
              <a:t> seme-</a:t>
            </a:r>
            <a:r>
              <a:rPr lang="es-ES" b="1" dirty="0" err="1" smtClean="0">
                <a:solidFill>
                  <a:srgbClr val="0070C0"/>
                </a:solidFill>
              </a:rPr>
              <a:t>alabak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318846" y="41040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dirty="0" err="1" smtClean="0"/>
              <a:t>Egoera</a:t>
            </a:r>
            <a:r>
              <a:rPr lang="es-ES" dirty="0" smtClean="0"/>
              <a:t> </a:t>
            </a:r>
            <a:r>
              <a:rPr lang="es-ES" dirty="0" err="1"/>
              <a:t>traumatiko</a:t>
            </a:r>
            <a:r>
              <a:rPr lang="es-ES" dirty="0"/>
              <a:t> </a:t>
            </a:r>
            <a:r>
              <a:rPr lang="es-ES" dirty="0" err="1"/>
              <a:t>larria</a:t>
            </a:r>
            <a:r>
              <a:rPr lang="es-ES" dirty="0"/>
              <a:t> da, eta </a:t>
            </a:r>
            <a:r>
              <a:rPr lang="es-ES" dirty="0" err="1"/>
              <a:t>denboran</a:t>
            </a:r>
            <a:r>
              <a:rPr lang="es-ES" dirty="0"/>
              <a:t> </a:t>
            </a:r>
            <a:r>
              <a:rPr lang="es-ES" dirty="0" err="1" smtClean="0"/>
              <a:t>irauten</a:t>
            </a:r>
            <a:r>
              <a:rPr lang="es-ES" dirty="0" smtClean="0"/>
              <a:t> </a:t>
            </a:r>
            <a:r>
              <a:rPr lang="nb-NO" dirty="0" smtClean="0"/>
              <a:t>duten </a:t>
            </a:r>
            <a:r>
              <a:rPr lang="nb-NO" dirty="0"/>
              <a:t>kalte sakonak eragiten ditu.</a:t>
            </a:r>
            <a:endParaRPr lang="es-ES" dirty="0"/>
          </a:p>
        </p:txBody>
      </p:sp>
      <p:pic>
        <p:nvPicPr>
          <p:cNvPr id="12" name="Imagen 11" descr="Imagen que contiene Icono&#10;&#10;Descripción generada automáticamente">
            <a:extLst>
              <a:ext uri="{FF2B5EF4-FFF2-40B4-BE49-F238E27FC236}">
                <a16:creationId xmlns:a16="http://schemas.microsoft.com/office/drawing/2014/main" id="{C106D151-6849-0D52-B8C5-CF512AD694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537" y="6230721"/>
            <a:ext cx="1118870" cy="476319"/>
          </a:xfrm>
          <a:prstGeom prst="rect">
            <a:avLst/>
          </a:prstGeom>
        </p:spPr>
      </p:pic>
      <p:pic>
        <p:nvPicPr>
          <p:cNvPr id="13" name="Imagen 12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0AC19A8D-BD1C-2622-B5BC-E8CEB00E4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3" y="6246885"/>
            <a:ext cx="1004653" cy="44399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2246" y="170348"/>
            <a:ext cx="3981658" cy="60765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576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29916" y="396962"/>
            <a:ext cx="2690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accent5"/>
                </a:solidFill>
              </a:rPr>
              <a:t>II JARDUTEKO PROZESUAK</a:t>
            </a:r>
            <a:endParaRPr lang="es-ES" b="1" dirty="0">
              <a:solidFill>
                <a:schemeClr val="accent5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94481" y="1307939"/>
            <a:ext cx="65512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LEHEN MAILAKO PREBENTZIOA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BIGARREN MAILAKO PREBENTZIOA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HIRUGARREN MAILAKO PREBENTZIOA</a:t>
            </a:r>
            <a:endParaRPr lang="es-ES" dirty="0"/>
          </a:p>
        </p:txBody>
      </p:sp>
      <p:pic>
        <p:nvPicPr>
          <p:cNvPr id="1026" name="Picture 2" descr="Resultado de imagen de 3 ESCALONES DIBU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66" y="533122"/>
            <a:ext cx="2240385" cy="248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0AC19A8D-BD1C-2622-B5BC-E8CEB00E4D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3" y="6246885"/>
            <a:ext cx="1004653" cy="443992"/>
          </a:xfrm>
          <a:prstGeom prst="rect">
            <a:avLst/>
          </a:prstGeom>
        </p:spPr>
      </p:pic>
      <p:pic>
        <p:nvPicPr>
          <p:cNvPr id="8" name="Imagen 7" descr="Imagen que contiene Icono&#10;&#10;Descripción generada automáticamente">
            <a:extLst>
              <a:ext uri="{FF2B5EF4-FFF2-40B4-BE49-F238E27FC236}">
                <a16:creationId xmlns:a16="http://schemas.microsoft.com/office/drawing/2014/main" id="{C106D151-6849-0D52-B8C5-CF512AD694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537" y="6230721"/>
            <a:ext cx="1118870" cy="47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1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Icono&#10;&#10;Descripción generada automáticamente">
            <a:extLst>
              <a:ext uri="{FF2B5EF4-FFF2-40B4-BE49-F238E27FC236}">
                <a16:creationId xmlns:a16="http://schemas.microsoft.com/office/drawing/2014/main" id="{C106D151-6849-0D52-B8C5-CF512AD694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537" y="6230721"/>
            <a:ext cx="1118870" cy="47631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55107" y="644311"/>
            <a:ext cx="3159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LEHEN MAILAKO PREBENTZIOA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49922" y="2615791"/>
            <a:ext cx="93139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D7B974"/>
                </a:solidFill>
              </a:rPr>
              <a:t>a</a:t>
            </a:r>
            <a:r>
              <a:rPr lang="es-ES" b="1" dirty="0" smtClean="0">
                <a:solidFill>
                  <a:srgbClr val="D7B974"/>
                </a:solidFill>
              </a:rPr>
              <a:t>) </a:t>
            </a:r>
            <a:r>
              <a:rPr lang="es-ES" dirty="0" smtClean="0"/>
              <a:t>Osasun-</a:t>
            </a:r>
            <a:r>
              <a:rPr lang="es-ES" dirty="0" err="1" smtClean="0"/>
              <a:t>sistematik</a:t>
            </a:r>
            <a:r>
              <a:rPr lang="es-ES" dirty="0" smtClean="0"/>
              <a:t> </a:t>
            </a:r>
            <a:r>
              <a:rPr lang="es-ES" dirty="0" err="1"/>
              <a:t>gizarte-erronka</a:t>
            </a:r>
            <a:r>
              <a:rPr lang="es-ES" dirty="0"/>
              <a:t> </a:t>
            </a:r>
            <a:r>
              <a:rPr lang="es-ES" dirty="0" err="1"/>
              <a:t>bikoitz</a:t>
            </a:r>
            <a:r>
              <a:rPr lang="es-ES" dirty="0"/>
              <a:t> </a:t>
            </a:r>
            <a:r>
              <a:rPr lang="es-ES" dirty="0" err="1"/>
              <a:t>honi</a:t>
            </a:r>
            <a:r>
              <a:rPr lang="es-ES" dirty="0"/>
              <a:t> </a:t>
            </a:r>
            <a:r>
              <a:rPr lang="es-ES" dirty="0" err="1"/>
              <a:t>aurre</a:t>
            </a:r>
            <a:r>
              <a:rPr lang="es-ES" dirty="0"/>
              <a:t> </a:t>
            </a:r>
            <a:r>
              <a:rPr lang="es-ES" dirty="0" err="1"/>
              <a:t>egiten</a:t>
            </a:r>
            <a:r>
              <a:rPr lang="es-ES" dirty="0"/>
              <a:t> </a:t>
            </a:r>
            <a:r>
              <a:rPr lang="es-ES" dirty="0" err="1"/>
              <a:t>lagundu</a:t>
            </a:r>
            <a:r>
              <a:rPr lang="es-ES" dirty="0"/>
              <a:t> </a:t>
            </a:r>
            <a:r>
              <a:rPr lang="es-ES" dirty="0" err="1"/>
              <a:t>behar</a:t>
            </a:r>
            <a:endParaRPr lang="es-ES" dirty="0"/>
          </a:p>
          <a:p>
            <a:r>
              <a:rPr lang="es-ES" dirty="0" err="1"/>
              <a:t>dugu</a:t>
            </a:r>
            <a:r>
              <a:rPr lang="es-ES" dirty="0" smtClean="0"/>
              <a:t>:</a:t>
            </a:r>
            <a:endParaRPr lang="es-E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Jarrera </a:t>
            </a:r>
            <a:r>
              <a:rPr lang="es-ES" dirty="0" err="1"/>
              <a:t>sexistak</a:t>
            </a:r>
            <a:r>
              <a:rPr lang="es-ES" dirty="0"/>
              <a:t> </a:t>
            </a:r>
            <a:r>
              <a:rPr lang="es-ES" dirty="0" err="1" smtClean="0"/>
              <a:t>ezabatzea</a:t>
            </a: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Gure</a:t>
            </a:r>
            <a:r>
              <a:rPr lang="es-ES" dirty="0"/>
              <a:t> </a:t>
            </a:r>
            <a:r>
              <a:rPr lang="es-ES" dirty="0" err="1"/>
              <a:t>gizartean</a:t>
            </a:r>
            <a:r>
              <a:rPr lang="es-ES" dirty="0"/>
              <a:t> </a:t>
            </a:r>
            <a:r>
              <a:rPr lang="es-ES" dirty="0" err="1"/>
              <a:t>indarkeriaren</a:t>
            </a:r>
            <a:r>
              <a:rPr lang="es-ES" dirty="0"/>
              <a:t> </a:t>
            </a:r>
            <a:r>
              <a:rPr lang="es-ES" dirty="0" err="1"/>
              <a:t>normalizazioa</a:t>
            </a:r>
            <a:r>
              <a:rPr lang="es-ES" dirty="0"/>
              <a:t> eta </a:t>
            </a:r>
            <a:r>
              <a:rPr lang="es-ES" dirty="0" err="1"/>
              <a:t>naturalizazioa</a:t>
            </a:r>
            <a:r>
              <a:rPr lang="es-ES" dirty="0"/>
              <a:t> </a:t>
            </a:r>
            <a:r>
              <a:rPr lang="es-ES" dirty="0" err="1" smtClean="0"/>
              <a:t>ez</a:t>
            </a:r>
            <a:r>
              <a:rPr lang="es-ES" dirty="0" smtClean="0"/>
              <a:t> </a:t>
            </a:r>
            <a:r>
              <a:rPr lang="es-ES" dirty="0" err="1" smtClean="0"/>
              <a:t>onartzea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49922" y="4354361"/>
            <a:ext cx="4466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0" u="none" strike="noStrike" baseline="0" dirty="0" smtClean="0">
                <a:solidFill>
                  <a:srgbClr val="D7B974"/>
                </a:solidFill>
              </a:rPr>
              <a:t>b) </a:t>
            </a:r>
            <a:r>
              <a:rPr lang="pl-PL" dirty="0"/>
              <a:t>Eredu ekologikotik esku hartzeko ardatzak</a:t>
            </a:r>
            <a:r>
              <a:rPr lang="pl-PL" dirty="0" smtClean="0"/>
              <a:t>.</a:t>
            </a:r>
            <a:endParaRPr lang="es-ES" dirty="0"/>
          </a:p>
        </p:txBody>
      </p:sp>
      <p:pic>
        <p:nvPicPr>
          <p:cNvPr id="9" name="Imagen 8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0AC19A8D-BD1C-2622-B5BC-E8CEB00E4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3" y="6246885"/>
            <a:ext cx="1004653" cy="44399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1361" y="4746218"/>
            <a:ext cx="2208658" cy="196082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1536" y="4222445"/>
            <a:ext cx="4956420" cy="2246435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849922" y="1459551"/>
            <a:ext cx="105273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err="1">
                <a:solidFill>
                  <a:srgbClr val="000000"/>
                </a:solidFill>
              </a:rPr>
              <a:t>Lehen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mailako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prebentzioa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osasunaren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sustapen-estrategiak</a:t>
            </a:r>
            <a:r>
              <a:rPr lang="es-ES" dirty="0">
                <a:solidFill>
                  <a:srgbClr val="000000"/>
                </a:solidFill>
              </a:rPr>
              <a:t> eta </a:t>
            </a:r>
            <a:r>
              <a:rPr lang="es-ES" dirty="0" err="1" smtClean="0">
                <a:solidFill>
                  <a:srgbClr val="000000"/>
                </a:solidFill>
              </a:rPr>
              <a:t>prebentzio</a:t>
            </a:r>
            <a:r>
              <a:rPr lang="es-ES" dirty="0" smtClean="0">
                <a:solidFill>
                  <a:srgbClr val="000000"/>
                </a:solidFill>
              </a:rPr>
              <a:t> </a:t>
            </a:r>
            <a:r>
              <a:rPr lang="es-ES" dirty="0" err="1" smtClean="0">
                <a:solidFill>
                  <a:srgbClr val="000000"/>
                </a:solidFill>
              </a:rPr>
              <a:t>estrategiak</a:t>
            </a:r>
            <a:r>
              <a:rPr lang="es-ES" dirty="0" smtClean="0">
                <a:solidFill>
                  <a:srgbClr val="000000"/>
                </a:solidFill>
              </a:rPr>
              <a:t> </a:t>
            </a:r>
            <a:r>
              <a:rPr lang="es-ES" dirty="0" err="1" smtClean="0">
                <a:solidFill>
                  <a:srgbClr val="000000"/>
                </a:solidFill>
              </a:rPr>
              <a:t>dira</a:t>
            </a:r>
            <a:r>
              <a:rPr lang="es-ES" dirty="0">
                <a:solidFill>
                  <a:srgbClr val="000000"/>
                </a:solidFill>
              </a:rPr>
              <a:t>, </a:t>
            </a:r>
            <a:r>
              <a:rPr lang="es-ES" dirty="0" err="1">
                <a:solidFill>
                  <a:srgbClr val="000000"/>
                </a:solidFill>
              </a:rPr>
              <a:t>zeinen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helburua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kasu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berrien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agerpena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murriztea</a:t>
            </a:r>
            <a:r>
              <a:rPr lang="es-ES" dirty="0">
                <a:solidFill>
                  <a:srgbClr val="000000"/>
                </a:solidFill>
              </a:rPr>
              <a:t> den, </a:t>
            </a:r>
            <a:r>
              <a:rPr lang="es-ES" dirty="0" err="1">
                <a:solidFill>
                  <a:srgbClr val="000000"/>
                </a:solidFill>
              </a:rPr>
              <a:t>bai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smtClean="0">
                <a:solidFill>
                  <a:srgbClr val="000000"/>
                </a:solidFill>
              </a:rPr>
              <a:t>eta </a:t>
            </a:r>
            <a:r>
              <a:rPr lang="es-ES" dirty="0" err="1" smtClean="0">
                <a:solidFill>
                  <a:srgbClr val="000000"/>
                </a:solidFill>
              </a:rPr>
              <a:t>herritarren</a:t>
            </a:r>
            <a:r>
              <a:rPr lang="es-ES" dirty="0" smtClean="0">
                <a:solidFill>
                  <a:srgbClr val="000000"/>
                </a:solidFill>
              </a:rPr>
              <a:t> </a:t>
            </a:r>
            <a:r>
              <a:rPr lang="es-ES" dirty="0">
                <a:solidFill>
                  <a:srgbClr val="000000"/>
                </a:solidFill>
              </a:rPr>
              <a:t>jarrera eta </a:t>
            </a:r>
            <a:r>
              <a:rPr lang="es-ES" dirty="0" err="1">
                <a:solidFill>
                  <a:srgbClr val="000000"/>
                </a:solidFill>
              </a:rPr>
              <a:t>jokabide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sexistak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murriztea</a:t>
            </a:r>
            <a:r>
              <a:rPr lang="es-ES" dirty="0">
                <a:solidFill>
                  <a:srgbClr val="000000"/>
                </a:solidFill>
              </a:rPr>
              <a:t> ere.</a:t>
            </a:r>
          </a:p>
          <a:p>
            <a:pPr algn="just"/>
            <a:endParaRPr lang="de-DE" b="1" dirty="0" smtClean="0">
              <a:solidFill>
                <a:srgbClr val="D7B974"/>
              </a:solidFill>
            </a:endParaRPr>
          </a:p>
          <a:p>
            <a:pPr algn="just"/>
            <a:r>
              <a:rPr lang="de-DE" b="1" dirty="0" smtClean="0">
                <a:solidFill>
                  <a:srgbClr val="D7B974"/>
                </a:solidFill>
              </a:rPr>
              <a:t>Zer </a:t>
            </a:r>
            <a:r>
              <a:rPr lang="de-DE" b="1" dirty="0">
                <a:solidFill>
                  <a:srgbClr val="D7B974"/>
                </a:solidFill>
              </a:rPr>
              <a:t>egin daiteke genero-indarkeriako kasuen </a:t>
            </a:r>
            <a:r>
              <a:rPr lang="de-DE" b="1" dirty="0" smtClean="0">
                <a:solidFill>
                  <a:srgbClr val="D7B974"/>
                </a:solidFill>
              </a:rPr>
              <a:t>intzidentzia </a:t>
            </a:r>
            <a:r>
              <a:rPr lang="es-ES" b="1" dirty="0" err="1" smtClean="0">
                <a:solidFill>
                  <a:srgbClr val="D7B974"/>
                </a:solidFill>
              </a:rPr>
              <a:t>murrizteko</a:t>
            </a:r>
            <a:r>
              <a:rPr lang="es-ES" b="1" dirty="0">
                <a:solidFill>
                  <a:srgbClr val="D7B974"/>
                </a:solidFill>
              </a:rPr>
              <a:t>?</a:t>
            </a:r>
            <a:endParaRPr lang="es-E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122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59776" y="349341"/>
            <a:ext cx="110548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D7B974"/>
                </a:solidFill>
              </a:rPr>
              <a:t>LANDU BEHAR DIREN ALDERDIAK:</a:t>
            </a:r>
            <a:endParaRPr lang="es-ES" b="1" dirty="0">
              <a:solidFill>
                <a:srgbClr val="D7B974"/>
              </a:solidFill>
            </a:endParaRPr>
          </a:p>
          <a:p>
            <a:endParaRPr lang="es-ES" b="1" i="0" u="none" strike="noStrike" baseline="0" dirty="0" smtClean="0">
              <a:solidFill>
                <a:srgbClr val="D7B974"/>
              </a:solidFill>
            </a:endParaRPr>
          </a:p>
          <a:p>
            <a:r>
              <a:rPr lang="es-ES" dirty="0" err="1"/>
              <a:t>Biztanleria</a:t>
            </a:r>
            <a:r>
              <a:rPr lang="es-ES" dirty="0"/>
              <a:t> </a:t>
            </a:r>
            <a:r>
              <a:rPr lang="es-ES" dirty="0" err="1"/>
              <a:t>horretan</a:t>
            </a:r>
            <a:r>
              <a:rPr lang="es-ES" dirty="0"/>
              <a:t> </a:t>
            </a:r>
            <a:r>
              <a:rPr lang="es-ES" dirty="0" err="1"/>
              <a:t>esku-hartze</a:t>
            </a:r>
            <a:r>
              <a:rPr lang="es-ES" dirty="0"/>
              <a:t> </a:t>
            </a:r>
            <a:r>
              <a:rPr lang="es-ES" dirty="0" err="1"/>
              <a:t>komunitarioari</a:t>
            </a:r>
            <a:r>
              <a:rPr lang="es-ES" dirty="0"/>
              <a:t> </a:t>
            </a:r>
            <a:r>
              <a:rPr lang="es-ES" dirty="0" err="1"/>
              <a:t>heltzeko</a:t>
            </a:r>
            <a:r>
              <a:rPr lang="es-ES" dirty="0"/>
              <a:t> </a:t>
            </a:r>
            <a:r>
              <a:rPr lang="es-ES" dirty="0" err="1"/>
              <a:t>alderdi</a:t>
            </a:r>
            <a:r>
              <a:rPr lang="es-ES" dirty="0"/>
              <a:t> </a:t>
            </a:r>
            <a:r>
              <a:rPr lang="es-ES" dirty="0" err="1" smtClean="0"/>
              <a:t>garrantzitsuen</a:t>
            </a:r>
            <a:r>
              <a:rPr lang="es-ES" dirty="0" smtClean="0"/>
              <a:t> </a:t>
            </a:r>
            <a:r>
              <a:rPr lang="es-ES" dirty="0" err="1" smtClean="0"/>
              <a:t>artean</a:t>
            </a:r>
            <a:r>
              <a:rPr lang="es-ES" dirty="0"/>
              <a:t>, </a:t>
            </a:r>
            <a:r>
              <a:rPr lang="es-ES" dirty="0" err="1"/>
              <a:t>honako</a:t>
            </a:r>
            <a:r>
              <a:rPr lang="es-ES" dirty="0"/>
              <a:t> </a:t>
            </a:r>
            <a:r>
              <a:rPr lang="es-ES" dirty="0" err="1"/>
              <a:t>hauek</a:t>
            </a:r>
            <a:r>
              <a:rPr lang="es-ES" dirty="0"/>
              <a:t> </a:t>
            </a:r>
            <a:r>
              <a:rPr lang="es-ES" dirty="0" err="1"/>
              <a:t>azpimarra</a:t>
            </a:r>
            <a:r>
              <a:rPr lang="es-ES" dirty="0"/>
              <a:t> </a:t>
            </a:r>
            <a:r>
              <a:rPr lang="es-ES" dirty="0" err="1"/>
              <a:t>ditzakegu</a:t>
            </a:r>
            <a:r>
              <a:rPr lang="es-ES" dirty="0" smtClean="0"/>
              <a:t>:</a:t>
            </a:r>
          </a:p>
          <a:p>
            <a:endParaRPr lang="es-ES" dirty="0"/>
          </a:p>
          <a:p>
            <a:r>
              <a:rPr lang="es-ES" b="1" dirty="0">
                <a:solidFill>
                  <a:srgbClr val="D7B974"/>
                </a:solidFill>
              </a:rPr>
              <a:t>1. </a:t>
            </a:r>
            <a:r>
              <a:rPr lang="es-ES" dirty="0" err="1"/>
              <a:t>Egoera</a:t>
            </a:r>
            <a:r>
              <a:rPr lang="es-ES" dirty="0"/>
              <a:t> </a:t>
            </a:r>
            <a:r>
              <a:rPr lang="es-ES" dirty="0" err="1"/>
              <a:t>bereziki</a:t>
            </a:r>
            <a:r>
              <a:rPr lang="es-ES" dirty="0"/>
              <a:t> </a:t>
            </a:r>
            <a:r>
              <a:rPr lang="es-ES" dirty="0" err="1"/>
              <a:t>kalteberan</a:t>
            </a:r>
            <a:r>
              <a:rPr lang="es-ES" dirty="0"/>
              <a:t> </a:t>
            </a:r>
            <a:r>
              <a:rPr lang="es-ES" dirty="0" err="1"/>
              <a:t>dauden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laguntza</a:t>
            </a:r>
            <a:r>
              <a:rPr lang="es-ES" dirty="0"/>
              <a:t> </a:t>
            </a:r>
            <a:r>
              <a:rPr lang="es-ES" dirty="0" err="1"/>
              <a:t>behar</a:t>
            </a:r>
            <a:r>
              <a:rPr lang="es-ES" dirty="0"/>
              <a:t> </a:t>
            </a:r>
            <a:r>
              <a:rPr lang="es-ES" dirty="0" err="1"/>
              <a:t>duten</a:t>
            </a:r>
            <a:r>
              <a:rPr lang="es-ES" dirty="0"/>
              <a:t> </a:t>
            </a:r>
            <a:r>
              <a:rPr lang="es-ES" dirty="0" err="1" smtClean="0"/>
              <a:t>haurrak</a:t>
            </a:r>
            <a:r>
              <a:rPr lang="es-ES" dirty="0" smtClean="0"/>
              <a:t> eta </a:t>
            </a:r>
            <a:r>
              <a:rPr lang="es-ES" dirty="0" err="1"/>
              <a:t>familiak</a:t>
            </a:r>
            <a:r>
              <a:rPr lang="es-ES" dirty="0"/>
              <a:t> </a:t>
            </a:r>
            <a:r>
              <a:rPr lang="es-ES" b="1" dirty="0" err="1">
                <a:solidFill>
                  <a:srgbClr val="D7B974"/>
                </a:solidFill>
              </a:rPr>
              <a:t>identifikatzea</a:t>
            </a:r>
            <a:r>
              <a:rPr lang="es-ES" dirty="0"/>
              <a:t>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77361" y="3538786"/>
            <a:ext cx="8891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D7B974"/>
                </a:solidFill>
              </a:rPr>
              <a:t>4. </a:t>
            </a:r>
            <a:r>
              <a:rPr lang="es-ES" b="1" dirty="0" err="1">
                <a:solidFill>
                  <a:srgbClr val="D7B974"/>
                </a:solidFill>
              </a:rPr>
              <a:t>Gizonak</a:t>
            </a:r>
            <a:r>
              <a:rPr lang="es-ES" b="1" dirty="0">
                <a:solidFill>
                  <a:srgbClr val="D7B974"/>
                </a:solidFill>
              </a:rPr>
              <a:t> </a:t>
            </a:r>
            <a:r>
              <a:rPr lang="es-ES" b="1" dirty="0" err="1">
                <a:solidFill>
                  <a:srgbClr val="D7B974"/>
                </a:solidFill>
              </a:rPr>
              <a:t>jomuga</a:t>
            </a:r>
            <a:r>
              <a:rPr lang="es-ES" b="1" dirty="0">
                <a:solidFill>
                  <a:srgbClr val="D7B974"/>
                </a:solidFill>
              </a:rPr>
              <a:t> </a:t>
            </a:r>
            <a:r>
              <a:rPr lang="es-ES" b="1" dirty="0" err="1">
                <a:solidFill>
                  <a:srgbClr val="D7B974"/>
                </a:solidFill>
              </a:rPr>
              <a:t>espezifiko</a:t>
            </a:r>
            <a:r>
              <a:rPr lang="es-ES" b="1" dirty="0">
                <a:solidFill>
                  <a:srgbClr val="D7B974"/>
                </a:solidFill>
              </a:rPr>
              <a:t> </a:t>
            </a:r>
            <a:r>
              <a:rPr lang="es-ES" b="1" dirty="0" err="1">
                <a:solidFill>
                  <a:srgbClr val="D7B974"/>
                </a:solidFill>
              </a:rPr>
              <a:t>gisa</a:t>
            </a:r>
            <a:r>
              <a:rPr lang="es-ES" b="1" dirty="0">
                <a:solidFill>
                  <a:srgbClr val="D7B974"/>
                </a:solidFill>
              </a:rPr>
              <a:t> </a:t>
            </a:r>
            <a:r>
              <a:rPr lang="es-ES" b="1" dirty="0" err="1">
                <a:solidFill>
                  <a:srgbClr val="D7B974"/>
                </a:solidFill>
              </a:rPr>
              <a:t>txartatzea</a:t>
            </a:r>
            <a:endParaRPr lang="es-ES" b="1" dirty="0">
              <a:solidFill>
                <a:srgbClr val="D7B974"/>
              </a:solidFill>
            </a:endParaRPr>
          </a:p>
        </p:txBody>
      </p:sp>
      <p:pic>
        <p:nvPicPr>
          <p:cNvPr id="6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C106D151-6849-0D52-B8C5-CF512AD694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537" y="6230721"/>
            <a:ext cx="1118870" cy="476319"/>
          </a:xfrm>
          <a:prstGeom prst="rect">
            <a:avLst/>
          </a:prstGeom>
        </p:spPr>
      </p:pic>
      <p:pic>
        <p:nvPicPr>
          <p:cNvPr id="7" name="Imagen 6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0AC19A8D-BD1C-2622-B5BC-E8CEB00E4D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3" y="6246885"/>
            <a:ext cx="1004653" cy="44399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59776" y="2343139"/>
            <a:ext cx="9656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D7B974"/>
                </a:solidFill>
              </a:rPr>
              <a:t>2. </a:t>
            </a:r>
            <a:r>
              <a:rPr lang="es-ES" dirty="0" err="1">
                <a:solidFill>
                  <a:srgbClr val="000000"/>
                </a:solidFill>
              </a:rPr>
              <a:t>Hazkuntza-estiloetan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b="1" dirty="0" err="1">
                <a:solidFill>
                  <a:srgbClr val="D7B974"/>
                </a:solidFill>
              </a:rPr>
              <a:t>esku</a:t>
            </a:r>
            <a:r>
              <a:rPr lang="es-ES" b="1" dirty="0">
                <a:solidFill>
                  <a:srgbClr val="D7B974"/>
                </a:solidFill>
              </a:rPr>
              <a:t> </a:t>
            </a:r>
            <a:r>
              <a:rPr lang="es-ES" b="1" dirty="0" err="1">
                <a:solidFill>
                  <a:srgbClr val="D7B974"/>
                </a:solidFill>
              </a:rPr>
              <a:t>hartzea</a:t>
            </a:r>
            <a:r>
              <a:rPr lang="es-ES" dirty="0">
                <a:solidFill>
                  <a:srgbClr val="000000"/>
                </a:solidFill>
              </a:rPr>
              <a:t>, </a:t>
            </a:r>
            <a:r>
              <a:rPr lang="es-ES" dirty="0" err="1">
                <a:solidFill>
                  <a:srgbClr val="000000"/>
                </a:solidFill>
              </a:rPr>
              <a:t>tratu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ona</a:t>
            </a:r>
            <a:r>
              <a:rPr lang="es-ES" dirty="0">
                <a:solidFill>
                  <a:srgbClr val="000000"/>
                </a:solidFill>
              </a:rPr>
              <a:t> eta </a:t>
            </a:r>
            <a:r>
              <a:rPr lang="es-ES" dirty="0" err="1">
                <a:solidFill>
                  <a:srgbClr val="000000"/>
                </a:solidFill>
              </a:rPr>
              <a:t>hazkuntza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 smtClean="0">
                <a:solidFill>
                  <a:srgbClr val="000000"/>
                </a:solidFill>
              </a:rPr>
              <a:t>positiboa</a:t>
            </a:r>
            <a:r>
              <a:rPr lang="es-ES" dirty="0" smtClean="0">
                <a:solidFill>
                  <a:srgbClr val="000000"/>
                </a:solidFill>
              </a:rPr>
              <a:t> </a:t>
            </a:r>
            <a:r>
              <a:rPr lang="es-ES" dirty="0" err="1" smtClean="0">
                <a:solidFill>
                  <a:srgbClr val="000000"/>
                </a:solidFill>
              </a:rPr>
              <a:t>sustatzeko</a:t>
            </a:r>
            <a:r>
              <a:rPr lang="es-ES" dirty="0">
                <a:solidFill>
                  <a:srgbClr val="000000"/>
                </a:solidFill>
              </a:rPr>
              <a:t>.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559776" y="2892455"/>
            <a:ext cx="9344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D7B974"/>
                </a:solidFill>
              </a:rPr>
              <a:t>3. </a:t>
            </a:r>
            <a:r>
              <a:rPr lang="es-ES" b="1" dirty="0" err="1">
                <a:solidFill>
                  <a:srgbClr val="D7B974"/>
                </a:solidFill>
              </a:rPr>
              <a:t>Hezkuntza</a:t>
            </a:r>
            <a:r>
              <a:rPr lang="es-ES" b="1" dirty="0">
                <a:solidFill>
                  <a:srgbClr val="D7B974"/>
                </a:solidFill>
              </a:rPr>
              <a:t> </a:t>
            </a:r>
            <a:r>
              <a:rPr lang="es-ES" b="1" dirty="0" err="1">
                <a:solidFill>
                  <a:srgbClr val="D7B974"/>
                </a:solidFill>
              </a:rPr>
              <a:t>afektibo-sexuala</a:t>
            </a:r>
            <a:r>
              <a:rPr lang="es-ES" b="1" dirty="0">
                <a:solidFill>
                  <a:srgbClr val="D7B974"/>
                </a:solidFill>
              </a:rPr>
              <a:t> </a:t>
            </a:r>
            <a:r>
              <a:rPr lang="es-ES" b="1" dirty="0" err="1">
                <a:solidFill>
                  <a:srgbClr val="D7B974"/>
                </a:solidFill>
              </a:rPr>
              <a:t>haur</a:t>
            </a:r>
            <a:r>
              <a:rPr lang="es-ES" b="1" dirty="0">
                <a:solidFill>
                  <a:srgbClr val="D7B974"/>
                </a:solidFill>
              </a:rPr>
              <a:t> eta </a:t>
            </a:r>
            <a:r>
              <a:rPr lang="es-ES" b="1" dirty="0" err="1">
                <a:solidFill>
                  <a:srgbClr val="D7B974"/>
                </a:solidFill>
              </a:rPr>
              <a:t>nerabeentzat</a:t>
            </a:r>
            <a:r>
              <a:rPr lang="es-ES" b="1" dirty="0">
                <a:solidFill>
                  <a:srgbClr val="D7B974"/>
                </a:solidFill>
              </a:rPr>
              <a:t>: </a:t>
            </a:r>
            <a:r>
              <a:rPr lang="es-ES" dirty="0" err="1">
                <a:solidFill>
                  <a:srgbClr val="000000"/>
                </a:solidFill>
              </a:rPr>
              <a:t>kontsultan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smtClean="0">
                <a:solidFill>
                  <a:srgbClr val="000000"/>
                </a:solidFill>
              </a:rPr>
              <a:t>eta </a:t>
            </a:r>
            <a:r>
              <a:rPr lang="es-ES" dirty="0" err="1" smtClean="0">
                <a:solidFill>
                  <a:srgbClr val="000000"/>
                </a:solidFill>
              </a:rPr>
              <a:t>hezkuntza-ingurunean</a:t>
            </a:r>
            <a:r>
              <a:rPr lang="es-ES" dirty="0" smtClean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esku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hartzea</a:t>
            </a:r>
            <a:r>
              <a:rPr lang="es-ES" dirty="0">
                <a:solidFill>
                  <a:srgbClr val="000000"/>
                </a:solidFill>
              </a:rPr>
              <a:t>.</a:t>
            </a:r>
            <a:endParaRPr lang="es-E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568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76231" y="351446"/>
            <a:ext cx="6369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BIGARREN MAILAKO PREBENTZIOA. KASUEN BILAKETA AKTIBOA </a:t>
            </a:r>
            <a:endParaRPr lang="es-ES" b="1" dirty="0">
              <a:solidFill>
                <a:srgbClr val="0070C0"/>
              </a:solidFill>
            </a:endParaRPr>
          </a:p>
        </p:txBody>
      </p:sp>
      <p:pic>
        <p:nvPicPr>
          <p:cNvPr id="8" name="Imagen 7" descr="Imagen que contiene Icono&#10;&#10;Descripción generada automáticamente">
            <a:extLst>
              <a:ext uri="{FF2B5EF4-FFF2-40B4-BE49-F238E27FC236}">
                <a16:creationId xmlns:a16="http://schemas.microsoft.com/office/drawing/2014/main" id="{C106D151-6849-0D52-B8C5-CF512AD694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537" y="6230721"/>
            <a:ext cx="1118870" cy="476319"/>
          </a:xfrm>
          <a:prstGeom prst="rect">
            <a:avLst/>
          </a:prstGeom>
        </p:spPr>
      </p:pic>
      <p:pic>
        <p:nvPicPr>
          <p:cNvPr id="9" name="Imagen 8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0AC19A8D-BD1C-2622-B5BC-E8CEB00E4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3" y="6246885"/>
            <a:ext cx="1004653" cy="443992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718037" y="872159"/>
            <a:ext cx="110812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>
                <a:solidFill>
                  <a:srgbClr val="000000"/>
                </a:solidFill>
              </a:rPr>
              <a:t>Bigarren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mailako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prebentzioak</a:t>
            </a:r>
            <a:r>
              <a:rPr lang="es-ES" dirty="0">
                <a:solidFill>
                  <a:srgbClr val="000000"/>
                </a:solidFill>
              </a:rPr>
              <a:t> genero-</a:t>
            </a:r>
            <a:r>
              <a:rPr lang="es-ES" dirty="0" err="1">
                <a:solidFill>
                  <a:srgbClr val="000000"/>
                </a:solidFill>
              </a:rPr>
              <a:t>indarkeriako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kasuetan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b="1" dirty="0" err="1">
                <a:solidFill>
                  <a:srgbClr val="000000"/>
                </a:solidFill>
              </a:rPr>
              <a:t>diagnostiko</a:t>
            </a:r>
            <a:r>
              <a:rPr lang="es-ES" b="1" dirty="0">
                <a:solidFill>
                  <a:srgbClr val="000000"/>
                </a:solidFill>
              </a:rPr>
              <a:t> </a:t>
            </a:r>
            <a:r>
              <a:rPr lang="es-ES" b="1" dirty="0" err="1" smtClean="0">
                <a:solidFill>
                  <a:srgbClr val="000000"/>
                </a:solidFill>
              </a:rPr>
              <a:t>goiztiarra</a:t>
            </a:r>
            <a:r>
              <a:rPr lang="es-ES" dirty="0" smtClean="0">
                <a:solidFill>
                  <a:srgbClr val="000000"/>
                </a:solidFill>
              </a:rPr>
              <a:t> </a:t>
            </a:r>
            <a:r>
              <a:rPr lang="es-ES" dirty="0" err="1" smtClean="0">
                <a:solidFill>
                  <a:srgbClr val="000000"/>
                </a:solidFill>
              </a:rPr>
              <a:t>egiteko</a:t>
            </a:r>
            <a:r>
              <a:rPr lang="es-ES" dirty="0" smtClean="0">
                <a:solidFill>
                  <a:srgbClr val="000000"/>
                </a:solidFill>
              </a:rPr>
              <a:t> </a:t>
            </a:r>
            <a:r>
              <a:rPr lang="es-ES" dirty="0">
                <a:solidFill>
                  <a:srgbClr val="000000"/>
                </a:solidFill>
              </a:rPr>
              <a:t>eta </a:t>
            </a:r>
            <a:r>
              <a:rPr lang="es-ES" dirty="0" err="1">
                <a:solidFill>
                  <a:srgbClr val="000000"/>
                </a:solidFill>
              </a:rPr>
              <a:t>esku-hartzeak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goiz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hasteko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estrategiak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hartzen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ditu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barnean</a:t>
            </a:r>
            <a:r>
              <a:rPr lang="es-ES" dirty="0" smtClean="0">
                <a:solidFill>
                  <a:srgbClr val="000000"/>
                </a:solidFill>
              </a:rPr>
              <a:t>.</a:t>
            </a:r>
            <a:endParaRPr lang="es-ES" dirty="0">
              <a:solidFill>
                <a:srgbClr val="000000"/>
              </a:solidFill>
            </a:endParaRPr>
          </a:p>
          <a:p>
            <a:endParaRPr lang="es-ES" b="1" dirty="0" smtClean="0">
              <a:solidFill>
                <a:srgbClr val="D7B974"/>
              </a:solidFill>
            </a:endParaRPr>
          </a:p>
          <a:p>
            <a:endParaRPr lang="es-ES" b="1" dirty="0" smtClean="0">
              <a:solidFill>
                <a:srgbClr val="D7B974"/>
              </a:solidFill>
            </a:endParaRPr>
          </a:p>
          <a:p>
            <a:r>
              <a:rPr lang="es-ES" b="1" dirty="0" err="1" smtClean="0">
                <a:solidFill>
                  <a:srgbClr val="D7B974"/>
                </a:solidFill>
              </a:rPr>
              <a:t>Zer</a:t>
            </a:r>
            <a:r>
              <a:rPr lang="es-ES" b="1" dirty="0" smtClean="0">
                <a:solidFill>
                  <a:srgbClr val="D7B974"/>
                </a:solidFill>
              </a:rPr>
              <a:t> </a:t>
            </a:r>
            <a:r>
              <a:rPr lang="es-ES" b="1" dirty="0" err="1">
                <a:solidFill>
                  <a:srgbClr val="D7B974"/>
                </a:solidFill>
              </a:rPr>
              <a:t>egin</a:t>
            </a:r>
            <a:r>
              <a:rPr lang="es-ES" b="1" dirty="0">
                <a:solidFill>
                  <a:srgbClr val="D7B974"/>
                </a:solidFill>
              </a:rPr>
              <a:t> </a:t>
            </a:r>
            <a:r>
              <a:rPr lang="es-ES" b="1" dirty="0" err="1">
                <a:solidFill>
                  <a:srgbClr val="D7B974"/>
                </a:solidFill>
              </a:rPr>
              <a:t>daiteke</a:t>
            </a:r>
            <a:r>
              <a:rPr lang="es-ES" b="1" dirty="0">
                <a:solidFill>
                  <a:srgbClr val="D7B974"/>
                </a:solidFill>
              </a:rPr>
              <a:t> </a:t>
            </a:r>
            <a:r>
              <a:rPr lang="es-ES" b="1" dirty="0" err="1">
                <a:solidFill>
                  <a:srgbClr val="D7B974"/>
                </a:solidFill>
              </a:rPr>
              <a:t>kasuak</a:t>
            </a:r>
            <a:r>
              <a:rPr lang="es-ES" b="1" dirty="0">
                <a:solidFill>
                  <a:srgbClr val="D7B974"/>
                </a:solidFill>
              </a:rPr>
              <a:t> </a:t>
            </a:r>
            <a:r>
              <a:rPr lang="es-ES" b="1" dirty="0" err="1">
                <a:solidFill>
                  <a:srgbClr val="D7B974"/>
                </a:solidFill>
              </a:rPr>
              <a:t>goiz</a:t>
            </a:r>
            <a:r>
              <a:rPr lang="es-ES" b="1" dirty="0">
                <a:solidFill>
                  <a:srgbClr val="D7B974"/>
                </a:solidFill>
              </a:rPr>
              <a:t> </a:t>
            </a:r>
            <a:r>
              <a:rPr lang="es-ES" b="1" dirty="0" err="1">
                <a:solidFill>
                  <a:srgbClr val="D7B974"/>
                </a:solidFill>
              </a:rPr>
              <a:t>detektatzeko</a:t>
            </a:r>
            <a:r>
              <a:rPr lang="es-ES" b="1" dirty="0" smtClean="0">
                <a:solidFill>
                  <a:srgbClr val="D7B974"/>
                </a:solidFill>
              </a:rPr>
              <a:t>?</a:t>
            </a:r>
          </a:p>
          <a:p>
            <a:endParaRPr lang="es-ES" b="1" dirty="0">
              <a:solidFill>
                <a:srgbClr val="D7B97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 err="1" smtClean="0"/>
              <a:t>Adierazleak</a:t>
            </a:r>
            <a:r>
              <a:rPr lang="es-ES" dirty="0" smtClean="0"/>
              <a:t> </a:t>
            </a:r>
            <a:r>
              <a:rPr lang="es-ES" dirty="0" err="1" smtClean="0"/>
              <a:t>haur</a:t>
            </a:r>
            <a:r>
              <a:rPr lang="es-ES" dirty="0" smtClean="0"/>
              <a:t> eta </a:t>
            </a:r>
            <a:r>
              <a:rPr lang="es-ES" dirty="0" err="1" smtClean="0"/>
              <a:t>nerabe</a:t>
            </a:r>
            <a:r>
              <a:rPr lang="es-ES" dirty="0" smtClean="0"/>
              <a:t>, </a:t>
            </a:r>
            <a:r>
              <a:rPr lang="es-ES" dirty="0" err="1" smtClean="0"/>
              <a:t>emakumeak</a:t>
            </a:r>
            <a:r>
              <a:rPr lang="es-ES" dirty="0" smtClean="0"/>
              <a:t>, </a:t>
            </a:r>
            <a:r>
              <a:rPr lang="es-ES" dirty="0" err="1" smtClean="0"/>
              <a:t>gizonak</a:t>
            </a:r>
            <a:r>
              <a:rPr lang="es-ES" dirty="0" smtClean="0"/>
              <a:t>  (anexo)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err="1" smtClean="0"/>
              <a:t>Elkarrizketa</a:t>
            </a:r>
            <a:r>
              <a:rPr lang="es-ES" dirty="0" smtClean="0"/>
              <a:t> </a:t>
            </a:r>
            <a:r>
              <a:rPr lang="es-ES" dirty="0" err="1" smtClean="0"/>
              <a:t>klinikoa-</a:t>
            </a:r>
            <a:r>
              <a:rPr lang="es-ES" b="1" dirty="0" err="1" smtClean="0"/>
              <a:t>Galdetzea</a:t>
            </a:r>
            <a:r>
              <a:rPr lang="es-ES" b="1" dirty="0" smtClean="0"/>
              <a:t>  </a:t>
            </a:r>
            <a:r>
              <a:rPr lang="es-ES" dirty="0" smtClean="0"/>
              <a:t>(anexo)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err="1" smtClean="0"/>
              <a:t>Atentzio</a:t>
            </a:r>
            <a:r>
              <a:rPr lang="es-ES" dirty="0" smtClean="0"/>
              <a:t> </a:t>
            </a:r>
            <a:r>
              <a:rPr lang="es-ES" dirty="0" err="1" smtClean="0"/>
              <a:t>berezia</a:t>
            </a:r>
            <a:r>
              <a:rPr lang="es-ES" dirty="0" smtClean="0"/>
              <a:t> </a:t>
            </a:r>
            <a:r>
              <a:rPr lang="es-ES" dirty="0" err="1"/>
              <a:t>h</a:t>
            </a:r>
            <a:r>
              <a:rPr lang="es-ES" dirty="0" err="1" smtClean="0"/>
              <a:t>aurdunaldiko</a:t>
            </a:r>
            <a:r>
              <a:rPr lang="es-ES" dirty="0" smtClean="0"/>
              <a:t> </a:t>
            </a:r>
            <a:r>
              <a:rPr lang="es-ES" dirty="0" err="1"/>
              <a:t>a</a:t>
            </a:r>
            <a:r>
              <a:rPr lang="es-ES" dirty="0" err="1" smtClean="0"/>
              <a:t>rreta</a:t>
            </a:r>
            <a:r>
              <a:rPr lang="es-ES" dirty="0" smtClean="0"/>
              <a:t> eta </a:t>
            </a:r>
            <a:r>
              <a:rPr lang="es-ES" dirty="0" err="1"/>
              <a:t>j</a:t>
            </a:r>
            <a:r>
              <a:rPr lang="es-ES" dirty="0" err="1" smtClean="0"/>
              <a:t>aiotza</a:t>
            </a:r>
            <a:r>
              <a:rPr lang="es-ES" dirty="0" smtClean="0"/>
              <a:t> </a:t>
            </a:r>
            <a:r>
              <a:rPr lang="es-ES" dirty="0" err="1" smtClean="0"/>
              <a:t>inguruko</a:t>
            </a:r>
            <a:r>
              <a:rPr lang="es-ES" dirty="0" smtClean="0"/>
              <a:t> </a:t>
            </a:r>
            <a:r>
              <a:rPr lang="es-ES" dirty="0" err="1" smtClean="0"/>
              <a:t>arreta</a:t>
            </a: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err="1" smtClean="0"/>
              <a:t>Osasun</a:t>
            </a:r>
            <a:r>
              <a:rPr lang="es-ES" dirty="0" smtClean="0"/>
              <a:t> </a:t>
            </a:r>
            <a:r>
              <a:rPr lang="es-ES" dirty="0" err="1" smtClean="0"/>
              <a:t>mentaleko</a:t>
            </a:r>
            <a:r>
              <a:rPr lang="es-ES" dirty="0" smtClean="0"/>
              <a:t> </a:t>
            </a:r>
            <a:r>
              <a:rPr lang="es-ES" dirty="0" err="1" smtClean="0"/>
              <a:t>kontsulta</a:t>
            </a:r>
            <a:endParaRPr lang="es-E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040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5178" y="395626"/>
            <a:ext cx="3837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HIRUGARREN MAILAKO PREBENTZIOA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89438" y="764958"/>
            <a:ext cx="10588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Genero-</a:t>
            </a:r>
            <a:r>
              <a:rPr lang="es-ES" dirty="0" err="1"/>
              <a:t>indarkeriako</a:t>
            </a:r>
            <a:r>
              <a:rPr lang="es-ES" dirty="0"/>
              <a:t> </a:t>
            </a:r>
            <a:r>
              <a:rPr lang="es-ES" dirty="0" err="1"/>
              <a:t>egoera</a:t>
            </a:r>
            <a:r>
              <a:rPr lang="es-ES" dirty="0"/>
              <a:t> baten </a:t>
            </a:r>
            <a:r>
              <a:rPr lang="es-ES" dirty="0" err="1"/>
              <a:t>biktimei</a:t>
            </a:r>
            <a:r>
              <a:rPr lang="es-ES" dirty="0"/>
              <a:t> </a:t>
            </a:r>
            <a:r>
              <a:rPr lang="es-ES" dirty="0" err="1"/>
              <a:t>erantzuna</a:t>
            </a:r>
            <a:r>
              <a:rPr lang="es-ES" dirty="0"/>
              <a:t> eta </a:t>
            </a:r>
            <a:r>
              <a:rPr lang="es-ES" dirty="0" err="1"/>
              <a:t>laguntza</a:t>
            </a:r>
            <a:r>
              <a:rPr lang="es-ES" dirty="0"/>
              <a:t> </a:t>
            </a:r>
            <a:r>
              <a:rPr lang="es-ES" dirty="0" err="1" smtClean="0"/>
              <a:t>emateko</a:t>
            </a:r>
            <a:r>
              <a:rPr lang="es-ES" dirty="0" smtClean="0"/>
              <a:t> eta </a:t>
            </a:r>
            <a:r>
              <a:rPr lang="es-ES" dirty="0" err="1"/>
              <a:t>adingabeen</a:t>
            </a:r>
            <a:r>
              <a:rPr lang="es-ES" dirty="0"/>
              <a:t> </a:t>
            </a:r>
            <a:r>
              <a:rPr lang="es-ES" dirty="0" err="1"/>
              <a:t>osotasuna</a:t>
            </a:r>
            <a:r>
              <a:rPr lang="es-ES" dirty="0"/>
              <a:t> eta </a:t>
            </a:r>
            <a:r>
              <a:rPr lang="es-ES" dirty="0" err="1"/>
              <a:t>segurtasuna</a:t>
            </a:r>
            <a:r>
              <a:rPr lang="es-ES" dirty="0"/>
              <a:t> </a:t>
            </a:r>
            <a:r>
              <a:rPr lang="es-ES" dirty="0" err="1"/>
              <a:t>bermatzeko</a:t>
            </a:r>
            <a:r>
              <a:rPr lang="es-ES" dirty="0"/>
              <a:t> </a:t>
            </a:r>
            <a:r>
              <a:rPr lang="es-ES" dirty="0" err="1"/>
              <a:t>ekintzak</a:t>
            </a:r>
            <a:r>
              <a:rPr lang="es-ES" dirty="0"/>
              <a:t> </a:t>
            </a:r>
            <a:r>
              <a:rPr lang="es-ES" dirty="0" err="1" smtClean="0"/>
              <a:t>dira</a:t>
            </a:r>
            <a:r>
              <a:rPr lang="es-ES" dirty="0" smtClean="0"/>
              <a:t>, </a:t>
            </a:r>
            <a:r>
              <a:rPr lang="es-ES" b="1" dirty="0" err="1" smtClean="0"/>
              <a:t>ondorioak</a:t>
            </a:r>
            <a:r>
              <a:rPr lang="es-ES" b="1" dirty="0" smtClean="0"/>
              <a:t> </a:t>
            </a:r>
            <a:r>
              <a:rPr lang="es-ES" b="1" dirty="0" err="1"/>
              <a:t>murrizte</a:t>
            </a:r>
            <a:r>
              <a:rPr lang="es-ES" b="1" dirty="0"/>
              <a:t> </a:t>
            </a:r>
            <a:r>
              <a:rPr lang="es-ES" b="1" dirty="0" err="1"/>
              <a:t>aldera</a:t>
            </a:r>
            <a:r>
              <a:rPr lang="es-ES" dirty="0"/>
              <a:t>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19099" y="1734454"/>
            <a:ext cx="6378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 smtClean="0">
                <a:solidFill>
                  <a:srgbClr val="D7B974"/>
                </a:solidFill>
                <a:latin typeface="BentonModernTextThree-Bold"/>
              </a:rPr>
              <a:t>Zer</a:t>
            </a:r>
            <a:r>
              <a:rPr lang="es-ES" b="1" dirty="0" smtClean="0">
                <a:solidFill>
                  <a:srgbClr val="D7B974"/>
                </a:solidFill>
                <a:latin typeface="BentonModernTextThree-Bold"/>
              </a:rPr>
              <a:t> </a:t>
            </a:r>
            <a:r>
              <a:rPr lang="es-ES" b="1" dirty="0" err="1">
                <a:solidFill>
                  <a:srgbClr val="D7B974"/>
                </a:solidFill>
                <a:latin typeface="BentonModernTextThree-Bold"/>
              </a:rPr>
              <a:t>egin</a:t>
            </a:r>
            <a:r>
              <a:rPr lang="es-ES" b="1" dirty="0">
                <a:solidFill>
                  <a:srgbClr val="D7B974"/>
                </a:solidFill>
                <a:latin typeface="BentonModernTextThree-Bold"/>
              </a:rPr>
              <a:t> </a:t>
            </a:r>
            <a:r>
              <a:rPr lang="es-ES" b="1" dirty="0" err="1">
                <a:solidFill>
                  <a:srgbClr val="D7B974"/>
                </a:solidFill>
                <a:latin typeface="BentonModernTextThree-Bold"/>
              </a:rPr>
              <a:t>arazoari</a:t>
            </a:r>
            <a:r>
              <a:rPr lang="es-ES" b="1" dirty="0">
                <a:solidFill>
                  <a:srgbClr val="D7B974"/>
                </a:solidFill>
                <a:latin typeface="BentonModernTextThree-Bold"/>
              </a:rPr>
              <a:t> </a:t>
            </a:r>
            <a:r>
              <a:rPr lang="es-ES" b="1" dirty="0" err="1">
                <a:solidFill>
                  <a:srgbClr val="D7B974"/>
                </a:solidFill>
                <a:latin typeface="BentonModernTextThree-Bold"/>
              </a:rPr>
              <a:t>heltzeko</a:t>
            </a:r>
            <a:r>
              <a:rPr lang="es-ES" b="1" dirty="0">
                <a:solidFill>
                  <a:srgbClr val="D7B974"/>
                </a:solidFill>
                <a:latin typeface="BentonModernTextThree-Bold"/>
              </a:rPr>
              <a:t> eta </a:t>
            </a:r>
            <a:r>
              <a:rPr lang="es-ES" b="1" dirty="0" err="1">
                <a:solidFill>
                  <a:srgbClr val="D7B974"/>
                </a:solidFill>
                <a:latin typeface="BentonModernTextThree-Bold"/>
              </a:rPr>
              <a:t>ondorioak</a:t>
            </a:r>
            <a:r>
              <a:rPr lang="es-ES" b="1" dirty="0">
                <a:solidFill>
                  <a:srgbClr val="D7B974"/>
                </a:solidFill>
                <a:latin typeface="BentonModernTextThree-Bold"/>
              </a:rPr>
              <a:t> </a:t>
            </a:r>
            <a:r>
              <a:rPr lang="es-ES" b="1" dirty="0" err="1" smtClean="0">
                <a:solidFill>
                  <a:srgbClr val="D7B974"/>
                </a:solidFill>
                <a:latin typeface="BentonModernTextThree-Bold"/>
              </a:rPr>
              <a:t>minimizatzeko</a:t>
            </a:r>
            <a:r>
              <a:rPr lang="es-ES" b="1" dirty="0" smtClean="0">
                <a:solidFill>
                  <a:srgbClr val="D7B974"/>
                </a:solidFill>
                <a:latin typeface="BentonModernTextThree-Bold"/>
              </a:rPr>
              <a:t>?</a:t>
            </a:r>
            <a:endParaRPr lang="es-ES" b="1" dirty="0">
              <a:solidFill>
                <a:srgbClr val="D7B974"/>
              </a:solidFill>
              <a:latin typeface="BentonModernTextThree-Bold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36910" y="2149952"/>
            <a:ext cx="3410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70C0"/>
                </a:solidFill>
              </a:rPr>
              <a:t>Hasierako</a:t>
            </a:r>
            <a:r>
              <a:rPr lang="es-ES" b="1" dirty="0" smtClean="0">
                <a:solidFill>
                  <a:srgbClr val="0070C0"/>
                </a:solidFill>
              </a:rPr>
              <a:t> </a:t>
            </a:r>
            <a:r>
              <a:rPr lang="es-ES" b="1" dirty="0" err="1">
                <a:solidFill>
                  <a:srgbClr val="0070C0"/>
                </a:solidFill>
              </a:rPr>
              <a:t>oinarrizko</a:t>
            </a:r>
            <a:r>
              <a:rPr lang="es-ES" b="1" dirty="0">
                <a:solidFill>
                  <a:srgbClr val="0070C0"/>
                </a:solidFill>
              </a:rPr>
              <a:t> </a:t>
            </a:r>
            <a:r>
              <a:rPr lang="es-ES" b="1" dirty="0" err="1">
                <a:solidFill>
                  <a:srgbClr val="0070C0"/>
                </a:solidFill>
              </a:rPr>
              <a:t>esku-hartzea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36910" y="4160502"/>
            <a:ext cx="3472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70C0"/>
                </a:solidFill>
              </a:rPr>
              <a:t>Laguntzeko</a:t>
            </a:r>
            <a:r>
              <a:rPr lang="es-ES" b="1" dirty="0" smtClean="0">
                <a:solidFill>
                  <a:srgbClr val="0070C0"/>
                </a:solidFill>
              </a:rPr>
              <a:t> </a:t>
            </a:r>
            <a:r>
              <a:rPr lang="es-ES" b="1" dirty="0">
                <a:solidFill>
                  <a:srgbClr val="0070C0"/>
                </a:solidFill>
              </a:rPr>
              <a:t>eta </a:t>
            </a:r>
            <a:r>
              <a:rPr lang="es-ES" b="1" dirty="0" err="1">
                <a:solidFill>
                  <a:srgbClr val="0070C0"/>
                </a:solidFill>
              </a:rPr>
              <a:t>jarraitzeko</a:t>
            </a:r>
            <a:r>
              <a:rPr lang="es-ES" b="1" dirty="0">
                <a:solidFill>
                  <a:srgbClr val="0070C0"/>
                </a:solidFill>
              </a:rPr>
              <a:t> </a:t>
            </a:r>
            <a:r>
              <a:rPr lang="es-ES" b="1" dirty="0" err="1">
                <a:solidFill>
                  <a:srgbClr val="0070C0"/>
                </a:solidFill>
              </a:rPr>
              <a:t>jarduna</a:t>
            </a:r>
            <a:endParaRPr lang="es-ES" b="1" dirty="0">
              <a:solidFill>
                <a:srgbClr val="0070C0"/>
              </a:solidFill>
            </a:endParaRPr>
          </a:p>
        </p:txBody>
      </p:sp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id="{C106D151-6849-0D52-B8C5-CF512AD694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537" y="6230721"/>
            <a:ext cx="1118870" cy="476319"/>
          </a:xfrm>
          <a:prstGeom prst="rect">
            <a:avLst/>
          </a:prstGeom>
        </p:spPr>
      </p:pic>
      <p:pic>
        <p:nvPicPr>
          <p:cNvPr id="10" name="Imagen 9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0AC19A8D-BD1C-2622-B5BC-E8CEB00E4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3" y="6246885"/>
            <a:ext cx="1004653" cy="44399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4000" y="2426951"/>
            <a:ext cx="5272454" cy="184174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8177" y="4539001"/>
            <a:ext cx="5307256" cy="22388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939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424148" y="527511"/>
            <a:ext cx="270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JARDUKETA-ALGORITMOA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n 10" descr="Imagen que contiene Icono&#10;&#10;Descripción generada automáticamente">
            <a:extLst>
              <a:ext uri="{FF2B5EF4-FFF2-40B4-BE49-F238E27FC236}">
                <a16:creationId xmlns:a16="http://schemas.microsoft.com/office/drawing/2014/main" id="{C106D151-6849-0D52-B8C5-CF512AD694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537" y="6230721"/>
            <a:ext cx="1118870" cy="476319"/>
          </a:xfrm>
          <a:prstGeom prst="rect">
            <a:avLst/>
          </a:prstGeom>
        </p:spPr>
      </p:pic>
      <p:pic>
        <p:nvPicPr>
          <p:cNvPr id="12" name="Imagen 11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0AC19A8D-BD1C-2622-B5BC-E8CEB00E4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3" y="6246885"/>
            <a:ext cx="1004653" cy="44399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662" y="955393"/>
            <a:ext cx="4595079" cy="5291492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6076709" y="955393"/>
            <a:ext cx="513915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>BARNE KOORDINAZIOA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076709" y="1666754"/>
            <a:ext cx="51391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Ospitalea-lehen</a:t>
            </a:r>
            <a:r>
              <a:rPr lang="es-ES" dirty="0" smtClean="0"/>
              <a:t> </a:t>
            </a:r>
            <a:r>
              <a:rPr lang="es-ES" dirty="0" err="1" smtClean="0"/>
              <a:t>arreta</a:t>
            </a:r>
            <a:endParaRPr lang="es-ES" dirty="0" smtClean="0"/>
          </a:p>
          <a:p>
            <a:endParaRPr lang="es-ES" dirty="0"/>
          </a:p>
          <a:p>
            <a:r>
              <a:rPr lang="es-ES" dirty="0" err="1" smtClean="0"/>
              <a:t>Pediatria</a:t>
            </a:r>
            <a:r>
              <a:rPr lang="es-ES" dirty="0" smtClean="0"/>
              <a:t>-</a:t>
            </a:r>
            <a:r>
              <a:rPr lang="es-ES" dirty="0" err="1" smtClean="0"/>
              <a:t>emagina</a:t>
            </a:r>
            <a:r>
              <a:rPr lang="es-ES" dirty="0" smtClean="0"/>
              <a:t>-familia </a:t>
            </a:r>
            <a:r>
              <a:rPr lang="es-ES" dirty="0" err="1" smtClean="0"/>
              <a:t>medikua</a:t>
            </a:r>
            <a:endParaRPr lang="es-ES" dirty="0" smtClean="0"/>
          </a:p>
          <a:p>
            <a:endParaRPr lang="es-ES" dirty="0"/>
          </a:p>
          <a:p>
            <a:r>
              <a:rPr lang="es-ES" dirty="0" err="1" smtClean="0"/>
              <a:t>Osasun</a:t>
            </a:r>
            <a:r>
              <a:rPr lang="es-ES" dirty="0" smtClean="0"/>
              <a:t> </a:t>
            </a:r>
            <a:r>
              <a:rPr lang="es-ES" dirty="0" err="1" smtClean="0"/>
              <a:t>mentala</a:t>
            </a:r>
            <a:r>
              <a:rPr lang="es-ES" dirty="0" smtClean="0"/>
              <a:t>, </a:t>
            </a:r>
            <a:r>
              <a:rPr lang="es-ES" dirty="0" err="1" smtClean="0"/>
              <a:t>beste</a:t>
            </a:r>
            <a:r>
              <a:rPr lang="es-ES" dirty="0" smtClean="0"/>
              <a:t> profesional </a:t>
            </a:r>
            <a:r>
              <a:rPr lang="es-ES" dirty="0" err="1" smtClean="0"/>
              <a:t>batzuek</a:t>
            </a:r>
            <a:endParaRPr lang="es-E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6076709" y="3486111"/>
            <a:ext cx="502341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>KANPO KOORDINAZIOA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076709" y="4143737"/>
            <a:ext cx="464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err="1" smtClean="0"/>
              <a:t>Larritasuna</a:t>
            </a: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/>
              <a:t>Ama eta </a:t>
            </a:r>
            <a:r>
              <a:rPr lang="es-ES" dirty="0" err="1" smtClean="0"/>
              <a:t>haurren</a:t>
            </a:r>
            <a:r>
              <a:rPr lang="es-ES" dirty="0" smtClean="0"/>
              <a:t> </a:t>
            </a:r>
            <a:r>
              <a:rPr lang="es-ES" dirty="0" err="1" smtClean="0"/>
              <a:t>erritmoa</a:t>
            </a:r>
            <a:r>
              <a:rPr lang="es-ES" dirty="0" smtClean="0"/>
              <a:t> </a:t>
            </a:r>
            <a:r>
              <a:rPr lang="es-ES" dirty="0" err="1" smtClean="0"/>
              <a:t>kontutan</a:t>
            </a:r>
            <a:r>
              <a:rPr lang="es-ES" dirty="0" smtClean="0"/>
              <a:t> </a:t>
            </a:r>
            <a:r>
              <a:rPr lang="es-ES" dirty="0" err="1" smtClean="0"/>
              <a:t>hartuta</a:t>
            </a:r>
            <a:endParaRPr lang="es-E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72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46892" y="3771964"/>
            <a:ext cx="7278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Gizarte-larrialdietako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zerbitzuei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jakinaraztea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Udaleko</a:t>
            </a:r>
            <a:r>
              <a:rPr kumimoji="0" lang="es-E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gizarte</a:t>
            </a:r>
            <a:r>
              <a:rPr kumimoji="0" lang="es-E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zerbitzuak</a:t>
            </a:r>
            <a:r>
              <a:rPr kumimoji="0" lang="es-E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46892" y="3301442"/>
            <a:ext cx="4051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Epaitegiari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jakinaraztea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Lesio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-partea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46891" y="4251034"/>
            <a:ext cx="11447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Segurtasun-indar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eta -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kidegoekin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harremanetan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jartzea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U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daltzaingoa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Ertzaintza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segurtasun-indar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eta -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kidegoak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46891" y="4848814"/>
            <a:ext cx="4797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Larrialdiko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zerbitzu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sanitarioekiko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harremana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39719" y="2514891"/>
            <a:ext cx="229569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LARRIALDI/ SALAKETA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88195" y="472525"/>
            <a:ext cx="338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KOORDINAZIO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SOZIOSANITARIOA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37392" y="1024263"/>
            <a:ext cx="10897453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Gizarte-zerbitzuei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idatziz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jakinaraziko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zaie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Osabide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Global programan 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jasotako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balizko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babesgabetasun-egoera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baten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jakinarazpen-orriaren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bidez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.(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Haur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babesa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jakinaraztea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gizarte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zerbitzuei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 </a:t>
            </a:r>
            <a:r>
              <a:rPr kumimoji="0" lang="es-ES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LOPIVI art16.2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Gizarte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zerbitzuek</a:t>
            </a:r>
            <a:r>
              <a:rPr kumimoji="0" lang="es-E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gidatuko</a:t>
            </a:r>
            <a:r>
              <a:rPr kumimoji="0" lang="es-E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gaituzte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n 10" descr="Imagen que contiene Icono&#10;&#10;Descripción generada automáticamente">
            <a:extLst>
              <a:ext uri="{FF2B5EF4-FFF2-40B4-BE49-F238E27FC236}">
                <a16:creationId xmlns:a16="http://schemas.microsoft.com/office/drawing/2014/main" id="{C106D151-6849-0D52-B8C5-CF512AD694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537" y="6230721"/>
            <a:ext cx="1118870" cy="476319"/>
          </a:xfrm>
          <a:prstGeom prst="rect">
            <a:avLst/>
          </a:prstGeom>
        </p:spPr>
      </p:pic>
      <p:pic>
        <p:nvPicPr>
          <p:cNvPr id="12" name="Imagen 11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0AC19A8D-BD1C-2622-B5BC-E8CEB00E4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3" y="6246885"/>
            <a:ext cx="1004653" cy="4439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381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242046" y="1859689"/>
            <a:ext cx="1045184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b="1" dirty="0" smtClean="0"/>
              <a:t>ESKUBIDEAK</a:t>
            </a:r>
            <a:r>
              <a:rPr lang="eu-ES" b="1" dirty="0"/>
              <a:t>, LEGERIA ETA ESTRATEGIAK</a:t>
            </a:r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u-ES" sz="1600" dirty="0" smtClean="0"/>
              <a:t>8/2021</a:t>
            </a:r>
            <a:r>
              <a:rPr lang="eu-ES" sz="1600" dirty="0"/>
              <a:t> Lege Organikoa, ekainaren </a:t>
            </a:r>
            <a:r>
              <a:rPr lang="eu-ES" sz="1600" dirty="0" smtClean="0"/>
              <a:t>4koa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/>
              <a:t>2/2024 </a:t>
            </a:r>
            <a:r>
              <a:rPr lang="es-ES" sz="1600" dirty="0" err="1"/>
              <a:t>otsailaren</a:t>
            </a:r>
            <a:r>
              <a:rPr lang="es-ES" sz="1600" dirty="0"/>
              <a:t> 15eko </a:t>
            </a:r>
            <a:r>
              <a:rPr lang="es-ES" sz="1600" dirty="0" err="1"/>
              <a:t>Legea</a:t>
            </a:r>
            <a:r>
              <a:rPr lang="es-ES" sz="1600" dirty="0"/>
              <a:t>, </a:t>
            </a:r>
            <a:r>
              <a:rPr lang="es-ES" sz="1600" dirty="0" err="1"/>
              <a:t>Haurtzaroari</a:t>
            </a:r>
            <a:r>
              <a:rPr lang="es-ES" sz="1600" dirty="0"/>
              <a:t> eta </a:t>
            </a:r>
            <a:r>
              <a:rPr lang="es-ES" sz="1600" dirty="0" err="1"/>
              <a:t>Nerabezaroari</a:t>
            </a:r>
            <a:r>
              <a:rPr lang="es-ES" sz="1600" dirty="0"/>
              <a:t> </a:t>
            </a:r>
            <a:r>
              <a:rPr lang="es-ES" sz="1600" dirty="0" err="1"/>
              <a:t>buruzkoa</a:t>
            </a:r>
            <a:r>
              <a:rPr lang="es-ES" sz="1600" dirty="0"/>
              <a:t> (EAE</a:t>
            </a:r>
            <a:r>
              <a:rPr lang="es-ES" sz="1600" dirty="0" smtClean="0"/>
              <a:t>)</a:t>
            </a:r>
            <a:endParaRPr lang="es-ES" sz="1600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u-ES" sz="1600" dirty="0" smtClean="0"/>
              <a:t>Haur </a:t>
            </a:r>
            <a:r>
              <a:rPr lang="eu-ES" sz="1600" dirty="0"/>
              <a:t>eta nerabeenganako indarkeriaren aurkako Euskal Estrategia 2022/25</a:t>
            </a:r>
            <a:endParaRPr lang="es-ES" sz="16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u-ES" sz="1600" dirty="0"/>
              <a:t>Haur eta nerabeen aurkako indarkeriaren aurrean osasun-arloan jarduteko protokolo komuna </a:t>
            </a:r>
            <a:r>
              <a:rPr lang="eu-ES" sz="1600" dirty="0" smtClean="0"/>
              <a:t>2023 (Osasun Ministerioa)</a:t>
            </a:r>
            <a:endParaRPr lang="es-ES" sz="16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u-ES" sz="1600" dirty="0"/>
              <a:t>2/2021 Gomendio Orokorra, maiatzaren 18koa, haurren aurkako sexu-abusuari buruzkoa (</a:t>
            </a:r>
            <a:r>
              <a:rPr lang="eu-ES" sz="1600" dirty="0" smtClean="0"/>
              <a:t>Arartekoa)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1600" dirty="0"/>
              <a:t>10/2022 </a:t>
            </a:r>
            <a:r>
              <a:rPr lang="es-ES" sz="1600" dirty="0" err="1"/>
              <a:t>Lege</a:t>
            </a:r>
            <a:r>
              <a:rPr lang="es-ES" sz="1600" dirty="0"/>
              <a:t> </a:t>
            </a:r>
            <a:r>
              <a:rPr lang="es-ES" sz="1600" dirty="0" err="1"/>
              <a:t>Organikoa</a:t>
            </a:r>
            <a:r>
              <a:rPr lang="es-ES" sz="1600" dirty="0"/>
              <a:t>, </a:t>
            </a:r>
            <a:r>
              <a:rPr lang="es-ES" sz="1600" dirty="0" err="1"/>
              <a:t>irailaren</a:t>
            </a:r>
            <a:r>
              <a:rPr lang="es-ES" sz="1600" dirty="0"/>
              <a:t> 6koa, </a:t>
            </a:r>
            <a:r>
              <a:rPr lang="es-ES" sz="1600" dirty="0" err="1"/>
              <a:t>sexu-askatasunaren</a:t>
            </a:r>
            <a:r>
              <a:rPr lang="es-ES" sz="1600" dirty="0"/>
              <a:t> </a:t>
            </a:r>
            <a:r>
              <a:rPr lang="es-ES" sz="1600" dirty="0" err="1"/>
              <a:t>berme</a:t>
            </a:r>
            <a:r>
              <a:rPr lang="es-ES" sz="1600" dirty="0"/>
              <a:t> </a:t>
            </a:r>
            <a:r>
              <a:rPr lang="es-ES" sz="1600" dirty="0" err="1"/>
              <a:t>integralari</a:t>
            </a:r>
            <a:r>
              <a:rPr lang="es-ES" sz="1600" dirty="0"/>
              <a:t> </a:t>
            </a:r>
            <a:r>
              <a:rPr lang="es-ES" sz="1600" dirty="0" err="1"/>
              <a:t>buruzkoa</a:t>
            </a:r>
            <a:endParaRPr lang="es-ES" sz="1600" dirty="0"/>
          </a:p>
          <a:p>
            <a:endParaRPr lang="es-ES" b="1" dirty="0" smtClean="0"/>
          </a:p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134110" y="994456"/>
            <a:ext cx="759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u-ES" b="1" dirty="0" smtClean="0">
                <a:solidFill>
                  <a:srgbClr val="0070C0"/>
                </a:solidFill>
              </a:rPr>
              <a:t>Haur </a:t>
            </a:r>
            <a:r>
              <a:rPr lang="eu-ES" b="1" dirty="0">
                <a:solidFill>
                  <a:srgbClr val="0070C0"/>
                </a:solidFill>
              </a:rPr>
              <a:t>eta </a:t>
            </a:r>
            <a:r>
              <a:rPr lang="eu-ES" b="1" dirty="0" smtClean="0">
                <a:solidFill>
                  <a:srgbClr val="0070C0"/>
                </a:solidFill>
              </a:rPr>
              <a:t>nerabeei </a:t>
            </a:r>
            <a:r>
              <a:rPr lang="eu-ES" b="1" dirty="0">
                <a:solidFill>
                  <a:srgbClr val="0070C0"/>
                </a:solidFill>
              </a:rPr>
              <a:t>indarkeriaren aurrean babes integrala </a:t>
            </a:r>
            <a:r>
              <a:rPr lang="eu-ES" b="1" dirty="0" smtClean="0">
                <a:solidFill>
                  <a:srgbClr val="0070C0"/>
                </a:solidFill>
              </a:rPr>
              <a:t>ematea. </a:t>
            </a:r>
            <a:r>
              <a:rPr lang="eu-ES" b="1" dirty="0" err="1" smtClean="0">
                <a:solidFill>
                  <a:srgbClr val="0070C0"/>
                </a:solidFill>
              </a:rPr>
              <a:t>LOPIVI</a:t>
            </a:r>
            <a:r>
              <a:rPr lang="eu-ES" b="1" dirty="0" smtClean="0">
                <a:solidFill>
                  <a:srgbClr val="0070C0"/>
                </a:solidFill>
              </a:rPr>
              <a:t> 2021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34110" y="4536478"/>
            <a:ext cx="11930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0070C0"/>
                </a:solidFill>
              </a:rPr>
              <a:t>EAEn</a:t>
            </a:r>
            <a:r>
              <a:rPr lang="es-ES" b="1" dirty="0" smtClean="0">
                <a:solidFill>
                  <a:srgbClr val="0070C0"/>
                </a:solidFill>
              </a:rPr>
              <a:t> </a:t>
            </a:r>
            <a:r>
              <a:rPr lang="es-ES" b="1" dirty="0" err="1">
                <a:solidFill>
                  <a:srgbClr val="0070C0"/>
                </a:solidFill>
              </a:rPr>
              <a:t>emakumeen</a:t>
            </a:r>
            <a:r>
              <a:rPr lang="es-ES" b="1" dirty="0">
                <a:solidFill>
                  <a:srgbClr val="0070C0"/>
                </a:solidFill>
              </a:rPr>
              <a:t> </a:t>
            </a:r>
            <a:r>
              <a:rPr lang="es-ES" b="1" dirty="0" err="1">
                <a:solidFill>
                  <a:srgbClr val="0070C0"/>
                </a:solidFill>
              </a:rPr>
              <a:t>aurkako</a:t>
            </a:r>
            <a:r>
              <a:rPr lang="es-ES" b="1" dirty="0">
                <a:solidFill>
                  <a:srgbClr val="0070C0"/>
                </a:solidFill>
              </a:rPr>
              <a:t> </a:t>
            </a:r>
            <a:r>
              <a:rPr lang="es-ES" b="1" dirty="0" err="1">
                <a:solidFill>
                  <a:srgbClr val="0070C0"/>
                </a:solidFill>
              </a:rPr>
              <a:t>indarkeria</a:t>
            </a:r>
            <a:r>
              <a:rPr lang="es-ES" b="1" dirty="0">
                <a:solidFill>
                  <a:srgbClr val="0070C0"/>
                </a:solidFill>
              </a:rPr>
              <a:t> </a:t>
            </a:r>
            <a:r>
              <a:rPr lang="es-ES" b="1" dirty="0" err="1">
                <a:solidFill>
                  <a:srgbClr val="0070C0"/>
                </a:solidFill>
              </a:rPr>
              <a:t>matxistaren</a:t>
            </a:r>
            <a:r>
              <a:rPr lang="es-ES" b="1" dirty="0">
                <a:solidFill>
                  <a:srgbClr val="0070C0"/>
                </a:solidFill>
              </a:rPr>
              <a:t> </a:t>
            </a:r>
            <a:r>
              <a:rPr lang="es-ES" b="1" dirty="0" err="1">
                <a:solidFill>
                  <a:srgbClr val="0070C0"/>
                </a:solidFill>
              </a:rPr>
              <a:t>biktimei</a:t>
            </a:r>
            <a:r>
              <a:rPr lang="es-ES" b="1" dirty="0">
                <a:solidFill>
                  <a:srgbClr val="0070C0"/>
                </a:solidFill>
              </a:rPr>
              <a:t> </a:t>
            </a:r>
            <a:r>
              <a:rPr lang="es-ES" b="1" dirty="0" err="1">
                <a:solidFill>
                  <a:srgbClr val="0070C0"/>
                </a:solidFill>
              </a:rPr>
              <a:t>ematen</a:t>
            </a:r>
            <a:r>
              <a:rPr lang="es-ES" b="1" dirty="0">
                <a:solidFill>
                  <a:srgbClr val="0070C0"/>
                </a:solidFill>
              </a:rPr>
              <a:t> </a:t>
            </a:r>
            <a:r>
              <a:rPr lang="es-ES" b="1" dirty="0" err="1">
                <a:solidFill>
                  <a:srgbClr val="0070C0"/>
                </a:solidFill>
              </a:rPr>
              <a:t>zaien</a:t>
            </a:r>
            <a:r>
              <a:rPr lang="es-ES" b="1" dirty="0">
                <a:solidFill>
                  <a:srgbClr val="0070C0"/>
                </a:solidFill>
              </a:rPr>
              <a:t> </a:t>
            </a:r>
            <a:r>
              <a:rPr lang="es-ES" b="1" dirty="0" err="1">
                <a:solidFill>
                  <a:srgbClr val="0070C0"/>
                </a:solidFill>
              </a:rPr>
              <a:t>arreta</a:t>
            </a:r>
            <a:r>
              <a:rPr lang="es-ES" b="1" dirty="0">
                <a:solidFill>
                  <a:srgbClr val="0070C0"/>
                </a:solidFill>
              </a:rPr>
              <a:t> </a:t>
            </a:r>
            <a:r>
              <a:rPr lang="es-ES" b="1" dirty="0" err="1">
                <a:solidFill>
                  <a:srgbClr val="0070C0"/>
                </a:solidFill>
              </a:rPr>
              <a:t>koordinatzeko</a:t>
            </a:r>
            <a:r>
              <a:rPr lang="es-ES" b="1" dirty="0">
                <a:solidFill>
                  <a:srgbClr val="0070C0"/>
                </a:solidFill>
              </a:rPr>
              <a:t> </a:t>
            </a:r>
            <a:r>
              <a:rPr lang="es-ES" b="1" dirty="0" err="1">
                <a:solidFill>
                  <a:srgbClr val="0070C0"/>
                </a:solidFill>
              </a:rPr>
              <a:t>Erakundearteko</a:t>
            </a:r>
            <a:r>
              <a:rPr lang="es-ES" b="1" dirty="0">
                <a:solidFill>
                  <a:srgbClr val="0070C0"/>
                </a:solidFill>
              </a:rPr>
              <a:t> III. </a:t>
            </a:r>
            <a:r>
              <a:rPr lang="es-ES" b="1" dirty="0" err="1">
                <a:solidFill>
                  <a:srgbClr val="0070C0"/>
                </a:solidFill>
              </a:rPr>
              <a:t>Akordioa</a:t>
            </a:r>
            <a:endParaRPr lang="es-ES" b="1" dirty="0">
              <a:solidFill>
                <a:srgbClr val="0070C0"/>
              </a:solidFill>
            </a:endParaRPr>
          </a:p>
          <a:p>
            <a:endParaRPr lang="es-ES" b="1" dirty="0">
              <a:solidFill>
                <a:srgbClr val="0070C0"/>
              </a:solidFill>
            </a:endParaRPr>
          </a:p>
        </p:txBody>
      </p:sp>
      <p:pic>
        <p:nvPicPr>
          <p:cNvPr id="12" name="Imagen 11" descr="Imagen que contiene Icono&#10;&#10;Descripción generada automáticamente">
            <a:extLst>
              <a:ext uri="{FF2B5EF4-FFF2-40B4-BE49-F238E27FC236}">
                <a16:creationId xmlns:a16="http://schemas.microsoft.com/office/drawing/2014/main" id="{C106D151-6849-0D52-B8C5-CF512AD694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537" y="6230721"/>
            <a:ext cx="1118870" cy="476319"/>
          </a:xfrm>
          <a:prstGeom prst="rect">
            <a:avLst/>
          </a:prstGeom>
        </p:spPr>
      </p:pic>
      <p:pic>
        <p:nvPicPr>
          <p:cNvPr id="13" name="Imagen 12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0AC19A8D-BD1C-2622-B5BC-E8CEB00E4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31" y="6263048"/>
            <a:ext cx="1004653" cy="44399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07731" y="0"/>
            <a:ext cx="11203223" cy="7860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6"/>
                </a:solidFill>
              </a:rPr>
              <a:t>OSASUN EREMUAN ESKU HARTZEKO PROPOSAMENA. INDARKERIA MATXISTA IKUSTARAZIZ</a:t>
            </a:r>
            <a:endParaRPr lang="es-ES" b="1" dirty="0">
              <a:solidFill>
                <a:schemeClr val="accent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758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96729" y="180617"/>
            <a:ext cx="1756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s-ES" dirty="0" smtClean="0"/>
              <a:t>KOORDINAZIOA 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041105" y="549949"/>
            <a:ext cx="10654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u-ES" dirty="0"/>
              <a:t>Zirkuituei buruzko </a:t>
            </a:r>
            <a:r>
              <a:rPr lang="eu-ES" dirty="0" smtClean="0"/>
              <a:t>akordioak:</a:t>
            </a:r>
            <a:r>
              <a:rPr lang="es-ES" dirty="0"/>
              <a:t> </a:t>
            </a:r>
            <a:r>
              <a:rPr lang="es-ES" sz="2000" dirty="0" err="1" smtClean="0"/>
              <a:t>Jakinarazpena</a:t>
            </a:r>
            <a:r>
              <a:rPr lang="es-ES" sz="2000" dirty="0" smtClean="0"/>
              <a:t> (</a:t>
            </a:r>
            <a:r>
              <a:rPr lang="es-ES" sz="2000" dirty="0" err="1"/>
              <a:t>Haur</a:t>
            </a:r>
            <a:r>
              <a:rPr lang="es-ES" sz="2000" dirty="0"/>
              <a:t> </a:t>
            </a:r>
            <a:r>
              <a:rPr lang="es-ES" sz="2000" dirty="0" err="1"/>
              <a:t>babesa</a:t>
            </a:r>
            <a:r>
              <a:rPr lang="es-ES" sz="2000" dirty="0"/>
              <a:t> </a:t>
            </a:r>
            <a:r>
              <a:rPr lang="es-ES" sz="2000" dirty="0" err="1"/>
              <a:t>jakinaraztea</a:t>
            </a:r>
            <a:r>
              <a:rPr lang="es-ES" sz="2000" dirty="0"/>
              <a:t> </a:t>
            </a:r>
            <a:r>
              <a:rPr lang="es-ES" sz="2000" dirty="0" err="1"/>
              <a:t>gizarte</a:t>
            </a:r>
            <a:r>
              <a:rPr lang="es-ES" sz="2000" dirty="0"/>
              <a:t> </a:t>
            </a:r>
            <a:r>
              <a:rPr lang="es-ES" sz="2000" dirty="0" err="1"/>
              <a:t>zerbitzuei</a:t>
            </a:r>
            <a:r>
              <a:rPr lang="es-ES" sz="2000" dirty="0" smtClean="0"/>
              <a:t>)</a:t>
            </a:r>
          </a:p>
        </p:txBody>
      </p:sp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C106D151-6849-0D52-B8C5-CF512AD694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537" y="6230721"/>
            <a:ext cx="1118870" cy="476319"/>
          </a:xfrm>
          <a:prstGeom prst="rect">
            <a:avLst/>
          </a:prstGeom>
        </p:spPr>
      </p:pic>
      <p:pic>
        <p:nvPicPr>
          <p:cNvPr id="6" name="Imagen 5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0AC19A8D-BD1C-2622-B5BC-E8CEB00E4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3" y="6246885"/>
            <a:ext cx="1004653" cy="44399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72560" y="496164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u-ES" dirty="0" smtClean="0"/>
              <a:t>Foro komunak</a:t>
            </a:r>
            <a:endParaRPr lang="es-ES" sz="2000" dirty="0">
              <a:solidFill>
                <a:srgbClr val="FF0000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eu-ES" dirty="0" smtClean="0"/>
              <a:t>Prestakuntza</a:t>
            </a:r>
          </a:p>
          <a:p>
            <a:pPr lvl="0"/>
            <a:r>
              <a:rPr lang="eu-ES" dirty="0" smtClean="0"/>
              <a:t>-    Jarraipena </a:t>
            </a:r>
            <a:r>
              <a:rPr lang="eu-ES" dirty="0"/>
              <a:t>eta Ebaluazioa</a:t>
            </a:r>
            <a:endParaRPr lang="es-ES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2883" y="1089112"/>
            <a:ext cx="3746650" cy="522113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785" y="1089112"/>
            <a:ext cx="3826130" cy="33312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971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sultado de imagen de ESKERRIK ASKO">
            <a:extLst>
              <a:ext uri="{FF2B5EF4-FFF2-40B4-BE49-F238E27FC236}">
                <a16:creationId xmlns:a16="http://schemas.microsoft.com/office/drawing/2014/main" id="{1E463D2E-1D26-3B17-1DC6-6B38FFDC82B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365246" y="980903"/>
            <a:ext cx="6763208" cy="4663770"/>
          </a:xfrm>
          <a:prstGeom prst="rect">
            <a:avLst/>
          </a:prstGeom>
          <a:noFill/>
        </p:spPr>
      </p:pic>
      <p:pic>
        <p:nvPicPr>
          <p:cNvPr id="3" name="Imagen 2" descr="Imagen que contiene Icono&#10;&#10;Descripción generada automáticamente">
            <a:extLst>
              <a:ext uri="{FF2B5EF4-FFF2-40B4-BE49-F238E27FC236}">
                <a16:creationId xmlns:a16="http://schemas.microsoft.com/office/drawing/2014/main" id="{C106D151-6849-0D52-B8C5-CF512AD694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537" y="6230721"/>
            <a:ext cx="1118870" cy="476319"/>
          </a:xfrm>
          <a:prstGeom prst="rect">
            <a:avLst/>
          </a:prstGeom>
        </p:spPr>
      </p:pic>
      <p:pic>
        <p:nvPicPr>
          <p:cNvPr id="4" name="Imagen 3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0AC19A8D-BD1C-2622-B5BC-E8CEB00E4D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3" y="6246885"/>
            <a:ext cx="1004653" cy="4439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66767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31" y="899395"/>
            <a:ext cx="2338754" cy="34052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0310" y="1052103"/>
            <a:ext cx="2088019" cy="316862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07731" y="225801"/>
            <a:ext cx="11203223" cy="7860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6"/>
                </a:solidFill>
              </a:rPr>
              <a:t>OSASUN EREMUAN ESKU HARTZEKO PROPOSAMENA. INDARKERIA MATXISTA IKUSTARAZIZ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17527" y="4504216"/>
            <a:ext cx="3836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u-ES" b="1" dirty="0"/>
              <a:t>JARDUTEKO GIDAK ETA GOMENDIOAK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223776" y="5073143"/>
            <a:ext cx="10714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Emakumeen</a:t>
            </a:r>
            <a:r>
              <a:rPr lang="es-ES" dirty="0"/>
              <a:t> </a:t>
            </a:r>
            <a:r>
              <a:rPr lang="es-ES" dirty="0" err="1"/>
              <a:t>Genitalen</a:t>
            </a:r>
            <a:r>
              <a:rPr lang="es-ES" dirty="0"/>
              <a:t> </a:t>
            </a:r>
            <a:r>
              <a:rPr lang="es-ES" dirty="0" err="1"/>
              <a:t>Mutilazioa</a:t>
            </a:r>
            <a:r>
              <a:rPr lang="es-ES" dirty="0"/>
              <a:t>. </a:t>
            </a:r>
            <a:r>
              <a:rPr lang="es-ES" dirty="0" err="1"/>
              <a:t>Euskadiko</a:t>
            </a:r>
            <a:r>
              <a:rPr lang="es-ES" dirty="0"/>
              <a:t> </a:t>
            </a:r>
            <a:r>
              <a:rPr lang="es-ES" dirty="0" err="1"/>
              <a:t>Osasun</a:t>
            </a:r>
            <a:r>
              <a:rPr lang="es-ES" dirty="0"/>
              <a:t> </a:t>
            </a:r>
            <a:r>
              <a:rPr lang="es-ES" dirty="0" err="1"/>
              <a:t>Sisteman</a:t>
            </a:r>
            <a:r>
              <a:rPr lang="es-ES" dirty="0"/>
              <a:t> </a:t>
            </a:r>
            <a:r>
              <a:rPr lang="es-ES" dirty="0" err="1"/>
              <a:t>gomendatutako</a:t>
            </a:r>
            <a:r>
              <a:rPr lang="es-ES" dirty="0"/>
              <a:t> </a:t>
            </a:r>
            <a:r>
              <a:rPr lang="es-ES" dirty="0" err="1"/>
              <a:t>jardunen</a:t>
            </a:r>
            <a:r>
              <a:rPr lang="es-ES" dirty="0"/>
              <a:t> </a:t>
            </a:r>
            <a:r>
              <a:rPr lang="es-ES" dirty="0" err="1" smtClean="0"/>
              <a:t>gidaliburua</a:t>
            </a:r>
            <a:r>
              <a:rPr lang="es-ES" dirty="0" smtClean="0"/>
              <a:t> (</a:t>
            </a:r>
            <a:r>
              <a:rPr lang="es-ES" dirty="0"/>
              <a:t>2016)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223776" y="5541301"/>
            <a:ext cx="10714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Genero </a:t>
            </a:r>
            <a:r>
              <a:rPr lang="es-ES" dirty="0" err="1"/>
              <a:t>indarkeriaren</a:t>
            </a:r>
            <a:r>
              <a:rPr lang="es-ES" dirty="0"/>
              <a:t> eta </a:t>
            </a:r>
            <a:r>
              <a:rPr lang="es-ES" dirty="0" err="1"/>
              <a:t>sexu</a:t>
            </a:r>
            <a:r>
              <a:rPr lang="es-ES" dirty="0"/>
              <a:t> </a:t>
            </a:r>
            <a:r>
              <a:rPr lang="es-ES" dirty="0" err="1"/>
              <a:t>erasoen</a:t>
            </a:r>
            <a:r>
              <a:rPr lang="es-ES" dirty="0"/>
              <a:t> </a:t>
            </a:r>
            <a:r>
              <a:rPr lang="es-ES" dirty="0" err="1"/>
              <a:t>aurrean</a:t>
            </a:r>
            <a:r>
              <a:rPr lang="es-ES" dirty="0"/>
              <a:t> </a:t>
            </a:r>
            <a:r>
              <a:rPr lang="es-ES" dirty="0" err="1"/>
              <a:t>Euskadin</a:t>
            </a:r>
            <a:r>
              <a:rPr lang="es-ES" dirty="0"/>
              <a:t> </a:t>
            </a:r>
            <a:r>
              <a:rPr lang="es-ES" dirty="0" err="1"/>
              <a:t>nola</a:t>
            </a:r>
            <a:r>
              <a:rPr lang="es-ES" dirty="0"/>
              <a:t> </a:t>
            </a:r>
            <a:r>
              <a:rPr lang="es-ES" dirty="0" err="1"/>
              <a:t>jardun</a:t>
            </a:r>
            <a:r>
              <a:rPr lang="es-ES" dirty="0"/>
              <a:t> </a:t>
            </a:r>
            <a:r>
              <a:rPr lang="es-ES" dirty="0" err="1"/>
              <a:t>jakiteko</a:t>
            </a:r>
            <a:r>
              <a:rPr lang="es-ES" dirty="0"/>
              <a:t> </a:t>
            </a:r>
            <a:r>
              <a:rPr lang="es-ES" dirty="0" err="1"/>
              <a:t>jarduketa-gida</a:t>
            </a:r>
            <a:r>
              <a:rPr lang="es-ES" dirty="0"/>
              <a:t> (2019)</a:t>
            </a:r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223775" y="5910633"/>
            <a:ext cx="11096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Osasun-langileentzako</a:t>
            </a:r>
            <a:r>
              <a:rPr lang="es-ES" dirty="0"/>
              <a:t> </a:t>
            </a:r>
            <a:r>
              <a:rPr lang="es-ES" dirty="0" err="1"/>
              <a:t>jarduera-gida</a:t>
            </a:r>
            <a:r>
              <a:rPr lang="es-ES" dirty="0"/>
              <a:t> 14 </a:t>
            </a:r>
            <a:r>
              <a:rPr lang="es-ES" dirty="0" err="1"/>
              <a:t>urtetik</a:t>
            </a:r>
            <a:r>
              <a:rPr lang="es-ES" dirty="0"/>
              <a:t> </a:t>
            </a:r>
            <a:r>
              <a:rPr lang="es-ES" dirty="0" err="1"/>
              <a:t>gorako</a:t>
            </a:r>
            <a:r>
              <a:rPr lang="es-ES" dirty="0"/>
              <a:t> </a:t>
            </a:r>
            <a:r>
              <a:rPr lang="es-ES" dirty="0" err="1"/>
              <a:t>emakumeen</a:t>
            </a:r>
            <a:r>
              <a:rPr lang="es-ES" dirty="0"/>
              <a:t> </a:t>
            </a:r>
            <a:r>
              <a:rPr lang="es-ES" dirty="0" err="1"/>
              <a:t>aurkako</a:t>
            </a:r>
            <a:r>
              <a:rPr lang="es-ES" dirty="0"/>
              <a:t> </a:t>
            </a:r>
            <a:r>
              <a:rPr lang="es-ES" dirty="0" err="1"/>
              <a:t>sexu-indarkeriazko</a:t>
            </a:r>
            <a:r>
              <a:rPr lang="es-ES" dirty="0"/>
              <a:t> </a:t>
            </a:r>
            <a:r>
              <a:rPr lang="es-ES" dirty="0" err="1"/>
              <a:t>kasuetarako</a:t>
            </a:r>
            <a:r>
              <a:rPr lang="es-ES" dirty="0"/>
              <a:t> (2024)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223774" y="6294894"/>
            <a:ext cx="110962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Genero-</a:t>
            </a:r>
            <a:r>
              <a:rPr lang="es-ES" dirty="0" err="1"/>
              <a:t>indarkeriaren</a:t>
            </a:r>
            <a:r>
              <a:rPr lang="es-ES" dirty="0"/>
              <a:t> </a:t>
            </a:r>
            <a:r>
              <a:rPr lang="es-ES" dirty="0" err="1"/>
              <a:t>biktima</a:t>
            </a:r>
            <a:r>
              <a:rPr lang="es-ES" dirty="0"/>
              <a:t> </a:t>
            </a:r>
            <a:r>
              <a:rPr lang="es-ES" dirty="0" err="1"/>
              <a:t>diren</a:t>
            </a:r>
            <a:r>
              <a:rPr lang="es-ES" dirty="0"/>
              <a:t> seme-alaben </a:t>
            </a:r>
            <a:r>
              <a:rPr lang="es-ES" dirty="0" err="1"/>
              <a:t>aurrean</a:t>
            </a:r>
            <a:r>
              <a:rPr lang="es-ES" dirty="0"/>
              <a:t> </a:t>
            </a:r>
            <a:r>
              <a:rPr lang="es-ES" dirty="0" err="1"/>
              <a:t>jarduteko</a:t>
            </a:r>
            <a:r>
              <a:rPr lang="es-ES" dirty="0"/>
              <a:t> </a:t>
            </a:r>
            <a:r>
              <a:rPr lang="es-ES" dirty="0" err="1"/>
              <a:t>osasun</a:t>
            </a:r>
            <a:r>
              <a:rPr lang="es-ES" dirty="0"/>
              <a:t> </a:t>
            </a:r>
            <a:r>
              <a:rPr lang="es-ES" dirty="0" err="1"/>
              <a:t>arloko</a:t>
            </a:r>
            <a:r>
              <a:rPr lang="es-ES" dirty="0"/>
              <a:t> </a:t>
            </a:r>
            <a:r>
              <a:rPr lang="es-ES" dirty="0" err="1"/>
              <a:t>profesionalentzako</a:t>
            </a:r>
            <a:r>
              <a:rPr lang="es-ES" dirty="0"/>
              <a:t> </a:t>
            </a:r>
            <a:r>
              <a:rPr lang="es-ES" dirty="0" err="1"/>
              <a:t>gida</a:t>
            </a:r>
            <a:r>
              <a:rPr lang="es-ES" dirty="0"/>
              <a:t>(2024)</a:t>
            </a:r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2154" y="1030701"/>
            <a:ext cx="2257425" cy="3381375"/>
          </a:xfrm>
          <a:prstGeom prst="rect">
            <a:avLst/>
          </a:prstGeom>
        </p:spPr>
      </p:pic>
      <p:pic>
        <p:nvPicPr>
          <p:cNvPr id="14" name="Imagen 13" descr="Imagen que contiene Icono&#10;&#10;Descripción generada automáticamente">
            <a:extLst>
              <a:ext uri="{FF2B5EF4-FFF2-40B4-BE49-F238E27FC236}">
                <a16:creationId xmlns:a16="http://schemas.microsoft.com/office/drawing/2014/main" id="{C106D151-6849-0D52-B8C5-CF512AD694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869" y="6388454"/>
            <a:ext cx="844860" cy="3596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645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5666" y="370390"/>
            <a:ext cx="10972800" cy="625033"/>
          </a:xfrm>
          <a:prstGeom prst="rect">
            <a:avLst/>
          </a:prstGeom>
          <a:solidFill>
            <a:srgbClr val="FEBCBA"/>
          </a:solidFill>
          <a:ln>
            <a:solidFill>
              <a:srgbClr val="FEBCB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bg1"/>
                </a:solidFill>
              </a:rPr>
              <a:t>HAURTZAROKO ETA NERABEZAROKO INDARKERIAREN AURREAN OSASUN-ARLOAN JARDUTEKO PROTOKOLO KOMUNA 2023 (OSASUN MINISTERIOA)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4A23728-8D81-031A-473F-AA94F1DFC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467" y="682906"/>
            <a:ext cx="2339543" cy="308636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35667" y="1377387"/>
            <a:ext cx="86115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err="1"/>
              <a:t>Osasun</a:t>
            </a:r>
            <a:r>
              <a:rPr lang="es-ES" dirty="0"/>
              <a:t> Sistema </a:t>
            </a:r>
            <a:r>
              <a:rPr lang="es-ES" dirty="0" err="1"/>
              <a:t>Nazionaleko</a:t>
            </a:r>
            <a:r>
              <a:rPr lang="es-ES" dirty="0"/>
              <a:t> </a:t>
            </a:r>
            <a:r>
              <a:rPr lang="es-ES" dirty="0" err="1"/>
              <a:t>Lurralde</a:t>
            </a:r>
            <a:r>
              <a:rPr lang="es-ES" dirty="0"/>
              <a:t> </a:t>
            </a:r>
            <a:r>
              <a:rPr lang="es-ES" dirty="0" err="1"/>
              <a:t>arteko</a:t>
            </a:r>
            <a:r>
              <a:rPr lang="es-ES" dirty="0"/>
              <a:t> </a:t>
            </a:r>
            <a:r>
              <a:rPr lang="es-ES" dirty="0" err="1"/>
              <a:t>Kontseiluko</a:t>
            </a:r>
            <a:r>
              <a:rPr lang="es-ES" dirty="0"/>
              <a:t> </a:t>
            </a:r>
            <a:r>
              <a:rPr lang="es-ES" dirty="0" err="1" smtClean="0"/>
              <a:t>haur</a:t>
            </a:r>
            <a:r>
              <a:rPr lang="es-ES" dirty="0" smtClean="0"/>
              <a:t> </a:t>
            </a:r>
            <a:r>
              <a:rPr lang="es-ES" dirty="0"/>
              <a:t>eta </a:t>
            </a:r>
            <a:r>
              <a:rPr lang="es-ES" dirty="0" err="1"/>
              <a:t>nerabeen</a:t>
            </a:r>
            <a:r>
              <a:rPr lang="es-ES" dirty="0"/>
              <a:t> </a:t>
            </a:r>
            <a:r>
              <a:rPr lang="es-ES" dirty="0" err="1"/>
              <a:t>aurkako</a:t>
            </a:r>
            <a:r>
              <a:rPr lang="es-ES" dirty="0"/>
              <a:t> </a:t>
            </a:r>
            <a:r>
              <a:rPr lang="es-ES" b="1" dirty="0" err="1"/>
              <a:t>Indarkeriaren</a:t>
            </a:r>
            <a:r>
              <a:rPr lang="es-ES" b="1" dirty="0"/>
              <a:t> </a:t>
            </a:r>
            <a:r>
              <a:rPr lang="es-ES" b="1" dirty="0" err="1"/>
              <a:t>aurkako</a:t>
            </a:r>
            <a:r>
              <a:rPr lang="es-ES" b="1" dirty="0"/>
              <a:t> </a:t>
            </a:r>
            <a:r>
              <a:rPr lang="es-ES" b="1" dirty="0" err="1" smtClean="0"/>
              <a:t>Batzordeak</a:t>
            </a:r>
            <a:r>
              <a:rPr lang="es-ES" b="1" dirty="0" smtClean="0"/>
              <a:t> (</a:t>
            </a:r>
            <a:r>
              <a:rPr lang="es-ES" b="1" dirty="0" err="1" smtClean="0"/>
              <a:t>CoVINNA</a:t>
            </a:r>
            <a:r>
              <a:rPr lang="es-ES" b="1" dirty="0" smtClean="0"/>
              <a:t>) </a:t>
            </a:r>
            <a:r>
              <a:rPr lang="es-ES" dirty="0" err="1"/>
              <a:t>onartua</a:t>
            </a:r>
            <a:r>
              <a:rPr lang="es-ES" dirty="0"/>
              <a:t>, 2023ko </a:t>
            </a:r>
            <a:r>
              <a:rPr lang="es-ES" dirty="0" err="1"/>
              <a:t>abenduaren</a:t>
            </a:r>
            <a:r>
              <a:rPr lang="es-ES" dirty="0"/>
              <a:t> 22an</a:t>
            </a:r>
            <a:r>
              <a:rPr lang="es-E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 smtClean="0"/>
              <a:t>8/2021 LOPIVI </a:t>
            </a:r>
            <a:r>
              <a:rPr lang="es-ES" dirty="0" err="1" smtClean="0"/>
              <a:t>legean</a:t>
            </a:r>
            <a:r>
              <a:rPr lang="es-ES" dirty="0" smtClean="0"/>
              <a:t> </a:t>
            </a:r>
            <a:r>
              <a:rPr lang="es-ES" dirty="0" err="1" smtClean="0"/>
              <a:t>oinarritua</a:t>
            </a:r>
            <a:r>
              <a:rPr lang="es-ES" dirty="0" smtClean="0"/>
              <a:t>. </a:t>
            </a:r>
            <a:r>
              <a:rPr lang="es-ES" dirty="0" err="1" smtClean="0"/>
              <a:t>Lege</a:t>
            </a:r>
            <a:r>
              <a:rPr lang="es-ES" dirty="0" smtClean="0"/>
              <a:t> </a:t>
            </a:r>
            <a:r>
              <a:rPr lang="es-ES" dirty="0" err="1" smtClean="0"/>
              <a:t>honek</a:t>
            </a:r>
            <a:r>
              <a:rPr lang="es-ES" dirty="0" smtClean="0"/>
              <a:t> </a:t>
            </a:r>
            <a:r>
              <a:rPr lang="es-ES" dirty="0" err="1"/>
              <a:t>haurren</a:t>
            </a:r>
            <a:r>
              <a:rPr lang="es-ES" dirty="0"/>
              <a:t> eta </a:t>
            </a:r>
            <a:r>
              <a:rPr lang="es-ES" dirty="0" err="1"/>
              <a:t>nerabeen</a:t>
            </a:r>
            <a:r>
              <a:rPr lang="es-ES" dirty="0"/>
              <a:t> </a:t>
            </a:r>
            <a:r>
              <a:rPr lang="es-ES" dirty="0" err="1"/>
              <a:t>eskubideen</a:t>
            </a:r>
            <a:r>
              <a:rPr lang="es-ES" dirty="0"/>
              <a:t> </a:t>
            </a:r>
            <a:r>
              <a:rPr lang="es-ES" dirty="0" err="1"/>
              <a:t>ikuspegitik</a:t>
            </a:r>
            <a:r>
              <a:rPr lang="es-ES" dirty="0"/>
              <a:t> </a:t>
            </a:r>
            <a:r>
              <a:rPr lang="es-ES" dirty="0" err="1"/>
              <a:t>haurrak</a:t>
            </a:r>
            <a:r>
              <a:rPr lang="es-ES" dirty="0"/>
              <a:t> </a:t>
            </a:r>
            <a:r>
              <a:rPr lang="es-ES" b="1" dirty="0" err="1"/>
              <a:t>prebenitzeko</a:t>
            </a:r>
            <a:r>
              <a:rPr lang="es-ES" dirty="0"/>
              <a:t> eta </a:t>
            </a:r>
            <a:r>
              <a:rPr lang="es-ES" dirty="0" err="1"/>
              <a:t>babesteko</a:t>
            </a:r>
            <a:r>
              <a:rPr lang="es-ES" dirty="0"/>
              <a:t> paradigma </a:t>
            </a:r>
            <a:r>
              <a:rPr lang="es-ES" dirty="0" err="1"/>
              <a:t>berri</a:t>
            </a:r>
            <a:r>
              <a:rPr lang="es-ES" dirty="0"/>
              <a:t> </a:t>
            </a:r>
            <a:r>
              <a:rPr lang="es-ES" dirty="0" err="1"/>
              <a:t>bat</a:t>
            </a:r>
            <a:r>
              <a:rPr lang="es-ES" dirty="0"/>
              <a:t> </a:t>
            </a:r>
            <a:r>
              <a:rPr lang="es-ES" dirty="0" err="1"/>
              <a:t>lortu</a:t>
            </a:r>
            <a:r>
              <a:rPr lang="es-ES" dirty="0"/>
              <a:t> </a:t>
            </a:r>
            <a:r>
              <a:rPr lang="es-ES" dirty="0" err="1"/>
              <a:t>nahi</a:t>
            </a:r>
            <a:r>
              <a:rPr lang="es-ES" dirty="0"/>
              <a:t> du, </a:t>
            </a:r>
            <a:r>
              <a:rPr lang="es-ES" dirty="0" err="1"/>
              <a:t>haien</a:t>
            </a:r>
            <a:r>
              <a:rPr lang="es-ES" dirty="0"/>
              <a:t> </a:t>
            </a:r>
            <a:r>
              <a:rPr lang="es-ES" dirty="0" err="1"/>
              <a:t>arrisku-faktoreen</a:t>
            </a:r>
            <a:r>
              <a:rPr lang="es-ES" dirty="0"/>
              <a:t> </a:t>
            </a:r>
            <a:r>
              <a:rPr lang="es-ES" dirty="0" err="1"/>
              <a:t>izaera</a:t>
            </a:r>
            <a:r>
              <a:rPr lang="es-ES" dirty="0"/>
              <a:t> </a:t>
            </a:r>
            <a:r>
              <a:rPr lang="es-ES" dirty="0" err="1"/>
              <a:t>dimentsioaniztuna</a:t>
            </a:r>
            <a:r>
              <a:rPr lang="es-ES" dirty="0"/>
              <a:t> eta </a:t>
            </a:r>
            <a:r>
              <a:rPr lang="es-ES" dirty="0" err="1"/>
              <a:t>osasunaren</a:t>
            </a:r>
            <a:r>
              <a:rPr lang="es-ES" dirty="0"/>
              <a:t> </a:t>
            </a:r>
            <a:r>
              <a:rPr lang="es-ES" dirty="0" err="1"/>
              <a:t>baldintzatzaile</a:t>
            </a:r>
            <a:r>
              <a:rPr lang="es-ES" dirty="0"/>
              <a:t> </a:t>
            </a:r>
            <a:r>
              <a:rPr lang="es-ES" dirty="0" err="1"/>
              <a:t>sozialak</a:t>
            </a:r>
            <a:r>
              <a:rPr lang="es-ES" dirty="0"/>
              <a:t> </a:t>
            </a:r>
            <a:r>
              <a:rPr lang="es-ES" dirty="0" err="1"/>
              <a:t>kontuan</a:t>
            </a:r>
            <a:r>
              <a:rPr lang="es-ES" dirty="0"/>
              <a:t> </a:t>
            </a:r>
            <a:r>
              <a:rPr lang="es-ES" dirty="0" err="1"/>
              <a:t>hartuta</a:t>
            </a:r>
            <a:r>
              <a:rPr lang="es-E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err="1"/>
              <a:t>Osasun-eremuak</a:t>
            </a:r>
            <a:r>
              <a:rPr lang="es-ES" dirty="0"/>
              <a:t> </a:t>
            </a:r>
            <a:r>
              <a:rPr lang="es-ES" dirty="0" err="1"/>
              <a:t>indarkeriari</a:t>
            </a:r>
            <a:r>
              <a:rPr lang="es-ES" dirty="0"/>
              <a:t> </a:t>
            </a:r>
            <a:r>
              <a:rPr lang="es-ES" dirty="0" err="1"/>
              <a:t>ematen</a:t>
            </a:r>
            <a:r>
              <a:rPr lang="es-ES" dirty="0"/>
              <a:t> </a:t>
            </a:r>
            <a:r>
              <a:rPr lang="es-ES" dirty="0" err="1"/>
              <a:t>dion</a:t>
            </a:r>
            <a:r>
              <a:rPr lang="es-ES" dirty="0"/>
              <a:t> </a:t>
            </a:r>
            <a:r>
              <a:rPr lang="es-ES" b="1" dirty="0" err="1"/>
              <a:t>erantzuna</a:t>
            </a:r>
            <a:r>
              <a:rPr lang="es-ES" b="1" dirty="0"/>
              <a:t> </a:t>
            </a:r>
            <a:r>
              <a:rPr lang="es-ES" b="1" dirty="0" err="1"/>
              <a:t>bateratu</a:t>
            </a:r>
            <a:r>
              <a:rPr lang="es-ES" b="1" dirty="0"/>
              <a:t> </a:t>
            </a:r>
            <a:r>
              <a:rPr lang="es-ES" dirty="0" err="1"/>
              <a:t>nahi</a:t>
            </a:r>
            <a:r>
              <a:rPr lang="es-ES" dirty="0"/>
              <a:t> </a:t>
            </a:r>
            <a:r>
              <a:rPr lang="es-ES" dirty="0" smtClean="0"/>
              <a:t>du. </a:t>
            </a:r>
            <a:r>
              <a:rPr lang="es-ES" dirty="0" err="1"/>
              <a:t>Indarkeriak</a:t>
            </a:r>
            <a:r>
              <a:rPr lang="es-ES" dirty="0"/>
              <a:t> </a:t>
            </a:r>
            <a:r>
              <a:rPr lang="es-ES" dirty="0" err="1"/>
              <a:t>ongizatean</a:t>
            </a:r>
            <a:r>
              <a:rPr lang="es-ES" dirty="0"/>
              <a:t> eta </a:t>
            </a:r>
            <a:r>
              <a:rPr lang="es-ES" dirty="0" err="1"/>
              <a:t>osasunean</a:t>
            </a:r>
            <a:r>
              <a:rPr lang="es-ES" dirty="0"/>
              <a:t> du </a:t>
            </a:r>
            <a:r>
              <a:rPr lang="es-ES" dirty="0" err="1"/>
              <a:t>eragina</a:t>
            </a:r>
            <a:r>
              <a:rPr lang="es-ES" dirty="0"/>
              <a:t> </a:t>
            </a:r>
            <a:r>
              <a:rPr lang="es-ES" dirty="0" err="1"/>
              <a:t>bizitza</a:t>
            </a:r>
            <a:r>
              <a:rPr lang="es-ES" dirty="0"/>
              <a:t> </a:t>
            </a:r>
            <a:r>
              <a:rPr lang="es-ES" dirty="0" err="1"/>
              <a:t>osoan</a:t>
            </a:r>
            <a:r>
              <a:rPr lang="es-ES" dirty="0"/>
              <a:t>, eta </a:t>
            </a:r>
            <a:r>
              <a:rPr lang="es-ES" b="1" dirty="0"/>
              <a:t>OSASUN PUBLIKOKO </a:t>
            </a:r>
            <a:r>
              <a:rPr lang="es-ES" dirty="0" err="1"/>
              <a:t>arazo</a:t>
            </a:r>
            <a:r>
              <a:rPr lang="es-ES" dirty="0"/>
              <a:t> </a:t>
            </a:r>
            <a:r>
              <a:rPr lang="es-ES" dirty="0" err="1"/>
              <a:t>larria</a:t>
            </a:r>
            <a:r>
              <a:rPr lang="es-ES" dirty="0"/>
              <a:t> da.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1079305" y="4589688"/>
            <a:ext cx="7332497" cy="1693978"/>
          </a:xfrm>
          <a:prstGeom prst="rect">
            <a:avLst/>
          </a:prstGeom>
          <a:solidFill>
            <a:schemeClr val="bg1"/>
          </a:solidFill>
          <a:ln w="38100">
            <a:solidFill>
              <a:srgbClr val="FEB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Indarkeria</a:t>
            </a:r>
            <a:r>
              <a:rPr lang="es-ES" dirty="0" smtClean="0">
                <a:solidFill>
                  <a:schemeClr val="tx1"/>
                </a:solidFill>
              </a:rPr>
              <a:t>: </a:t>
            </a:r>
            <a:r>
              <a:rPr lang="es-ES" i="1" dirty="0" err="1" smtClean="0">
                <a:solidFill>
                  <a:schemeClr val="tx1"/>
                </a:solidFill>
              </a:rPr>
              <a:t>adingabeei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i="1" dirty="0" err="1">
                <a:solidFill>
                  <a:schemeClr val="tx1"/>
                </a:solidFill>
              </a:rPr>
              <a:t>beren</a:t>
            </a:r>
            <a:r>
              <a:rPr lang="es-ES" i="1" dirty="0">
                <a:solidFill>
                  <a:schemeClr val="tx1"/>
                </a:solidFill>
              </a:rPr>
              <a:t> </a:t>
            </a:r>
            <a:r>
              <a:rPr lang="es-ES" i="1" dirty="0" err="1">
                <a:solidFill>
                  <a:schemeClr val="tx1"/>
                </a:solidFill>
              </a:rPr>
              <a:t>eskubideak</a:t>
            </a:r>
            <a:r>
              <a:rPr lang="es-ES" i="1" dirty="0">
                <a:solidFill>
                  <a:schemeClr val="tx1"/>
                </a:solidFill>
              </a:rPr>
              <a:t> eta </a:t>
            </a:r>
            <a:r>
              <a:rPr lang="es-ES" i="1" dirty="0" err="1">
                <a:solidFill>
                  <a:schemeClr val="tx1"/>
                </a:solidFill>
              </a:rPr>
              <a:t>ongizatea</a:t>
            </a:r>
            <a:r>
              <a:rPr lang="es-ES" i="1" dirty="0">
                <a:solidFill>
                  <a:schemeClr val="tx1"/>
                </a:solidFill>
              </a:rPr>
              <a:t> </a:t>
            </a:r>
            <a:r>
              <a:rPr lang="es-ES" i="1" dirty="0" err="1">
                <a:solidFill>
                  <a:schemeClr val="tx1"/>
                </a:solidFill>
              </a:rPr>
              <a:t>kentzen</a:t>
            </a:r>
            <a:r>
              <a:rPr lang="es-ES" i="1" dirty="0">
                <a:solidFill>
                  <a:schemeClr val="tx1"/>
                </a:solidFill>
              </a:rPr>
              <a:t> </a:t>
            </a:r>
            <a:r>
              <a:rPr lang="es-ES" i="1" dirty="0" err="1">
                <a:solidFill>
                  <a:schemeClr val="tx1"/>
                </a:solidFill>
              </a:rPr>
              <a:t>dien</a:t>
            </a:r>
            <a:r>
              <a:rPr lang="es-ES" i="1" dirty="0">
                <a:solidFill>
                  <a:schemeClr val="tx1"/>
                </a:solidFill>
              </a:rPr>
              <a:t> </a:t>
            </a:r>
            <a:r>
              <a:rPr lang="es-ES" i="1" dirty="0" err="1">
                <a:solidFill>
                  <a:schemeClr val="tx1"/>
                </a:solidFill>
              </a:rPr>
              <a:t>ekintza</a:t>
            </a:r>
            <a:r>
              <a:rPr lang="es-ES" i="1" dirty="0">
                <a:solidFill>
                  <a:schemeClr val="tx1"/>
                </a:solidFill>
              </a:rPr>
              <a:t>, </a:t>
            </a:r>
            <a:r>
              <a:rPr lang="es-ES" i="1" dirty="0" err="1">
                <a:solidFill>
                  <a:schemeClr val="tx1"/>
                </a:solidFill>
              </a:rPr>
              <a:t>ez-egite</a:t>
            </a:r>
            <a:r>
              <a:rPr lang="es-ES" i="1" dirty="0">
                <a:solidFill>
                  <a:schemeClr val="tx1"/>
                </a:solidFill>
              </a:rPr>
              <a:t> </a:t>
            </a:r>
            <a:r>
              <a:rPr lang="es-ES" i="1" dirty="0" err="1">
                <a:solidFill>
                  <a:schemeClr val="tx1"/>
                </a:solidFill>
              </a:rPr>
              <a:t>edo</a:t>
            </a:r>
            <a:r>
              <a:rPr lang="es-ES" i="1" dirty="0">
                <a:solidFill>
                  <a:schemeClr val="tx1"/>
                </a:solidFill>
              </a:rPr>
              <a:t> </a:t>
            </a:r>
            <a:r>
              <a:rPr lang="es-ES" i="1" dirty="0" err="1">
                <a:solidFill>
                  <a:schemeClr val="tx1"/>
                </a:solidFill>
              </a:rPr>
              <a:t>tratu</a:t>
            </a:r>
            <a:r>
              <a:rPr lang="es-ES" i="1" dirty="0">
                <a:solidFill>
                  <a:schemeClr val="tx1"/>
                </a:solidFill>
              </a:rPr>
              <a:t> </a:t>
            </a:r>
            <a:r>
              <a:rPr lang="es-ES" i="1" dirty="0" err="1">
                <a:solidFill>
                  <a:schemeClr val="tx1"/>
                </a:solidFill>
              </a:rPr>
              <a:t>zabar</a:t>
            </a:r>
            <a:r>
              <a:rPr lang="es-ES" i="1" dirty="0">
                <a:solidFill>
                  <a:schemeClr val="tx1"/>
                </a:solidFill>
              </a:rPr>
              <a:t> oro, </a:t>
            </a:r>
            <a:r>
              <a:rPr lang="es-ES" i="1" dirty="0" err="1">
                <a:solidFill>
                  <a:schemeClr val="tx1"/>
                </a:solidFill>
              </a:rPr>
              <a:t>baldin</a:t>
            </a:r>
            <a:r>
              <a:rPr lang="es-ES" i="1" dirty="0">
                <a:solidFill>
                  <a:schemeClr val="tx1"/>
                </a:solidFill>
              </a:rPr>
              <a:t> eta </a:t>
            </a:r>
            <a:r>
              <a:rPr lang="es-ES" i="1" dirty="0" err="1">
                <a:solidFill>
                  <a:schemeClr val="tx1"/>
                </a:solidFill>
              </a:rPr>
              <a:t>garapen</a:t>
            </a:r>
            <a:r>
              <a:rPr lang="es-ES" i="1" dirty="0">
                <a:solidFill>
                  <a:schemeClr val="tx1"/>
                </a:solidFill>
              </a:rPr>
              <a:t> </a:t>
            </a:r>
            <a:r>
              <a:rPr lang="es-ES" i="1" dirty="0" err="1">
                <a:solidFill>
                  <a:schemeClr val="tx1"/>
                </a:solidFill>
              </a:rPr>
              <a:t>fisiko</a:t>
            </a:r>
            <a:r>
              <a:rPr lang="es-ES" i="1" dirty="0">
                <a:solidFill>
                  <a:schemeClr val="tx1"/>
                </a:solidFill>
              </a:rPr>
              <a:t>, </a:t>
            </a:r>
            <a:r>
              <a:rPr lang="es-ES" i="1" dirty="0" err="1">
                <a:solidFill>
                  <a:schemeClr val="tx1"/>
                </a:solidFill>
              </a:rPr>
              <a:t>psikiko</a:t>
            </a:r>
            <a:r>
              <a:rPr lang="es-ES" i="1" dirty="0">
                <a:solidFill>
                  <a:schemeClr val="tx1"/>
                </a:solidFill>
              </a:rPr>
              <a:t> </a:t>
            </a:r>
            <a:r>
              <a:rPr lang="es-ES" i="1" dirty="0" err="1">
                <a:solidFill>
                  <a:schemeClr val="tx1"/>
                </a:solidFill>
              </a:rPr>
              <a:t>edo</a:t>
            </a:r>
            <a:r>
              <a:rPr lang="es-ES" i="1" dirty="0">
                <a:solidFill>
                  <a:schemeClr val="tx1"/>
                </a:solidFill>
              </a:rPr>
              <a:t> </a:t>
            </a:r>
            <a:r>
              <a:rPr lang="es-ES" i="1" dirty="0" err="1">
                <a:solidFill>
                  <a:schemeClr val="tx1"/>
                </a:solidFill>
              </a:rPr>
              <a:t>sozial</a:t>
            </a:r>
            <a:r>
              <a:rPr lang="es-ES" i="1" dirty="0">
                <a:solidFill>
                  <a:schemeClr val="tx1"/>
                </a:solidFill>
              </a:rPr>
              <a:t> </a:t>
            </a:r>
            <a:r>
              <a:rPr lang="es-ES" i="1" dirty="0" err="1">
                <a:solidFill>
                  <a:schemeClr val="tx1"/>
                </a:solidFill>
              </a:rPr>
              <a:t>ordenatua</a:t>
            </a:r>
            <a:r>
              <a:rPr lang="es-ES" i="1" dirty="0">
                <a:solidFill>
                  <a:schemeClr val="tx1"/>
                </a:solidFill>
              </a:rPr>
              <a:t> </a:t>
            </a:r>
            <a:r>
              <a:rPr lang="es-ES" i="1" dirty="0" err="1">
                <a:solidFill>
                  <a:schemeClr val="tx1"/>
                </a:solidFill>
              </a:rPr>
              <a:t>mehatxatzen</a:t>
            </a:r>
            <a:r>
              <a:rPr lang="es-ES" i="1" dirty="0">
                <a:solidFill>
                  <a:schemeClr val="tx1"/>
                </a:solidFill>
              </a:rPr>
              <a:t> </a:t>
            </a:r>
            <a:r>
              <a:rPr lang="es-ES" i="1" dirty="0" err="1">
                <a:solidFill>
                  <a:schemeClr val="tx1"/>
                </a:solidFill>
              </a:rPr>
              <a:t>edo</a:t>
            </a:r>
            <a:r>
              <a:rPr lang="es-ES" i="1" dirty="0">
                <a:solidFill>
                  <a:schemeClr val="tx1"/>
                </a:solidFill>
              </a:rPr>
              <a:t> </a:t>
            </a:r>
            <a:r>
              <a:rPr lang="es-ES" i="1" dirty="0" err="1">
                <a:solidFill>
                  <a:schemeClr val="tx1"/>
                </a:solidFill>
              </a:rPr>
              <a:t>eragozten</a:t>
            </a:r>
            <a:r>
              <a:rPr lang="es-ES" i="1" dirty="0">
                <a:solidFill>
                  <a:schemeClr val="tx1"/>
                </a:solidFill>
              </a:rPr>
              <a:t> </a:t>
            </a:r>
            <a:r>
              <a:rPr lang="es-ES" i="1" dirty="0" err="1">
                <a:solidFill>
                  <a:schemeClr val="tx1"/>
                </a:solidFill>
              </a:rPr>
              <a:t>badie</a:t>
            </a:r>
            <a:r>
              <a:rPr lang="es-ES" i="1" dirty="0">
                <a:solidFill>
                  <a:schemeClr val="tx1"/>
                </a:solidFill>
              </a:rPr>
              <a:t>, </a:t>
            </a:r>
            <a:r>
              <a:rPr lang="es-ES" i="1" dirty="0" err="1">
                <a:solidFill>
                  <a:schemeClr val="tx1"/>
                </a:solidFill>
              </a:rPr>
              <a:t>edozein</a:t>
            </a:r>
            <a:r>
              <a:rPr lang="es-ES" i="1" dirty="0">
                <a:solidFill>
                  <a:schemeClr val="tx1"/>
                </a:solidFill>
              </a:rPr>
              <a:t> dela ere </a:t>
            </a:r>
            <a:r>
              <a:rPr lang="es-ES" i="1" dirty="0" err="1">
                <a:solidFill>
                  <a:schemeClr val="tx1"/>
                </a:solidFill>
              </a:rPr>
              <a:t>haien</a:t>
            </a:r>
            <a:r>
              <a:rPr lang="es-ES" i="1" dirty="0">
                <a:solidFill>
                  <a:schemeClr val="tx1"/>
                </a:solidFill>
              </a:rPr>
              <a:t> </a:t>
            </a:r>
            <a:r>
              <a:rPr lang="es-ES" i="1" dirty="0" err="1">
                <a:solidFill>
                  <a:schemeClr val="tx1"/>
                </a:solidFill>
              </a:rPr>
              <a:t>egiteko</a:t>
            </a:r>
            <a:r>
              <a:rPr lang="es-ES" i="1" dirty="0">
                <a:solidFill>
                  <a:schemeClr val="tx1"/>
                </a:solidFill>
              </a:rPr>
              <a:t> </a:t>
            </a:r>
            <a:r>
              <a:rPr lang="es-ES" i="1" dirty="0" err="1">
                <a:solidFill>
                  <a:schemeClr val="tx1"/>
                </a:solidFill>
              </a:rPr>
              <a:t>modua</a:t>
            </a:r>
            <a:r>
              <a:rPr lang="es-ES" i="1" dirty="0">
                <a:solidFill>
                  <a:schemeClr val="tx1"/>
                </a:solidFill>
              </a:rPr>
              <a:t> eta </a:t>
            </a:r>
            <a:r>
              <a:rPr lang="es-ES" i="1" dirty="0" err="1">
                <a:solidFill>
                  <a:schemeClr val="tx1"/>
                </a:solidFill>
              </a:rPr>
              <a:t>bitartekoa</a:t>
            </a:r>
            <a:r>
              <a:rPr lang="es-ES" i="1" dirty="0">
                <a:solidFill>
                  <a:schemeClr val="tx1"/>
                </a:solidFill>
              </a:rPr>
              <a:t>, </a:t>
            </a:r>
            <a:r>
              <a:rPr lang="es-ES" i="1" dirty="0" err="1">
                <a:solidFill>
                  <a:schemeClr val="tx1"/>
                </a:solidFill>
              </a:rPr>
              <a:t>informazioaren</a:t>
            </a:r>
            <a:r>
              <a:rPr lang="es-ES" i="1" dirty="0">
                <a:solidFill>
                  <a:schemeClr val="tx1"/>
                </a:solidFill>
              </a:rPr>
              <a:t> eta </a:t>
            </a:r>
            <a:r>
              <a:rPr lang="es-ES" i="1" dirty="0" err="1">
                <a:solidFill>
                  <a:schemeClr val="tx1"/>
                </a:solidFill>
              </a:rPr>
              <a:t>komunikazioaren</a:t>
            </a:r>
            <a:r>
              <a:rPr lang="es-ES" i="1" dirty="0">
                <a:solidFill>
                  <a:schemeClr val="tx1"/>
                </a:solidFill>
              </a:rPr>
              <a:t> </a:t>
            </a:r>
            <a:r>
              <a:rPr lang="es-ES" i="1" dirty="0" err="1">
                <a:solidFill>
                  <a:schemeClr val="tx1"/>
                </a:solidFill>
              </a:rPr>
              <a:t>teknologien</a:t>
            </a:r>
            <a:r>
              <a:rPr lang="es-ES" i="1" dirty="0">
                <a:solidFill>
                  <a:schemeClr val="tx1"/>
                </a:solidFill>
              </a:rPr>
              <a:t> </a:t>
            </a:r>
            <a:r>
              <a:rPr lang="es-ES" i="1" dirty="0" err="1">
                <a:solidFill>
                  <a:schemeClr val="tx1"/>
                </a:solidFill>
              </a:rPr>
              <a:t>bidez</a:t>
            </a:r>
            <a:r>
              <a:rPr lang="es-ES" i="1" dirty="0">
                <a:solidFill>
                  <a:schemeClr val="tx1"/>
                </a:solidFill>
              </a:rPr>
              <a:t> </a:t>
            </a:r>
            <a:r>
              <a:rPr lang="es-ES" i="1" dirty="0" err="1">
                <a:solidFill>
                  <a:schemeClr val="tx1"/>
                </a:solidFill>
              </a:rPr>
              <a:t>egindakoa</a:t>
            </a:r>
            <a:r>
              <a:rPr lang="es-ES" i="1" dirty="0">
                <a:solidFill>
                  <a:schemeClr val="tx1"/>
                </a:solidFill>
              </a:rPr>
              <a:t> </a:t>
            </a:r>
            <a:r>
              <a:rPr lang="es-ES" i="1" dirty="0" err="1">
                <a:solidFill>
                  <a:schemeClr val="tx1"/>
                </a:solidFill>
              </a:rPr>
              <a:t>barne</a:t>
            </a:r>
            <a:r>
              <a:rPr lang="es-ES" i="1" dirty="0">
                <a:solidFill>
                  <a:schemeClr val="tx1"/>
                </a:solidFill>
              </a:rPr>
              <a:t>, </a:t>
            </a:r>
            <a:r>
              <a:rPr lang="es-ES" i="1" dirty="0" err="1">
                <a:solidFill>
                  <a:schemeClr val="tx1"/>
                </a:solidFill>
              </a:rPr>
              <a:t>bereziki</a:t>
            </a:r>
            <a:r>
              <a:rPr lang="es-ES" i="1" dirty="0">
                <a:solidFill>
                  <a:schemeClr val="tx1"/>
                </a:solidFill>
              </a:rPr>
              <a:t> </a:t>
            </a:r>
            <a:r>
              <a:rPr lang="es-ES" i="1" dirty="0" err="1">
                <a:solidFill>
                  <a:schemeClr val="tx1"/>
                </a:solidFill>
              </a:rPr>
              <a:t>digitala</a:t>
            </a:r>
            <a:r>
              <a:rPr lang="es-ES" i="1" dirty="0">
                <a:solidFill>
                  <a:schemeClr val="tx1"/>
                </a:solidFill>
              </a:rPr>
              <a:t>.</a:t>
            </a:r>
            <a:r>
              <a:rPr lang="es-ES" i="1" dirty="0">
                <a:solidFill>
                  <a:schemeClr val="tx1"/>
                </a:solidFill>
              </a:rPr>
              <a:t/>
            </a:r>
            <a:br>
              <a:rPr lang="es-ES" i="1" dirty="0">
                <a:solidFill>
                  <a:schemeClr val="tx1"/>
                </a:solidFill>
              </a:rPr>
            </a:br>
            <a:endParaRPr lang="es-ES" i="1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79305" y="4589688"/>
            <a:ext cx="8900933" cy="1693978"/>
          </a:xfrm>
          <a:prstGeom prst="rect">
            <a:avLst/>
          </a:prstGeom>
          <a:solidFill>
            <a:schemeClr val="bg1"/>
          </a:solidFill>
          <a:ln w="38100">
            <a:solidFill>
              <a:srgbClr val="FEB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</a:rPr>
              <a:t>Zabarkeria</a:t>
            </a:r>
            <a:r>
              <a:rPr lang="es-ES" dirty="0">
                <a:solidFill>
                  <a:schemeClr val="tx1"/>
                </a:solidFill>
              </a:rPr>
              <a:t>, </a:t>
            </a:r>
            <a:r>
              <a:rPr lang="es-ES" dirty="0" err="1">
                <a:solidFill>
                  <a:schemeClr val="tx1"/>
                </a:solidFill>
              </a:rPr>
              <a:t>indarkeria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emozionala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edo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psikologikoa</a:t>
            </a:r>
            <a:r>
              <a:rPr lang="es-ES" dirty="0">
                <a:solidFill>
                  <a:schemeClr val="tx1"/>
                </a:solidFill>
              </a:rPr>
              <a:t>, </a:t>
            </a:r>
            <a:r>
              <a:rPr lang="es-ES" dirty="0" err="1">
                <a:solidFill>
                  <a:schemeClr val="tx1"/>
                </a:solidFill>
              </a:rPr>
              <a:t>indarkeria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fisikoa</a:t>
            </a:r>
            <a:r>
              <a:rPr lang="es-ES" dirty="0">
                <a:solidFill>
                  <a:schemeClr val="tx1"/>
                </a:solidFill>
              </a:rPr>
              <a:t>, </a:t>
            </a:r>
            <a:r>
              <a:rPr lang="es-ES" dirty="0" err="1">
                <a:solidFill>
                  <a:schemeClr val="tx1"/>
                </a:solidFill>
              </a:rPr>
              <a:t>sexu-indarkeria</a:t>
            </a:r>
            <a:r>
              <a:rPr lang="es-ES" dirty="0">
                <a:solidFill>
                  <a:schemeClr val="tx1"/>
                </a:solidFill>
              </a:rPr>
              <a:t>, </a:t>
            </a:r>
            <a:r>
              <a:rPr lang="es-ES" dirty="0" err="1">
                <a:solidFill>
                  <a:schemeClr val="tx1"/>
                </a:solidFill>
              </a:rPr>
              <a:t>haurren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salerosketa</a:t>
            </a:r>
            <a:r>
              <a:rPr lang="es-ES" dirty="0">
                <a:solidFill>
                  <a:schemeClr val="tx1"/>
                </a:solidFill>
              </a:rPr>
              <a:t> eta </a:t>
            </a:r>
            <a:r>
              <a:rPr lang="es-ES" dirty="0" err="1">
                <a:solidFill>
                  <a:schemeClr val="tx1"/>
                </a:solidFill>
              </a:rPr>
              <a:t>esplotazioa</a:t>
            </a:r>
            <a:r>
              <a:rPr lang="es-ES" dirty="0">
                <a:solidFill>
                  <a:schemeClr val="tx1"/>
                </a:solidFill>
              </a:rPr>
              <a:t> eta </a:t>
            </a:r>
            <a:r>
              <a:rPr lang="es-ES" dirty="0" err="1">
                <a:solidFill>
                  <a:schemeClr val="tx1"/>
                </a:solidFill>
              </a:rPr>
              <a:t>beste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indarkeria</a:t>
            </a:r>
            <a:r>
              <a:rPr lang="es-ES" dirty="0">
                <a:solidFill>
                  <a:schemeClr val="tx1"/>
                </a:solidFill>
              </a:rPr>
              <a:t> mota </a:t>
            </a:r>
            <a:r>
              <a:rPr lang="es-ES" dirty="0" err="1">
                <a:solidFill>
                  <a:schemeClr val="tx1"/>
                </a:solidFill>
              </a:rPr>
              <a:t>batzuk</a:t>
            </a:r>
            <a:r>
              <a:rPr lang="es-ES" dirty="0">
                <a:solidFill>
                  <a:schemeClr val="tx1"/>
                </a:solidFill>
              </a:rPr>
              <a:t> (genero-</a:t>
            </a:r>
            <a:r>
              <a:rPr lang="es-ES" dirty="0" err="1">
                <a:solidFill>
                  <a:schemeClr val="tx1"/>
                </a:solidFill>
              </a:rPr>
              <a:t>indarkeria</a:t>
            </a:r>
            <a:r>
              <a:rPr lang="es-ES" dirty="0">
                <a:solidFill>
                  <a:schemeClr val="tx1"/>
                </a:solidFill>
              </a:rPr>
              <a:t>, genero-</a:t>
            </a:r>
            <a:r>
              <a:rPr lang="es-ES" dirty="0" err="1">
                <a:solidFill>
                  <a:schemeClr val="tx1"/>
                </a:solidFill>
              </a:rPr>
              <a:t>indarkeria</a:t>
            </a:r>
            <a:r>
              <a:rPr lang="es-ES" dirty="0">
                <a:solidFill>
                  <a:schemeClr val="tx1"/>
                </a:solidFill>
              </a:rPr>
              <a:t>, </a:t>
            </a:r>
            <a:r>
              <a:rPr lang="es-ES" dirty="0" err="1">
                <a:solidFill>
                  <a:schemeClr val="tx1"/>
                </a:solidFill>
              </a:rPr>
              <a:t>jaio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aurreko</a:t>
            </a:r>
            <a:r>
              <a:rPr lang="es-ES" dirty="0">
                <a:solidFill>
                  <a:schemeClr val="tx1"/>
                </a:solidFill>
              </a:rPr>
              <a:t> eta </a:t>
            </a:r>
            <a:r>
              <a:rPr lang="es-ES" dirty="0" err="1">
                <a:solidFill>
                  <a:schemeClr val="tx1"/>
                </a:solidFill>
              </a:rPr>
              <a:t>jaiotza-inguruko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tratu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txarrak</a:t>
            </a:r>
            <a:r>
              <a:rPr lang="es-ES" dirty="0">
                <a:solidFill>
                  <a:schemeClr val="tx1"/>
                </a:solidFill>
              </a:rPr>
              <a:t>, </a:t>
            </a:r>
            <a:r>
              <a:rPr lang="es-ES" dirty="0" err="1">
                <a:solidFill>
                  <a:schemeClr val="tx1"/>
                </a:solidFill>
              </a:rPr>
              <a:t>erakundeek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eragindako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indarkeria</a:t>
            </a:r>
            <a:r>
              <a:rPr lang="es-ES" dirty="0">
                <a:solidFill>
                  <a:schemeClr val="tx1"/>
                </a:solidFill>
              </a:rPr>
              <a:t>, </a:t>
            </a:r>
            <a:r>
              <a:rPr lang="es-ES" dirty="0" err="1">
                <a:solidFill>
                  <a:schemeClr val="tx1"/>
                </a:solidFill>
              </a:rPr>
              <a:t>behartutako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ezkontza</a:t>
            </a:r>
            <a:r>
              <a:rPr lang="es-ES" dirty="0">
                <a:solidFill>
                  <a:schemeClr val="tx1"/>
                </a:solidFill>
              </a:rPr>
              <a:t>...).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8" name="Imagen 7" descr="Imagen que contiene Icono&#10;&#10;Descripción generada automáticamente">
            <a:extLst>
              <a:ext uri="{FF2B5EF4-FFF2-40B4-BE49-F238E27FC236}">
                <a16:creationId xmlns:a16="http://schemas.microsoft.com/office/drawing/2014/main" id="{C106D151-6849-0D52-B8C5-CF512AD694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537" y="6230721"/>
            <a:ext cx="1118870" cy="476319"/>
          </a:xfrm>
          <a:prstGeom prst="rect">
            <a:avLst/>
          </a:prstGeom>
        </p:spPr>
      </p:pic>
      <p:pic>
        <p:nvPicPr>
          <p:cNvPr id="9" name="Imagen 8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0AC19A8D-BD1C-2622-B5BC-E8CEB00E4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32" y="6366054"/>
            <a:ext cx="771574" cy="34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3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5666" y="370390"/>
            <a:ext cx="10972800" cy="625033"/>
          </a:xfrm>
          <a:prstGeom prst="rect">
            <a:avLst/>
          </a:prstGeom>
          <a:solidFill>
            <a:srgbClr val="FEBCBA"/>
          </a:solidFill>
          <a:ln>
            <a:solidFill>
              <a:srgbClr val="FEBCB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bg1"/>
                </a:solidFill>
              </a:rPr>
              <a:t>HAURTZAROKO ETA NERABEZAROKO INDARKERIAREN AURREAN OSASUN-ARLOAN JARDUTEKO PROTOKOLO KOMUNA 2023 (OSASUN MINISTERIOA)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23777" y="1255473"/>
            <a:ext cx="117096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err="1"/>
              <a:t>Haurren</a:t>
            </a:r>
            <a:r>
              <a:rPr lang="es-ES" dirty="0"/>
              <a:t> </a:t>
            </a:r>
            <a:r>
              <a:rPr lang="es-ES" dirty="0" err="1"/>
              <a:t>Tratu</a:t>
            </a:r>
            <a:r>
              <a:rPr lang="es-ES" dirty="0"/>
              <a:t> </a:t>
            </a:r>
            <a:r>
              <a:rPr lang="es-ES" dirty="0" err="1"/>
              <a:t>Txarren</a:t>
            </a:r>
            <a:r>
              <a:rPr lang="es-ES" dirty="0"/>
              <a:t> </a:t>
            </a:r>
            <a:r>
              <a:rPr lang="es-ES" dirty="0" err="1"/>
              <a:t>Erregistro</a:t>
            </a:r>
            <a:r>
              <a:rPr lang="es-ES" dirty="0"/>
              <a:t> </a:t>
            </a:r>
            <a:r>
              <a:rPr lang="es-ES" dirty="0" err="1"/>
              <a:t>Bateratuak</a:t>
            </a:r>
            <a:r>
              <a:rPr lang="es-ES" dirty="0"/>
              <a:t> (RUMI) 21.521 </a:t>
            </a:r>
            <a:r>
              <a:rPr lang="es-ES" dirty="0" err="1"/>
              <a:t>jakinarazpen</a:t>
            </a:r>
            <a:r>
              <a:rPr lang="es-ES" dirty="0"/>
              <a:t> </a:t>
            </a:r>
            <a:r>
              <a:rPr lang="es-ES" dirty="0" err="1"/>
              <a:t>erregistratu</a:t>
            </a:r>
            <a:r>
              <a:rPr lang="es-ES" dirty="0"/>
              <a:t> </a:t>
            </a:r>
            <a:r>
              <a:rPr lang="es-ES" dirty="0" err="1"/>
              <a:t>zituen</a:t>
            </a:r>
            <a:r>
              <a:rPr lang="es-ES" dirty="0"/>
              <a:t> 2021ean, </a:t>
            </a:r>
            <a:r>
              <a:rPr lang="es-ES" dirty="0" err="1"/>
              <a:t>aurreko</a:t>
            </a:r>
            <a:r>
              <a:rPr lang="es-ES" dirty="0"/>
              <a:t> </a:t>
            </a:r>
            <a:r>
              <a:rPr lang="es-ES" dirty="0" err="1"/>
              <a:t>urtean</a:t>
            </a:r>
            <a:r>
              <a:rPr lang="es-ES" dirty="0"/>
              <a:t> </a:t>
            </a:r>
            <a:r>
              <a:rPr lang="es-ES" dirty="0" err="1"/>
              <a:t>baino</a:t>
            </a:r>
            <a:r>
              <a:rPr lang="es-ES" dirty="0"/>
              <a:t> </a:t>
            </a:r>
            <a:r>
              <a:rPr lang="es-ES" b="1" dirty="0"/>
              <a:t>% 37,18 </a:t>
            </a:r>
            <a:r>
              <a:rPr lang="es-ES" b="1" dirty="0" err="1"/>
              <a:t>gehiago</a:t>
            </a:r>
            <a:r>
              <a:rPr lang="es-ES" b="1" dirty="0"/>
              <a:t>.</a:t>
            </a:r>
          </a:p>
          <a:p>
            <a:endParaRPr lang="es-ES" dirty="0"/>
          </a:p>
          <a:p>
            <a:r>
              <a:rPr lang="es-ES" dirty="0" smtClean="0"/>
              <a:t>      Hala </a:t>
            </a:r>
            <a:r>
              <a:rPr lang="es-ES" dirty="0"/>
              <a:t>ere, </a:t>
            </a:r>
            <a:r>
              <a:rPr lang="es-ES" dirty="0" err="1"/>
              <a:t>prebalentziazko</a:t>
            </a:r>
            <a:r>
              <a:rPr lang="es-ES" dirty="0"/>
              <a:t> </a:t>
            </a:r>
            <a:r>
              <a:rPr lang="es-ES" dirty="0" err="1"/>
              <a:t>azterlanek</a:t>
            </a:r>
            <a:r>
              <a:rPr lang="es-ES" dirty="0"/>
              <a:t> </a:t>
            </a:r>
            <a:r>
              <a:rPr lang="es-ES" dirty="0" err="1"/>
              <a:t>erakusten</a:t>
            </a:r>
            <a:r>
              <a:rPr lang="es-ES" dirty="0"/>
              <a:t> </a:t>
            </a:r>
            <a:r>
              <a:rPr lang="es-ES" dirty="0" err="1"/>
              <a:t>dute</a:t>
            </a:r>
            <a:r>
              <a:rPr lang="es-ES" dirty="0"/>
              <a:t> </a:t>
            </a:r>
            <a:r>
              <a:rPr lang="es-ES" b="1" dirty="0" err="1"/>
              <a:t>infranotifikazioa</a:t>
            </a:r>
            <a:r>
              <a:rPr lang="es-ES" dirty="0"/>
              <a:t> </a:t>
            </a:r>
            <a:r>
              <a:rPr lang="es-ES" dirty="0" err="1"/>
              <a:t>dagoela</a:t>
            </a:r>
            <a:r>
              <a:rPr lang="es-ES" dirty="0"/>
              <a:t>. </a:t>
            </a:r>
            <a:endParaRPr lang="es-ES" dirty="0" smtClean="0"/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Genero </a:t>
            </a:r>
            <a:r>
              <a:rPr lang="es-ES" dirty="0" err="1" smtClean="0"/>
              <a:t>indarkeria</a:t>
            </a:r>
            <a:r>
              <a:rPr lang="es-ES" dirty="0" smtClean="0"/>
              <a:t> (2019 </a:t>
            </a:r>
            <a:r>
              <a:rPr lang="es-ES" dirty="0" err="1" smtClean="0"/>
              <a:t>Makroinkesta</a:t>
            </a:r>
            <a:r>
              <a:rPr lang="es-ES" dirty="0" smtClean="0"/>
              <a:t>)-</a:t>
            </a:r>
            <a:r>
              <a:rPr lang="es-ES" dirty="0" err="1" smtClean="0"/>
              <a:t>estimazioa</a:t>
            </a: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 smtClean="0"/>
          </a:p>
          <a:p>
            <a:endParaRPr lang="es-ES" dirty="0"/>
          </a:p>
        </p:txBody>
      </p:sp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C106D151-6849-0D52-B8C5-CF512AD694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537" y="6230721"/>
            <a:ext cx="1118870" cy="476319"/>
          </a:xfrm>
          <a:prstGeom prst="rect">
            <a:avLst/>
          </a:prstGeom>
        </p:spPr>
      </p:pic>
      <p:pic>
        <p:nvPicPr>
          <p:cNvPr id="6" name="Imagen 5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0AC19A8D-BD1C-2622-B5BC-E8CEB00E4D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31" y="6263048"/>
            <a:ext cx="1004653" cy="443992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659757" y="3113590"/>
            <a:ext cx="6250329" cy="26638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022431" y="3276324"/>
            <a:ext cx="58876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 err="1" smtClean="0">
                <a:solidFill>
                  <a:srgbClr val="000000"/>
                </a:solidFill>
              </a:rPr>
              <a:t>Sexu-indarkeria</a:t>
            </a:r>
            <a:r>
              <a:rPr lang="es-ES" sz="1600" dirty="0">
                <a:solidFill>
                  <a:srgbClr val="000000"/>
                </a:solidFill>
              </a:rPr>
              <a:t>, </a:t>
            </a:r>
            <a:r>
              <a:rPr lang="es-ES" sz="1600" dirty="0" err="1">
                <a:solidFill>
                  <a:srgbClr val="000000"/>
                </a:solidFill>
              </a:rPr>
              <a:t>indarkeria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fisikoa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edo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pisokologikoa</a:t>
            </a:r>
            <a:r>
              <a:rPr lang="es-ES" sz="1600" dirty="0">
                <a:solidFill>
                  <a:srgbClr val="000000"/>
                </a:solidFill>
              </a:rPr>
              <a:t> jasan </a:t>
            </a:r>
            <a:r>
              <a:rPr lang="es-ES" sz="1600" dirty="0" err="1">
                <a:solidFill>
                  <a:srgbClr val="000000"/>
                </a:solidFill>
              </a:rPr>
              <a:t>duten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b="1" dirty="0" err="1">
                <a:solidFill>
                  <a:srgbClr val="000000"/>
                </a:solidFill>
              </a:rPr>
              <a:t>emakumeen</a:t>
            </a:r>
            <a:r>
              <a:rPr lang="es-ES" sz="1600" b="1" dirty="0">
                <a:solidFill>
                  <a:srgbClr val="000000"/>
                </a:solidFill>
              </a:rPr>
              <a:t> % 39,4k </a:t>
            </a:r>
            <a:r>
              <a:rPr lang="es-ES" sz="1600" dirty="0">
                <a:solidFill>
                  <a:srgbClr val="000000"/>
                </a:solidFill>
              </a:rPr>
              <a:t>seme-alaba </a:t>
            </a:r>
            <a:r>
              <a:rPr lang="es-ES" sz="1600" dirty="0" err="1">
                <a:solidFill>
                  <a:srgbClr val="000000"/>
                </a:solidFill>
              </a:rPr>
              <a:t>adingabeak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 smtClean="0">
                <a:solidFill>
                  <a:srgbClr val="000000"/>
                </a:solidFill>
              </a:rPr>
              <a:t>ditu</a:t>
            </a:r>
            <a:endParaRPr lang="es-ES" sz="1600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 smtClean="0">
                <a:solidFill>
                  <a:srgbClr val="000000"/>
                </a:solidFill>
              </a:rPr>
              <a:t>Era </a:t>
            </a:r>
            <a:r>
              <a:rPr lang="es-ES" sz="1600" dirty="0" err="1" smtClean="0">
                <a:solidFill>
                  <a:srgbClr val="000000"/>
                </a:solidFill>
              </a:rPr>
              <a:t>berea</a:t>
            </a:r>
            <a:r>
              <a:rPr lang="es-ES" sz="1600" dirty="0" err="1">
                <a:solidFill>
                  <a:srgbClr val="000000"/>
                </a:solidFill>
              </a:rPr>
              <a:t>n</a:t>
            </a:r>
            <a:r>
              <a:rPr lang="es-ES" sz="1600" dirty="0" smtClean="0">
                <a:solidFill>
                  <a:srgbClr val="000000"/>
                </a:solidFill>
              </a:rPr>
              <a:t>, seme-alaben </a:t>
            </a:r>
            <a:r>
              <a:rPr lang="es-ES" sz="1600" b="1" dirty="0" smtClean="0">
                <a:solidFill>
                  <a:srgbClr val="000000"/>
                </a:solidFill>
              </a:rPr>
              <a:t>%54,1K </a:t>
            </a:r>
            <a:r>
              <a:rPr lang="es-ES" sz="1600" b="1" dirty="0" err="1" smtClean="0">
                <a:solidFill>
                  <a:srgbClr val="000000"/>
                </a:solidFill>
              </a:rPr>
              <a:t>ikusi</a:t>
            </a:r>
            <a:r>
              <a:rPr lang="es-ES" sz="1600" b="1" dirty="0" smtClean="0">
                <a:solidFill>
                  <a:srgbClr val="000000"/>
                </a:solidFill>
              </a:rPr>
              <a:t> </a:t>
            </a:r>
            <a:r>
              <a:rPr lang="es-ES" sz="1600" b="1" dirty="0" err="1" smtClean="0">
                <a:solidFill>
                  <a:srgbClr val="000000"/>
                </a:solidFill>
              </a:rPr>
              <a:t>edo</a:t>
            </a:r>
            <a:r>
              <a:rPr lang="es-ES" sz="1600" b="1" dirty="0" smtClean="0">
                <a:solidFill>
                  <a:srgbClr val="000000"/>
                </a:solidFill>
              </a:rPr>
              <a:t> </a:t>
            </a:r>
            <a:r>
              <a:rPr lang="es-ES" sz="1600" b="1" dirty="0" err="1" smtClean="0">
                <a:solidFill>
                  <a:srgbClr val="000000"/>
                </a:solidFill>
              </a:rPr>
              <a:t>entzun</a:t>
            </a:r>
            <a:r>
              <a:rPr lang="es-ES" sz="1600" b="1" dirty="0" smtClean="0">
                <a:solidFill>
                  <a:srgbClr val="000000"/>
                </a:solidFill>
              </a:rPr>
              <a:t> </a:t>
            </a:r>
            <a:r>
              <a:rPr lang="es-ES" sz="1600" dirty="0" err="1" smtClean="0">
                <a:solidFill>
                  <a:srgbClr val="000000"/>
                </a:solidFill>
              </a:rPr>
              <a:t>dute</a:t>
            </a:r>
            <a:r>
              <a:rPr lang="es-ES" sz="1600" dirty="0" smtClean="0">
                <a:solidFill>
                  <a:srgbClr val="000000"/>
                </a:solidFill>
              </a:rPr>
              <a:t> </a:t>
            </a:r>
            <a:r>
              <a:rPr lang="es-ES" sz="1600" dirty="0" err="1" smtClean="0">
                <a:solidFill>
                  <a:srgbClr val="000000"/>
                </a:solidFill>
              </a:rPr>
              <a:t>amak</a:t>
            </a:r>
            <a:r>
              <a:rPr lang="es-ES" sz="1600" dirty="0" smtClean="0">
                <a:solidFill>
                  <a:srgbClr val="000000"/>
                </a:solidFill>
              </a:rPr>
              <a:t> </a:t>
            </a:r>
            <a:r>
              <a:rPr lang="es-ES" sz="1600" dirty="0" err="1" smtClean="0">
                <a:solidFill>
                  <a:srgbClr val="000000"/>
                </a:solidFill>
              </a:rPr>
              <a:t>jasandako</a:t>
            </a:r>
            <a:r>
              <a:rPr lang="es-ES" sz="1600" dirty="0" smtClean="0">
                <a:solidFill>
                  <a:srgbClr val="000000"/>
                </a:solidFill>
              </a:rPr>
              <a:t> </a:t>
            </a:r>
            <a:r>
              <a:rPr lang="es-ES" sz="1600" dirty="0" err="1" smtClean="0">
                <a:solidFill>
                  <a:srgbClr val="000000"/>
                </a:solidFill>
              </a:rPr>
              <a:t>indarkeria</a:t>
            </a:r>
            <a:r>
              <a:rPr lang="es-ES" sz="1600" dirty="0" smtClean="0">
                <a:solidFill>
                  <a:srgbClr val="000000"/>
                </a:solidFill>
              </a:rPr>
              <a:t> </a:t>
            </a:r>
            <a:r>
              <a:rPr lang="es-ES" sz="1600" dirty="0" err="1" smtClean="0">
                <a:solidFill>
                  <a:srgbClr val="000000"/>
                </a:solidFill>
              </a:rPr>
              <a:t>egoeraren</a:t>
            </a:r>
            <a:r>
              <a:rPr lang="es-ES" sz="1600" dirty="0" smtClean="0">
                <a:solidFill>
                  <a:srgbClr val="000000"/>
                </a:solidFill>
              </a:rPr>
              <a:t> </a:t>
            </a:r>
            <a:r>
              <a:rPr lang="es-ES" sz="1600" dirty="0" err="1" smtClean="0">
                <a:solidFill>
                  <a:srgbClr val="000000"/>
                </a:solidFill>
              </a:rPr>
              <a:t>bat</a:t>
            </a:r>
            <a:r>
              <a:rPr lang="es-ES" sz="16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 err="1" smtClean="0">
                <a:solidFill>
                  <a:srgbClr val="000000"/>
                </a:solidFill>
              </a:rPr>
              <a:t>Kasuen</a:t>
            </a:r>
            <a:r>
              <a:rPr lang="es-ES" sz="1600" dirty="0" smtClean="0">
                <a:solidFill>
                  <a:srgbClr val="000000"/>
                </a:solidFill>
              </a:rPr>
              <a:t> </a:t>
            </a:r>
            <a:r>
              <a:rPr lang="es-ES" sz="1600" b="1" dirty="0" smtClean="0">
                <a:solidFill>
                  <a:srgbClr val="000000"/>
                </a:solidFill>
              </a:rPr>
              <a:t>%89,6an seme-</a:t>
            </a:r>
            <a:r>
              <a:rPr lang="es-ES" sz="1600" b="1" dirty="0" err="1" smtClean="0">
                <a:solidFill>
                  <a:srgbClr val="000000"/>
                </a:solidFill>
              </a:rPr>
              <a:t>alabak</a:t>
            </a:r>
            <a:r>
              <a:rPr lang="es-ES" sz="1600" b="1" dirty="0" smtClean="0">
                <a:solidFill>
                  <a:srgbClr val="000000"/>
                </a:solidFill>
              </a:rPr>
              <a:t> </a:t>
            </a:r>
            <a:r>
              <a:rPr lang="es-ES" sz="1600" b="1" dirty="0" err="1" smtClean="0">
                <a:solidFill>
                  <a:srgbClr val="000000"/>
                </a:solidFill>
              </a:rPr>
              <a:t>adingabeak</a:t>
            </a:r>
            <a:r>
              <a:rPr lang="es-ES" sz="1600" b="1" dirty="0" smtClean="0">
                <a:solidFill>
                  <a:srgbClr val="000000"/>
                </a:solidFill>
              </a:rPr>
              <a:t> </a:t>
            </a:r>
            <a:r>
              <a:rPr lang="es-ES" sz="1600" dirty="0" err="1" smtClean="0">
                <a:solidFill>
                  <a:srgbClr val="000000"/>
                </a:solidFill>
              </a:rPr>
              <a:t>ziren</a:t>
            </a:r>
            <a:endParaRPr lang="es-ES" sz="1600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 err="1" smtClean="0">
                <a:solidFill>
                  <a:srgbClr val="000000"/>
                </a:solidFill>
              </a:rPr>
              <a:t>Indarkeria</a:t>
            </a:r>
            <a:r>
              <a:rPr lang="es-ES" sz="1600" dirty="0" smtClean="0">
                <a:solidFill>
                  <a:srgbClr val="000000"/>
                </a:solidFill>
              </a:rPr>
              <a:t> </a:t>
            </a:r>
            <a:r>
              <a:rPr lang="es-ES" sz="1600" dirty="0" err="1" smtClean="0">
                <a:solidFill>
                  <a:srgbClr val="000000"/>
                </a:solidFill>
              </a:rPr>
              <a:t>ikusi</a:t>
            </a:r>
            <a:r>
              <a:rPr lang="es-ES" sz="1600" dirty="0" smtClean="0">
                <a:solidFill>
                  <a:srgbClr val="000000"/>
                </a:solidFill>
              </a:rPr>
              <a:t> </a:t>
            </a:r>
            <a:r>
              <a:rPr lang="es-ES" sz="1600" dirty="0" err="1" smtClean="0">
                <a:solidFill>
                  <a:srgbClr val="000000"/>
                </a:solidFill>
              </a:rPr>
              <a:t>edo</a:t>
            </a:r>
            <a:r>
              <a:rPr lang="es-ES" sz="1600" dirty="0" smtClean="0">
                <a:solidFill>
                  <a:srgbClr val="000000"/>
                </a:solidFill>
              </a:rPr>
              <a:t> </a:t>
            </a:r>
            <a:r>
              <a:rPr lang="es-ES" sz="1600" dirty="0" err="1" smtClean="0">
                <a:solidFill>
                  <a:srgbClr val="000000"/>
                </a:solidFill>
              </a:rPr>
              <a:t>entzn</a:t>
            </a:r>
            <a:r>
              <a:rPr lang="es-ES" sz="1600" dirty="0" smtClean="0">
                <a:solidFill>
                  <a:srgbClr val="000000"/>
                </a:solidFill>
              </a:rPr>
              <a:t> </a:t>
            </a:r>
            <a:r>
              <a:rPr lang="es-ES" sz="1600" dirty="0" err="1" smtClean="0">
                <a:solidFill>
                  <a:srgbClr val="000000"/>
                </a:solidFill>
              </a:rPr>
              <a:t>zuten</a:t>
            </a:r>
            <a:r>
              <a:rPr lang="es-ES" sz="1600" dirty="0" smtClean="0">
                <a:solidFill>
                  <a:srgbClr val="000000"/>
                </a:solidFill>
              </a:rPr>
              <a:t> </a:t>
            </a:r>
            <a:r>
              <a:rPr lang="es-ES" sz="1600" dirty="0" err="1" smtClean="0">
                <a:solidFill>
                  <a:srgbClr val="000000"/>
                </a:solidFill>
              </a:rPr>
              <a:t>adingabeko</a:t>
            </a:r>
            <a:r>
              <a:rPr lang="es-ES" sz="1600" dirty="0" smtClean="0">
                <a:solidFill>
                  <a:srgbClr val="000000"/>
                </a:solidFill>
              </a:rPr>
              <a:t> seme alaben </a:t>
            </a:r>
            <a:r>
              <a:rPr lang="es-ES" sz="1600" b="1" dirty="0" smtClean="0">
                <a:solidFill>
                  <a:srgbClr val="000000"/>
                </a:solidFill>
              </a:rPr>
              <a:t>%57,1k </a:t>
            </a:r>
            <a:r>
              <a:rPr lang="es-ES" sz="1600" dirty="0" err="1" smtClean="0">
                <a:solidFill>
                  <a:srgbClr val="000000"/>
                </a:solidFill>
              </a:rPr>
              <a:t>erasotzailearengandik</a:t>
            </a:r>
            <a:r>
              <a:rPr lang="es-ES" sz="1600" dirty="0" smtClean="0">
                <a:solidFill>
                  <a:srgbClr val="000000"/>
                </a:solidFill>
              </a:rPr>
              <a:t> </a:t>
            </a:r>
            <a:r>
              <a:rPr lang="es-ES" sz="1600" b="1" dirty="0" err="1" smtClean="0">
                <a:solidFill>
                  <a:srgbClr val="000000"/>
                </a:solidFill>
              </a:rPr>
              <a:t>indarkeria</a:t>
            </a:r>
            <a:r>
              <a:rPr lang="es-ES" sz="1600" b="1" dirty="0" smtClean="0">
                <a:solidFill>
                  <a:srgbClr val="000000"/>
                </a:solidFill>
              </a:rPr>
              <a:t> </a:t>
            </a:r>
            <a:r>
              <a:rPr lang="es-ES" sz="1600" b="1" dirty="0" err="1" smtClean="0">
                <a:solidFill>
                  <a:srgbClr val="000000"/>
                </a:solidFill>
              </a:rPr>
              <a:t>zuzena</a:t>
            </a:r>
            <a:r>
              <a:rPr lang="es-ES" sz="1600" b="1" dirty="0" smtClean="0">
                <a:solidFill>
                  <a:srgbClr val="000000"/>
                </a:solidFill>
              </a:rPr>
              <a:t> </a:t>
            </a:r>
            <a:r>
              <a:rPr lang="es-ES" sz="1600" dirty="0" smtClean="0">
                <a:solidFill>
                  <a:srgbClr val="000000"/>
                </a:solidFill>
              </a:rPr>
              <a:t>jaso </a:t>
            </a:r>
            <a:r>
              <a:rPr lang="es-ES" sz="1600" dirty="0" err="1" smtClean="0">
                <a:solidFill>
                  <a:srgbClr val="000000"/>
                </a:solidFill>
              </a:rPr>
              <a:t>zuen</a:t>
            </a:r>
            <a:r>
              <a:rPr lang="es-ES" sz="1600" dirty="0" smtClean="0">
                <a:solidFill>
                  <a:srgbClr val="000000"/>
                </a:solidFill>
              </a:rPr>
              <a:t>.  </a:t>
            </a:r>
            <a:endParaRPr lang="es-ES" sz="1600" dirty="0"/>
          </a:p>
        </p:txBody>
      </p:sp>
      <p:sp>
        <p:nvSpPr>
          <p:cNvPr id="9" name="CuadroTexto 8"/>
          <p:cNvSpPr txBox="1"/>
          <p:nvPr/>
        </p:nvSpPr>
        <p:spPr>
          <a:xfrm>
            <a:off x="810057" y="5777398"/>
            <a:ext cx="7465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 err="1" smtClean="0"/>
              <a:t>Macroencuesta</a:t>
            </a:r>
            <a:r>
              <a:rPr lang="es-ES" sz="1400" i="1" dirty="0" smtClean="0"/>
              <a:t> de Violencia contra la Mujer. Ministerio de Igualdad. 2019</a:t>
            </a:r>
            <a:endParaRPr lang="es-ES" sz="1400" i="1" dirty="0"/>
          </a:p>
        </p:txBody>
      </p:sp>
    </p:spTree>
    <p:extLst>
      <p:ext uri="{BB962C8B-B14F-4D97-AF65-F5344CB8AC3E}">
        <p14:creationId xmlns:p14="http://schemas.microsoft.com/office/powerpoint/2010/main" val="19103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753" y="114632"/>
            <a:ext cx="4648933" cy="6354249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00300" y="4862145"/>
            <a:ext cx="8953500" cy="1314817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6" name="Imagen 5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0AC19A8D-BD1C-2622-B5BC-E8CEB00E4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3" y="6246885"/>
            <a:ext cx="1004653" cy="443992"/>
          </a:xfrm>
          <a:prstGeom prst="rect">
            <a:avLst/>
          </a:prstGeom>
        </p:spPr>
      </p:pic>
      <p:pic>
        <p:nvPicPr>
          <p:cNvPr id="7" name="Imagen 6" descr="Imagen que contiene Icono&#10;&#10;Descripción generada automáticamente">
            <a:extLst>
              <a:ext uri="{FF2B5EF4-FFF2-40B4-BE49-F238E27FC236}">
                <a16:creationId xmlns:a16="http://schemas.microsoft.com/office/drawing/2014/main" id="{C106D151-6849-0D52-B8C5-CF512AD694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537" y="6230721"/>
            <a:ext cx="1118870" cy="4763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647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884" y="-54282"/>
            <a:ext cx="7209924" cy="690349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9724" y="1507117"/>
            <a:ext cx="3059723" cy="7561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 smtClean="0"/>
              <a:t>Algoritmo </a:t>
            </a:r>
          </a:p>
          <a:p>
            <a:pPr marL="0" indent="0">
              <a:buNone/>
            </a:pPr>
            <a:r>
              <a:rPr lang="es-ES" dirty="0" smtClean="0"/>
              <a:t>de la intervención</a:t>
            </a:r>
            <a:endParaRPr lang="es-ES" dirty="0"/>
          </a:p>
        </p:txBody>
      </p:sp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C106D151-6849-0D52-B8C5-CF512AD694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537" y="6230721"/>
            <a:ext cx="1118870" cy="476319"/>
          </a:xfrm>
          <a:prstGeom prst="rect">
            <a:avLst/>
          </a:prstGeom>
        </p:spPr>
      </p:pic>
      <p:pic>
        <p:nvPicPr>
          <p:cNvPr id="6" name="Imagen 5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0AC19A8D-BD1C-2622-B5BC-E8CEB00E4D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3" y="6246885"/>
            <a:ext cx="1004653" cy="443992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6506308" y="3780692"/>
            <a:ext cx="1090246" cy="71217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852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67" y="729760"/>
            <a:ext cx="3469198" cy="519647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166886" y="1562583"/>
            <a:ext cx="70952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2019an </a:t>
            </a:r>
            <a:r>
              <a:rPr lang="es-ES" dirty="0" err="1" smtClean="0"/>
              <a:t>hasitako</a:t>
            </a:r>
            <a:r>
              <a:rPr lang="es-ES" dirty="0" smtClean="0"/>
              <a:t> </a:t>
            </a:r>
            <a:r>
              <a:rPr lang="es-ES" dirty="0" err="1" smtClean="0"/>
              <a:t>gidaren</a:t>
            </a:r>
            <a:r>
              <a:rPr lang="es-ES" dirty="0" smtClean="0"/>
              <a:t> </a:t>
            </a:r>
            <a:r>
              <a:rPr lang="es-ES" dirty="0" err="1" smtClean="0"/>
              <a:t>jarraipena</a:t>
            </a:r>
            <a:r>
              <a:rPr lang="es-ES" dirty="0" smtClean="0"/>
              <a:t>. 8/2015 LO </a:t>
            </a:r>
            <a:r>
              <a:rPr lang="es-ES" b="1" dirty="0" smtClean="0"/>
              <a:t>BIKTIMA ZUZENAK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err="1" smtClean="0"/>
              <a:t>Egoeraren</a:t>
            </a:r>
            <a:r>
              <a:rPr lang="es-ES" dirty="0" smtClean="0"/>
              <a:t> </a:t>
            </a:r>
            <a:r>
              <a:rPr lang="es-ES" dirty="0" err="1" smtClean="0"/>
              <a:t>larritasuna</a:t>
            </a:r>
            <a:r>
              <a:rPr lang="es-ES" dirty="0" smtClean="0"/>
              <a:t> dela eta (</a:t>
            </a:r>
            <a:r>
              <a:rPr lang="es-ES" dirty="0" err="1" smtClean="0"/>
              <a:t>tamaina</a:t>
            </a:r>
            <a:r>
              <a:rPr lang="es-ES" dirty="0" smtClean="0"/>
              <a:t> + </a:t>
            </a:r>
            <a:r>
              <a:rPr lang="es-ES" dirty="0" err="1" smtClean="0"/>
              <a:t>ondorioak</a:t>
            </a:r>
            <a:r>
              <a:rPr lang="es-ES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err="1" smtClean="0"/>
              <a:t>Erregistro</a:t>
            </a:r>
            <a:r>
              <a:rPr lang="es-ES" dirty="0" smtClean="0"/>
              <a:t> falta</a:t>
            </a:r>
            <a:endParaRPr lang="es-ES" dirty="0"/>
          </a:p>
        </p:txBody>
      </p:sp>
      <p:pic>
        <p:nvPicPr>
          <p:cNvPr id="7" name="Imagen 6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0AC19A8D-BD1C-2622-B5BC-E8CEB00E4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3" y="6246885"/>
            <a:ext cx="1004653" cy="4439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745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59756" y="544010"/>
            <a:ext cx="10336193" cy="625033"/>
          </a:xfrm>
          <a:prstGeom prst="rect">
            <a:avLst/>
          </a:prstGeom>
          <a:solidFill>
            <a:srgbClr val="EFE5F7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7030A0"/>
                </a:solidFill>
              </a:rPr>
              <a:t>GENERO-INDARKERIAREN BIKTIMA DIREN SEME ALABEN AURREAN JARDUTEKO OSASUN-ARLOKO GIDA  </a:t>
            </a:r>
            <a:endParaRPr lang="es-ES" dirty="0">
              <a:solidFill>
                <a:srgbClr val="7030A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56527" y="1169043"/>
            <a:ext cx="9433367" cy="4502552"/>
          </a:xfrm>
          <a:prstGeom prst="rect">
            <a:avLst/>
          </a:prstGeom>
          <a:solidFill>
            <a:schemeClr val="bg1"/>
          </a:solidFill>
          <a:ln>
            <a:solidFill>
              <a:srgbClr val="A162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989636" y="1794076"/>
            <a:ext cx="96532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err="1" smtClean="0"/>
              <a:t>Indarkeria</a:t>
            </a:r>
            <a:r>
              <a:rPr lang="es-ES" dirty="0" smtClean="0"/>
              <a:t> mota </a:t>
            </a:r>
            <a:r>
              <a:rPr lang="es-ES" dirty="0" err="1" smtClean="0"/>
              <a:t>desberdinak</a:t>
            </a:r>
            <a:r>
              <a:rPr lang="es-ES" dirty="0" smtClean="0"/>
              <a:t>. </a:t>
            </a:r>
            <a:r>
              <a:rPr lang="es-ES" dirty="0" err="1" smtClean="0"/>
              <a:t>Indarkeria</a:t>
            </a:r>
            <a:r>
              <a:rPr lang="es-ES" dirty="0" smtClean="0"/>
              <a:t> </a:t>
            </a:r>
            <a:r>
              <a:rPr lang="es-ES" dirty="0" err="1" smtClean="0"/>
              <a:t>bikarioa</a:t>
            </a:r>
            <a:r>
              <a:rPr lang="es-ES" dirty="0" smtClean="0"/>
              <a:t>. </a:t>
            </a:r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err="1" smtClean="0"/>
              <a:t>Haur</a:t>
            </a:r>
            <a:r>
              <a:rPr lang="es-ES" dirty="0" smtClean="0"/>
              <a:t> eta </a:t>
            </a:r>
            <a:r>
              <a:rPr lang="es-ES" dirty="0" err="1" smtClean="0"/>
              <a:t>emakume</a:t>
            </a:r>
            <a:r>
              <a:rPr lang="es-ES" dirty="0" smtClean="0"/>
              <a:t> </a:t>
            </a:r>
            <a:r>
              <a:rPr lang="es-ES" dirty="0" err="1" smtClean="0"/>
              <a:t>hauek</a:t>
            </a:r>
            <a:r>
              <a:rPr lang="es-ES" dirty="0" smtClean="0"/>
              <a:t> </a:t>
            </a:r>
            <a:r>
              <a:rPr lang="es-ES" dirty="0" err="1" smtClean="0"/>
              <a:t>artatzeko</a:t>
            </a:r>
            <a:r>
              <a:rPr lang="es-ES" dirty="0" smtClean="0"/>
              <a:t>, </a:t>
            </a:r>
            <a:r>
              <a:rPr lang="es-ES" dirty="0" err="1" smtClean="0"/>
              <a:t>beren</a:t>
            </a:r>
            <a:r>
              <a:rPr lang="es-ES" dirty="0" smtClean="0"/>
              <a:t> </a:t>
            </a:r>
            <a:r>
              <a:rPr lang="es-ES" dirty="0" err="1" smtClean="0"/>
              <a:t>egoera</a:t>
            </a:r>
            <a:r>
              <a:rPr lang="es-ES" dirty="0" smtClean="0"/>
              <a:t> </a:t>
            </a:r>
            <a:r>
              <a:rPr lang="es-ES" dirty="0" err="1" smtClean="0"/>
              <a:t>ulertzeko</a:t>
            </a:r>
            <a:r>
              <a:rPr lang="es-ES" dirty="0" smtClean="0"/>
              <a:t> </a:t>
            </a:r>
            <a:r>
              <a:rPr lang="es-ES" dirty="0" err="1"/>
              <a:t>lagungarriak</a:t>
            </a:r>
            <a:r>
              <a:rPr lang="es-ES" dirty="0"/>
              <a:t> </a:t>
            </a:r>
            <a:r>
              <a:rPr lang="es-ES" dirty="0" err="1"/>
              <a:t>diren</a:t>
            </a:r>
            <a:r>
              <a:rPr lang="es-ES" dirty="0"/>
              <a:t> </a:t>
            </a:r>
            <a:r>
              <a:rPr lang="es-ES" dirty="0" err="1"/>
              <a:t>alderdi</a:t>
            </a:r>
            <a:r>
              <a:rPr lang="es-ES" dirty="0"/>
              <a:t> </a:t>
            </a:r>
            <a:r>
              <a:rPr lang="es-ES" dirty="0" err="1" smtClean="0"/>
              <a:t>kontzeptualak</a:t>
            </a: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err="1" smtClean="0"/>
              <a:t>Detekzio</a:t>
            </a:r>
            <a:r>
              <a:rPr lang="es-ES" dirty="0" smtClean="0"/>
              <a:t> </a:t>
            </a:r>
            <a:r>
              <a:rPr lang="es-ES" dirty="0" err="1" smtClean="0"/>
              <a:t>goiztiarrerako</a:t>
            </a:r>
            <a:r>
              <a:rPr lang="es-ES" dirty="0" smtClean="0"/>
              <a:t> </a:t>
            </a:r>
            <a:r>
              <a:rPr lang="es-ES" dirty="0" err="1" smtClean="0"/>
              <a:t>tresnak</a:t>
            </a:r>
            <a:r>
              <a:rPr lang="es-ES" dirty="0" smtClean="0"/>
              <a:t> </a:t>
            </a:r>
            <a:r>
              <a:rPr lang="es-ES" dirty="0" err="1" smtClean="0"/>
              <a:t>eskaintzea</a:t>
            </a: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Historia </a:t>
            </a:r>
            <a:r>
              <a:rPr lang="es-ES" dirty="0" err="1" smtClean="0"/>
              <a:t>klinikoaren</a:t>
            </a:r>
            <a:r>
              <a:rPr lang="es-ES" dirty="0" smtClean="0"/>
              <a:t> </a:t>
            </a:r>
            <a:r>
              <a:rPr lang="es-ES" dirty="0" err="1" smtClean="0"/>
              <a:t>erregistroan</a:t>
            </a:r>
            <a:r>
              <a:rPr lang="es-ES" dirty="0" smtClean="0"/>
              <a:t> </a:t>
            </a:r>
            <a:r>
              <a:rPr lang="es-ES" dirty="0" err="1" smtClean="0"/>
              <a:t>laguntzea</a:t>
            </a: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err="1"/>
              <a:t>jarduera</a:t>
            </a:r>
            <a:r>
              <a:rPr lang="es-ES" dirty="0"/>
              <a:t> </a:t>
            </a:r>
            <a:r>
              <a:rPr lang="es-ES" dirty="0" err="1"/>
              <a:t>sanitarioa</a:t>
            </a:r>
            <a:r>
              <a:rPr lang="es-ES" dirty="0"/>
              <a:t> ama-seme-alaben </a:t>
            </a:r>
            <a:r>
              <a:rPr lang="es-ES" dirty="0" err="1"/>
              <a:t>abordatze</a:t>
            </a:r>
            <a:r>
              <a:rPr lang="es-ES" dirty="0"/>
              <a:t> </a:t>
            </a:r>
            <a:r>
              <a:rPr lang="es-ES" dirty="0" err="1"/>
              <a:t>integraletik</a:t>
            </a:r>
            <a:r>
              <a:rPr lang="es-ES" dirty="0"/>
              <a:t> </a:t>
            </a:r>
            <a:r>
              <a:rPr lang="es-ES" dirty="0" err="1" smtClean="0"/>
              <a:t>gidatzea</a:t>
            </a: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err="1" smtClean="0"/>
              <a:t>Koordinazioa</a:t>
            </a:r>
            <a:r>
              <a:rPr lang="es-ES" dirty="0" smtClean="0"/>
              <a:t>. “</a:t>
            </a:r>
            <a:r>
              <a:rPr lang="es-ES" dirty="0" err="1" smtClean="0"/>
              <a:t>Lan</a:t>
            </a:r>
            <a:r>
              <a:rPr lang="es-ES" dirty="0" smtClean="0"/>
              <a:t> </a:t>
            </a:r>
            <a:r>
              <a:rPr lang="es-ES" dirty="0" err="1" smtClean="0"/>
              <a:t>Taldea</a:t>
            </a:r>
            <a:r>
              <a:rPr lang="es-ES" dirty="0" smtClean="0"/>
              <a:t>”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</p:txBody>
      </p:sp>
      <p:pic>
        <p:nvPicPr>
          <p:cNvPr id="5" name="Imagen 4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0AC19A8D-BD1C-2622-B5BC-E8CEB00E4D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3" y="6246885"/>
            <a:ext cx="1004653" cy="443992"/>
          </a:xfrm>
          <a:prstGeom prst="rect">
            <a:avLst/>
          </a:prstGeom>
        </p:spPr>
      </p:pic>
      <p:pic>
        <p:nvPicPr>
          <p:cNvPr id="6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C106D151-6849-0D52-B8C5-CF512AD694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537" y="6230721"/>
            <a:ext cx="1118870" cy="47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2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a" ma:contentTypeID="0x0101003719D4026D0CC042862B43557B67FBD4" ma:contentTypeVersion="15" ma:contentTypeDescription="Sortu dokumentu berri bat." ma:contentTypeScope="" ma:versionID="6493b03484357be3cf7f8a520c1f1657">
  <xsd:schema xmlns:xsd="http://www.w3.org/2001/XMLSchema" xmlns:xs="http://www.w3.org/2001/XMLSchema" xmlns:p="http://schemas.microsoft.com/office/2006/metadata/properties" xmlns:ns2="870f321a-7c98-4edc-98e3-874eacb98eea" xmlns:ns3="0f9d02d5-d7c8-404e-86e0-b56ca37cb1ec" targetNamespace="http://schemas.microsoft.com/office/2006/metadata/properties" ma:root="true" ma:fieldsID="05da7a9badaaa060ed7e8cdef1291ae4" ns2:_="" ns3:_="">
    <xsd:import namespace="870f321a-7c98-4edc-98e3-874eacb98eea"/>
    <xsd:import namespace="0f9d02d5-d7c8-404e-86e0-b56ca37cb1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f321a-7c98-4edc-98e3-874eacb98e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rudiaren etiketak" ma:readOnly="false" ma:fieldId="{5cf76f15-5ced-4ddc-b409-7134ff3c332f}" ma:taxonomyMulti="true" ma:sspId="16238219-447f-418f-809f-6e2596424e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d02d5-d7c8-404e-86e0-b56ca37cb1e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898fd8a-560b-432a-8b44-16ce9b29f0e6}" ma:internalName="TaxCatchAll" ma:showField="CatchAllData" ma:web="0f9d02d5-d7c8-404e-86e0-b56ca37cb1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ekatuta dutena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Xehetasunekin partekatua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Eduki mota"/>
        <xsd:element ref="dc:title" minOccurs="0" maxOccurs="1" ma:index="4" ma:displayName="Titulua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8181A1-4138-4D09-AB56-C815AAACDA1E}"/>
</file>

<file path=customXml/itemProps2.xml><?xml version="1.0" encoding="utf-8"?>
<ds:datastoreItem xmlns:ds="http://schemas.openxmlformats.org/officeDocument/2006/customXml" ds:itemID="{95254307-4ADC-4A8D-B478-B003EA677AEB}"/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949</Words>
  <Application>Microsoft Office PowerPoint</Application>
  <PresentationFormat>Panorámica</PresentationFormat>
  <Paragraphs>140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BentonModernTextThree-Bold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Eusko Jaurlaritza Gobierno Vasco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MAITE PAINO ORTUZAR</dc:creator>
  <cp:lastModifiedBy>AINHOA ZABALETA RUEDA</cp:lastModifiedBy>
  <cp:revision>139</cp:revision>
  <dcterms:created xsi:type="dcterms:W3CDTF">2024-04-12T07:56:14Z</dcterms:created>
  <dcterms:modified xsi:type="dcterms:W3CDTF">2024-04-23T10:43:42Z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CD44EE5B-5DEB-48DE-8C1F-501654B522AE</vt:lpwstr>
  </property>
  <property fmtid="{D5CDD505-2E9C-101B-9397-08002B2CF9AE}" pid="3" name="ArticulatePath">
    <vt:lpwstr>Comisión SocioSanitaria</vt:lpwstr>
  </property>
</Properties>
</file>