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6"/>
  </p:handoutMasterIdLst>
  <p:sldIdLst>
    <p:sldId id="256" r:id="rId5"/>
    <p:sldId id="259" r:id="rId6"/>
    <p:sldId id="262" r:id="rId7"/>
    <p:sldId id="295" r:id="rId8"/>
    <p:sldId id="293" r:id="rId9"/>
    <p:sldId id="280" r:id="rId10"/>
    <p:sldId id="281" r:id="rId11"/>
    <p:sldId id="282" r:id="rId12"/>
    <p:sldId id="283" r:id="rId13"/>
    <p:sldId id="284" r:id="rId14"/>
    <p:sldId id="294" r:id="rId15"/>
    <p:sldId id="285" r:id="rId16"/>
    <p:sldId id="286" r:id="rId17"/>
    <p:sldId id="287" r:id="rId18"/>
    <p:sldId id="289" r:id="rId19"/>
    <p:sldId id="288" r:id="rId20"/>
    <p:sldId id="292" r:id="rId21"/>
    <p:sldId id="290" r:id="rId22"/>
    <p:sldId id="291" r:id="rId23"/>
    <p:sldId id="260" r:id="rId24"/>
    <p:sldId id="261" r:id="rId25"/>
  </p:sldIdLst>
  <p:sldSz cx="12192000" cy="6858000"/>
  <p:notesSz cx="6797675" cy="99298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B0AE"/>
    <a:srgbClr val="4E9EBA"/>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6" d="100"/>
          <a:sy n="106" d="100"/>
        </p:scale>
        <p:origin x="74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ópez Varona, Mª José" userId="6b80e222-923f-4be5-9ffe-77a4b7672272" providerId="ADAL" clId="{C55638E9-8BD3-4794-93A0-82E4E8F23E57}"/>
    <pc:docChg chg="modSld">
      <pc:chgData name="López Varona, Mª José" userId="6b80e222-923f-4be5-9ffe-77a4b7672272" providerId="ADAL" clId="{C55638E9-8BD3-4794-93A0-82E4E8F23E57}" dt="2025-02-06T07:58:30.321" v="13" actId="207"/>
      <pc:docMkLst>
        <pc:docMk/>
      </pc:docMkLst>
      <pc:sldChg chg="modSp mod">
        <pc:chgData name="López Varona, Mª José" userId="6b80e222-923f-4be5-9ffe-77a4b7672272" providerId="ADAL" clId="{C55638E9-8BD3-4794-93A0-82E4E8F23E57}" dt="2025-02-06T07:58:30.321" v="13" actId="207"/>
        <pc:sldMkLst>
          <pc:docMk/>
          <pc:sldMk cId="982377593" sldId="261"/>
        </pc:sldMkLst>
        <pc:spChg chg="mod">
          <ac:chgData name="López Varona, Mª José" userId="6b80e222-923f-4be5-9ffe-77a4b7672272" providerId="ADAL" clId="{C55638E9-8BD3-4794-93A0-82E4E8F23E57}" dt="2025-02-06T07:58:30.321" v="13" actId="207"/>
          <ac:spMkLst>
            <pc:docMk/>
            <pc:sldMk cId="982377593" sldId="261"/>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945659" cy="498215"/>
          </a:xfrm>
          <a:prstGeom prst="rect">
            <a:avLst/>
          </a:prstGeom>
        </p:spPr>
        <p:txBody>
          <a:bodyPr vert="horz" lIns="92199" tIns="46099" rIns="92199" bIns="46099" rtlCol="0"/>
          <a:lstStyle>
            <a:lvl1pPr algn="l">
              <a:defRPr sz="1200"/>
            </a:lvl1pPr>
          </a:lstStyle>
          <a:p>
            <a:endParaRPr lang="es-ES"/>
          </a:p>
        </p:txBody>
      </p:sp>
      <p:sp>
        <p:nvSpPr>
          <p:cNvPr id="3" name="Dataren leku-marka 2"/>
          <p:cNvSpPr>
            <a:spLocks noGrp="1"/>
          </p:cNvSpPr>
          <p:nvPr>
            <p:ph type="dt" sz="quarter" idx="1"/>
          </p:nvPr>
        </p:nvSpPr>
        <p:spPr>
          <a:xfrm>
            <a:off x="3850443" y="0"/>
            <a:ext cx="2945659" cy="498215"/>
          </a:xfrm>
          <a:prstGeom prst="rect">
            <a:avLst/>
          </a:prstGeom>
        </p:spPr>
        <p:txBody>
          <a:bodyPr vert="horz" lIns="92199" tIns="46099" rIns="92199" bIns="46099" rtlCol="0"/>
          <a:lstStyle>
            <a:lvl1pPr algn="r">
              <a:defRPr sz="1200"/>
            </a:lvl1pPr>
          </a:lstStyle>
          <a:p>
            <a:fld id="{E6AA87A6-201E-4EC4-86B9-2C2B7B64E264}" type="datetimeFigureOut">
              <a:rPr lang="es-ES" smtClean="0"/>
              <a:t>06/02/2025</a:t>
            </a:fld>
            <a:endParaRPr lang="es-ES"/>
          </a:p>
        </p:txBody>
      </p:sp>
      <p:sp>
        <p:nvSpPr>
          <p:cNvPr id="4" name="Orri-oinaren leku-marka 3"/>
          <p:cNvSpPr>
            <a:spLocks noGrp="1"/>
          </p:cNvSpPr>
          <p:nvPr>
            <p:ph type="ftr" sz="quarter" idx="2"/>
          </p:nvPr>
        </p:nvSpPr>
        <p:spPr>
          <a:xfrm>
            <a:off x="0" y="9431600"/>
            <a:ext cx="2945659" cy="498214"/>
          </a:xfrm>
          <a:prstGeom prst="rect">
            <a:avLst/>
          </a:prstGeom>
        </p:spPr>
        <p:txBody>
          <a:bodyPr vert="horz" lIns="92199" tIns="46099" rIns="92199" bIns="46099" rtlCol="0" anchor="b"/>
          <a:lstStyle>
            <a:lvl1pPr algn="l">
              <a:defRPr sz="1200"/>
            </a:lvl1pPr>
          </a:lstStyle>
          <a:p>
            <a:endParaRPr lang="es-ES"/>
          </a:p>
        </p:txBody>
      </p:sp>
      <p:sp>
        <p:nvSpPr>
          <p:cNvPr id="5" name="Diapositibaren zenbakiaren leku-marka 4"/>
          <p:cNvSpPr>
            <a:spLocks noGrp="1"/>
          </p:cNvSpPr>
          <p:nvPr>
            <p:ph type="sldNum" sz="quarter" idx="3"/>
          </p:nvPr>
        </p:nvSpPr>
        <p:spPr>
          <a:xfrm>
            <a:off x="3850443" y="9431600"/>
            <a:ext cx="2945659" cy="498214"/>
          </a:xfrm>
          <a:prstGeom prst="rect">
            <a:avLst/>
          </a:prstGeom>
        </p:spPr>
        <p:txBody>
          <a:bodyPr vert="horz" lIns="92199" tIns="46099" rIns="92199" bIns="46099" rtlCol="0" anchor="b"/>
          <a:lstStyle>
            <a:lvl1pPr algn="r">
              <a:defRPr sz="1200"/>
            </a:lvl1pPr>
          </a:lstStyle>
          <a:p>
            <a:fld id="{9ECEDC1B-0221-4F37-8830-B22554DB2693}" type="slidenum">
              <a:rPr lang="es-ES" smtClean="0"/>
              <a:t>‹Nº›</a:t>
            </a:fld>
            <a:endParaRPr lang="es-ES"/>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06/02/2025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06/02/2025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06/02/2025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95368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06/02/2025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06/02/2025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8C18DA3A-A72E-437B-ACDF-BA92A715D246}" type="datetimeFigureOut">
              <a:rPr lang="es-ES" smtClean="0"/>
              <a:t>06/02/2025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8C18DA3A-A72E-437B-ACDF-BA92A715D246}" type="datetimeFigureOut">
              <a:rPr lang="es-ES" smtClean="0"/>
              <a:t>06/02/2025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8C18DA3A-A72E-437B-ACDF-BA92A715D246}" type="datetimeFigureOut">
              <a:rPr lang="es-ES" smtClean="0"/>
              <a:t>06/02/2025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06/02/2025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06/02/2025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06/02/2025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06/02/2025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australianprescriber.tg.org.au/articles/antipsychotic-switching-tool.html" TargetMode="Externa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hyperlink" Target="https://www.euskadi.eus/contenidos/informacion/cevime_infac_2025/es_def/adjuntos/INFAC_Vol_33_1_sintomas-conductuales-demencia.pdf" TargetMode="External"/><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www.hipocampo.org/npi.asp"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https://www.elsevier.es/es-revista-revista-espanola-geriatria-gerontologia-124-articulo-adaptacion-validacion-version-espanola-escala-S0211139X13000516" TargetMode="Externa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20110" y="1364100"/>
            <a:ext cx="10752083" cy="2933580"/>
          </a:xfrm>
        </p:spPr>
        <p:txBody>
          <a:bodyPr>
            <a:normAutofit fontScale="90000"/>
          </a:bodyPr>
          <a:lstStyle/>
          <a:p>
            <a:br>
              <a:rPr lang="es-ES" sz="4000" dirty="0">
                <a:solidFill>
                  <a:srgbClr val="4E9EBA"/>
                </a:solidFill>
                <a:latin typeface="Arial Black" pitchFamily="34" charset="0"/>
                <a:ea typeface="+mn-ea"/>
                <a:cs typeface="+mn-cs"/>
              </a:rPr>
            </a:br>
            <a:r>
              <a:rPr lang="es-ES" sz="4000" dirty="0">
                <a:solidFill>
                  <a:srgbClr val="4E9EBA"/>
                </a:solidFill>
                <a:latin typeface="Arial Black" pitchFamily="34" charset="0"/>
                <a:ea typeface="+mn-ea"/>
                <a:cs typeface="+mn-cs"/>
              </a:rPr>
              <a:t>MANEJO DE LOS SÍNTOMAS </a:t>
            </a:r>
            <a:br>
              <a:rPr lang="es-ES" sz="4000" dirty="0">
                <a:solidFill>
                  <a:srgbClr val="4E9EBA"/>
                </a:solidFill>
                <a:latin typeface="Arial Black" pitchFamily="34" charset="0"/>
                <a:ea typeface="+mn-ea"/>
                <a:cs typeface="+mn-cs"/>
              </a:rPr>
            </a:br>
            <a:r>
              <a:rPr lang="es-ES" sz="4000" dirty="0">
                <a:solidFill>
                  <a:srgbClr val="4E9EBA"/>
                </a:solidFill>
                <a:latin typeface="Arial Black" pitchFamily="34" charset="0"/>
                <a:ea typeface="+mn-ea"/>
                <a:cs typeface="+mn-cs"/>
              </a:rPr>
              <a:t>PSICOLÓGICOS Y CONDUCTUALES </a:t>
            </a:r>
            <a:br>
              <a:rPr lang="es-ES" sz="4000" dirty="0">
                <a:solidFill>
                  <a:srgbClr val="4E9EBA"/>
                </a:solidFill>
                <a:latin typeface="Arial Black" pitchFamily="34" charset="0"/>
                <a:ea typeface="+mn-ea"/>
                <a:cs typeface="+mn-cs"/>
              </a:rPr>
            </a:br>
            <a:r>
              <a:rPr lang="es-ES" sz="4000" dirty="0">
                <a:solidFill>
                  <a:srgbClr val="4E9EBA"/>
                </a:solidFill>
                <a:latin typeface="Arial Black" pitchFamily="34" charset="0"/>
                <a:ea typeface="+mn-ea"/>
                <a:cs typeface="+mn-cs"/>
              </a:rPr>
              <a:t>DE LA DEMENCIA</a:t>
            </a:r>
            <a:br>
              <a:rPr lang="es-ES" sz="4000" dirty="0">
                <a:solidFill>
                  <a:srgbClr val="4E9EBA"/>
                </a:solidFill>
                <a:latin typeface="Arial Black" pitchFamily="34" charset="0"/>
                <a:ea typeface="+mn-ea"/>
                <a:cs typeface="+mn-cs"/>
              </a:rPr>
            </a:br>
            <a:br>
              <a:rPr lang="es-ES" sz="4000" dirty="0">
                <a:solidFill>
                  <a:srgbClr val="4E9EBA"/>
                </a:solidFill>
                <a:latin typeface="Arial Black" pitchFamily="34" charset="0"/>
                <a:ea typeface="+mn-ea"/>
                <a:cs typeface="+mn-cs"/>
              </a:rPr>
            </a:br>
            <a:r>
              <a:rPr lang="es-ES_tradnl" sz="4000" dirty="0" err="1">
                <a:solidFill>
                  <a:srgbClr val="4E9EBA"/>
                </a:solidFill>
                <a:latin typeface="Arial Black" pitchFamily="34" charset="0"/>
                <a:ea typeface="+mn-ea"/>
                <a:cs typeface="+mn-cs"/>
              </a:rPr>
              <a:t>Vol</a:t>
            </a:r>
            <a:r>
              <a:rPr lang="es-ES_tradnl" sz="4000" dirty="0">
                <a:solidFill>
                  <a:srgbClr val="4E9EBA"/>
                </a:solidFill>
                <a:latin typeface="Arial Black" pitchFamily="34" charset="0"/>
                <a:ea typeface="+mn-ea"/>
                <a:cs typeface="+mn-cs"/>
              </a:rPr>
              <a:t> 33, nº1 2025</a:t>
            </a:r>
            <a:endParaRPr lang="es-ES" sz="4000" dirty="0">
              <a:solidFill>
                <a:srgbClr val="4E9EBA"/>
              </a:solidFill>
              <a:latin typeface="Arial Black" pitchFamily="34" charset="0"/>
              <a:ea typeface="+mn-ea"/>
              <a:cs typeface="+mn-cs"/>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Autofit/>
          </a:bodyPr>
          <a:lstStyle/>
          <a:p>
            <a:pPr algn="ctr"/>
            <a:r>
              <a:rPr lang="es-ES" sz="2800" dirty="0">
                <a:solidFill>
                  <a:srgbClr val="4E9EBA"/>
                </a:solidFill>
                <a:latin typeface="Arial Black" pitchFamily="34" charset="0"/>
                <a:ea typeface="+mn-ea"/>
                <a:cs typeface="+mn-cs"/>
              </a:rPr>
              <a:t>SUJECIONES QUÍMICAS O CONTENCIONES FARMACOLÓGICAS</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sp>
        <p:nvSpPr>
          <p:cNvPr id="4" name="Rectángulo 3"/>
          <p:cNvSpPr/>
          <p:nvPr/>
        </p:nvSpPr>
        <p:spPr>
          <a:xfrm>
            <a:off x="838200" y="1839685"/>
            <a:ext cx="10606073" cy="2585323"/>
          </a:xfrm>
          <a:prstGeom prst="rect">
            <a:avLst/>
          </a:prstGeom>
        </p:spPr>
        <p:txBody>
          <a:bodyPr wrap="square">
            <a:spAutoFit/>
          </a:bodyPr>
          <a:lstStyle/>
          <a:p>
            <a:pPr marL="285750" indent="-285750" algn="just">
              <a:buFont typeface="Wingdings" panose="05000000000000000000" pitchFamily="2" charset="2"/>
              <a:buChar char="§"/>
            </a:pPr>
            <a:r>
              <a:rPr lang="es-ES" dirty="0"/>
              <a:t>La sujeción química hace referencia a la administración de ciertos fármacos para contener la conducta de pacientes agitados que pudiera ser peligrosa para sí mismos o para otros, incluyendo el personal del equipo que lo atiende</a:t>
            </a:r>
          </a:p>
          <a:p>
            <a:pPr marL="285750" indent="-285750">
              <a:buFont typeface="Wingdings" panose="05000000000000000000" pitchFamily="2" charset="2"/>
              <a:buChar char="§"/>
            </a:pPr>
            <a:endParaRPr lang="es-ES" dirty="0"/>
          </a:p>
          <a:p>
            <a:pPr marL="285750" indent="-285750">
              <a:buFont typeface="Wingdings" panose="05000000000000000000" pitchFamily="2" charset="2"/>
              <a:buChar char="§"/>
            </a:pPr>
            <a:r>
              <a:rPr lang="es-ES" dirty="0"/>
              <a:t>La administración de un fármaco se considera contención química cuando se utiliza para sedar a un paciente agitado o agresivo y no directamente por razones terapéuticas. Este uso “no directamente por razones terapéuticas”, puede estar relacionado con un uso inadecuado y también abuso de las contenciones químicas como p.ej. el tratamiento de síntomas como “deambulación sin rumbo, la agitación no psicótica, la inquietud psicomotriz o para los trastornos del sueño”</a:t>
            </a:r>
          </a:p>
        </p:txBody>
      </p:sp>
    </p:spTree>
    <p:extLst>
      <p:ext uri="{BB962C8B-B14F-4D97-AF65-F5344CB8AC3E}">
        <p14:creationId xmlns:p14="http://schemas.microsoft.com/office/powerpoint/2010/main" val="2598929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Autofit/>
          </a:bodyPr>
          <a:lstStyle/>
          <a:p>
            <a:pPr algn="ctr"/>
            <a:r>
              <a:rPr lang="es-ES" sz="2800" dirty="0">
                <a:solidFill>
                  <a:srgbClr val="4E9EBA"/>
                </a:solidFill>
                <a:latin typeface="Arial Black" pitchFamily="34" charset="0"/>
                <a:ea typeface="+mn-ea"/>
                <a:cs typeface="+mn-cs"/>
              </a:rPr>
              <a:t>SUJECIONES QUÍMICAS O CONTENCIONES FARMACOLÓGICAS: LEGISLACIÓN </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2966545" y="3111311"/>
            <a:ext cx="6096000" cy="369332"/>
          </a:xfrm>
          <a:prstGeom prst="rect">
            <a:avLst/>
          </a:prstGeom>
        </p:spPr>
        <p:txBody>
          <a:bodyPr>
            <a:spAutoFit/>
          </a:bodyPr>
          <a:lstStyle/>
          <a:p>
            <a:endParaRPr lang="es-ES" dirty="0"/>
          </a:p>
        </p:txBody>
      </p:sp>
      <p:sp>
        <p:nvSpPr>
          <p:cNvPr id="5" name="CuadroTexto 4"/>
          <p:cNvSpPr txBox="1"/>
          <p:nvPr/>
        </p:nvSpPr>
        <p:spPr>
          <a:xfrm>
            <a:off x="689486" y="1822178"/>
            <a:ext cx="10078987" cy="3693319"/>
          </a:xfrm>
          <a:prstGeom prst="rect">
            <a:avLst/>
          </a:prstGeom>
          <a:noFill/>
        </p:spPr>
        <p:txBody>
          <a:bodyPr wrap="square" rtlCol="0">
            <a:spAutoFit/>
          </a:bodyPr>
          <a:lstStyle/>
          <a:p>
            <a:pPr marL="285750" indent="-285750" algn="just">
              <a:buFont typeface="Wingdings" panose="05000000000000000000" pitchFamily="2" charset="2"/>
              <a:buChar char="Ø"/>
            </a:pPr>
            <a:r>
              <a:rPr lang="es-ES" dirty="0"/>
              <a:t>En la  CAE, el RD 126/2019 de centros residenciales para personas mayores en el ámbito de la Comunidad Autónoma del País Vasco, artículo 22.2.c regula las sujeciones: </a:t>
            </a:r>
          </a:p>
          <a:p>
            <a:pPr marL="285750" indent="-285750" algn="just">
              <a:buFont typeface="Wingdings" panose="05000000000000000000" pitchFamily="2" charset="2"/>
              <a:buChar char="Ø"/>
            </a:pPr>
            <a:endParaRPr lang="es-ES" dirty="0"/>
          </a:p>
          <a:p>
            <a:pPr algn="ctr"/>
            <a:r>
              <a:rPr lang="es-ES" dirty="0"/>
              <a:t>“Evitar en la medida de lo posible las sujeciones físicas y las contenciones farmacológicas, que solo deberán emplearse por indicación del servicio médico responsable del centro y como último recurso en situaciones de riesgo para la persona usuaria o para las demás personas residentes, respetando siempre protocolos específicos de atención”</a:t>
            </a:r>
          </a:p>
          <a:p>
            <a:pPr algn="just"/>
            <a:endParaRPr lang="es-ES" dirty="0"/>
          </a:p>
          <a:p>
            <a:pPr algn="just"/>
            <a:endParaRPr lang="es-ES" dirty="0"/>
          </a:p>
          <a:p>
            <a:pPr marL="285750" indent="-285750" algn="just">
              <a:buFont typeface="Wingdings" panose="05000000000000000000" pitchFamily="2" charset="2"/>
              <a:buChar char="Ø"/>
            </a:pPr>
            <a:r>
              <a:rPr lang="es-ES" dirty="0"/>
              <a:t>A nivel estatal la Instrucción 1/2022, de 19 de enero, de la Fiscalía General del Estado, menciona el mal empleo de las contenciones farmacológicas con fines puramente sedativos y limita su uso, previa prescripción médica, a las situaciones en las que exista peligro inminente para la seguridad de la persona o de terceros</a:t>
            </a:r>
            <a:endParaRPr lang="es-ES" dirty="0">
              <a:solidFill>
                <a:srgbClr val="FF0000"/>
              </a:solidFill>
            </a:endParaRPr>
          </a:p>
        </p:txBody>
      </p:sp>
    </p:spTree>
    <p:extLst>
      <p:ext uri="{BB962C8B-B14F-4D97-AF65-F5344CB8AC3E}">
        <p14:creationId xmlns:p14="http://schemas.microsoft.com/office/powerpoint/2010/main" val="2355087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Autofit/>
          </a:bodyPr>
          <a:lstStyle/>
          <a:p>
            <a:pPr algn="ctr"/>
            <a:r>
              <a:rPr lang="es-ES" sz="3200" dirty="0">
                <a:solidFill>
                  <a:srgbClr val="4E9EBA"/>
                </a:solidFill>
                <a:latin typeface="Arial Black" pitchFamily="34" charset="0"/>
                <a:ea typeface="+mn-ea"/>
                <a:cs typeface="+mn-cs"/>
              </a:rPr>
              <a:t>TRATAMIENTO FARMACOLÓGICO CON ANTIPSICÓTICOS</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sp>
        <p:nvSpPr>
          <p:cNvPr id="14" name="Rectángulo 13"/>
          <p:cNvSpPr/>
          <p:nvPr/>
        </p:nvSpPr>
        <p:spPr>
          <a:xfrm>
            <a:off x="433802" y="1545954"/>
            <a:ext cx="9990358" cy="4585871"/>
          </a:xfrm>
          <a:prstGeom prst="rect">
            <a:avLst/>
          </a:prstGeom>
        </p:spPr>
        <p:txBody>
          <a:bodyPr wrap="square">
            <a:spAutoFit/>
          </a:bodyPr>
          <a:lstStyle/>
          <a:p>
            <a:pPr marL="285750" indent="-285750" algn="just">
              <a:buFont typeface="Wingdings" panose="05000000000000000000" pitchFamily="2" charset="2"/>
              <a:buChar char="§"/>
            </a:pPr>
            <a:r>
              <a:rPr lang="es-ES" dirty="0"/>
              <a:t>Los fármacos antipsicóticos no han demostrado ser más eficaces que las medidas no farmacológicas en el  abordaje de los SPCD</a:t>
            </a:r>
            <a:endParaRPr lang="es-ES" dirty="0">
              <a:solidFill>
                <a:srgbClr val="FF0000"/>
              </a:solidFill>
            </a:endParaRPr>
          </a:p>
          <a:p>
            <a:pPr marL="285750" indent="-285750">
              <a:buFont typeface="Wingdings" panose="05000000000000000000" pitchFamily="2" charset="2"/>
              <a:buChar char="§"/>
            </a:pPr>
            <a:r>
              <a:rPr lang="es-ES" dirty="0"/>
              <a:t>Presentan una </a:t>
            </a:r>
            <a:r>
              <a:rPr lang="es-ES" sz="2000" b="1" dirty="0">
                <a:solidFill>
                  <a:srgbClr val="4E9EBA"/>
                </a:solidFill>
              </a:rPr>
              <a:t>eficacia modesta </a:t>
            </a:r>
            <a:r>
              <a:rPr lang="es-ES" dirty="0"/>
              <a:t>en el alivio de la agitación y agresión a corto plazo</a:t>
            </a:r>
          </a:p>
          <a:p>
            <a:pPr marL="285750" indent="-285750">
              <a:buFont typeface="Wingdings" panose="05000000000000000000" pitchFamily="2" charset="2"/>
              <a:buChar char="§"/>
            </a:pPr>
            <a:endParaRPr lang="es-ES" dirty="0"/>
          </a:p>
          <a:p>
            <a:pPr marL="285750" indent="-285750">
              <a:buFont typeface="Wingdings" panose="05000000000000000000" pitchFamily="2" charset="2"/>
              <a:buChar char="§"/>
            </a:pPr>
            <a:r>
              <a:rPr lang="es-ES" dirty="0"/>
              <a:t>Los beneficios a largo plazo (&gt; 3meses) no son claros, por lo que debe sopesarse el beneficio esperado con el riesgo de efectos adversos graves como </a:t>
            </a:r>
            <a:r>
              <a:rPr lang="es-ES" sz="2000" b="1" dirty="0">
                <a:solidFill>
                  <a:srgbClr val="4E9EBA"/>
                </a:solidFill>
              </a:rPr>
              <a:t>incremento de mortalidad y riesgo de ictus </a:t>
            </a:r>
          </a:p>
          <a:p>
            <a:pPr marL="285750" indent="-285750">
              <a:buFont typeface="Wingdings" panose="05000000000000000000" pitchFamily="2" charset="2"/>
              <a:buChar char="§"/>
            </a:pPr>
            <a:endParaRPr lang="es-ES" dirty="0"/>
          </a:p>
          <a:p>
            <a:pPr marL="285750" indent="-285750">
              <a:buFont typeface="Wingdings" panose="05000000000000000000" pitchFamily="2" charset="2"/>
              <a:buChar char="§"/>
            </a:pPr>
            <a:r>
              <a:rPr lang="es-ES" dirty="0"/>
              <a:t>Efectos secundarios previamente conocido de los antipsicóticos a nivel: </a:t>
            </a:r>
          </a:p>
          <a:p>
            <a:pPr lvl="1"/>
            <a:r>
              <a:rPr lang="es-ES" dirty="0"/>
              <a:t>-  metabólico (ganancia de peso, diabetes, síndrome metabólico) </a:t>
            </a:r>
          </a:p>
          <a:p>
            <a:pPr lvl="1"/>
            <a:r>
              <a:rPr lang="es-ES" dirty="0"/>
              <a:t>-  cardíaco (alargamiento del intervalo QT)</a:t>
            </a:r>
          </a:p>
          <a:p>
            <a:pPr lvl="1"/>
            <a:r>
              <a:rPr lang="es-ES" dirty="0"/>
              <a:t>-  </a:t>
            </a:r>
            <a:r>
              <a:rPr lang="es-ES" dirty="0" err="1"/>
              <a:t>extrapiramidal</a:t>
            </a:r>
            <a:r>
              <a:rPr lang="es-ES" dirty="0"/>
              <a:t> (</a:t>
            </a:r>
            <a:r>
              <a:rPr lang="es-ES" dirty="0" err="1"/>
              <a:t>distonía</a:t>
            </a:r>
            <a:r>
              <a:rPr lang="es-ES" dirty="0"/>
              <a:t>, </a:t>
            </a:r>
            <a:r>
              <a:rPr lang="es-ES" dirty="0" err="1"/>
              <a:t>acatisia</a:t>
            </a:r>
            <a:r>
              <a:rPr lang="es-ES" dirty="0"/>
              <a:t>, </a:t>
            </a:r>
            <a:r>
              <a:rPr lang="es-ES" dirty="0" err="1"/>
              <a:t>discinesia</a:t>
            </a:r>
            <a:r>
              <a:rPr lang="es-ES" dirty="0"/>
              <a:t> tardía, </a:t>
            </a:r>
            <a:r>
              <a:rPr lang="es-ES" dirty="0" err="1"/>
              <a:t>parkisonismo</a:t>
            </a:r>
            <a:r>
              <a:rPr lang="es-ES" dirty="0"/>
              <a:t>)</a:t>
            </a:r>
          </a:p>
          <a:p>
            <a:pPr lvl="1"/>
            <a:r>
              <a:rPr lang="es-ES" dirty="0"/>
              <a:t>-  SNC (somnolencia, empeoramiento cognitivo, menos frecuentemente alteración de la marcha y convulsiones)</a:t>
            </a:r>
          </a:p>
          <a:p>
            <a:pPr marL="285750" indent="-285750">
              <a:buFont typeface="Wingdings" panose="05000000000000000000" pitchFamily="2" charset="2"/>
              <a:buChar char="§"/>
            </a:pPr>
            <a:endParaRPr lang="es-ES" dirty="0"/>
          </a:p>
          <a:p>
            <a:pPr marL="285750" indent="-285750">
              <a:buFont typeface="Wingdings" panose="05000000000000000000" pitchFamily="2" charset="2"/>
              <a:buChar char="§"/>
            </a:pPr>
            <a:r>
              <a:rPr lang="es-ES" dirty="0"/>
              <a:t>También se han relacionado con aumento del riesgo de caídas y de fracturas, aumento del riesgo de neumonía, edema periférico y riesgo de </a:t>
            </a:r>
            <a:r>
              <a:rPr lang="es-ES" dirty="0" err="1"/>
              <a:t>tromboembolismo</a:t>
            </a:r>
            <a:endParaRPr lang="es-ES" dirty="0"/>
          </a:p>
        </p:txBody>
      </p:sp>
    </p:spTree>
    <p:extLst>
      <p:ext uri="{BB962C8B-B14F-4D97-AF65-F5344CB8AC3E}">
        <p14:creationId xmlns:p14="http://schemas.microsoft.com/office/powerpoint/2010/main" val="1780884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32223" y="365125"/>
            <a:ext cx="10515600" cy="732155"/>
          </a:xfrm>
        </p:spPr>
        <p:txBody>
          <a:bodyPr>
            <a:noAutofit/>
          </a:bodyPr>
          <a:lstStyle/>
          <a:p>
            <a:pPr algn="ctr"/>
            <a:r>
              <a:rPr lang="es-ES" sz="3200" dirty="0">
                <a:solidFill>
                  <a:srgbClr val="4E9EBA"/>
                </a:solidFill>
                <a:latin typeface="Arial Black" pitchFamily="34" charset="0"/>
                <a:ea typeface="+mn-ea"/>
                <a:cs typeface="+mn-cs"/>
              </a:rPr>
              <a:t>TRATAMIENTO FARMACOLÓGICO CON ANTIPSICÓTICOS</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sp>
        <p:nvSpPr>
          <p:cNvPr id="5" name="Rectángulo 4"/>
          <p:cNvSpPr/>
          <p:nvPr/>
        </p:nvSpPr>
        <p:spPr>
          <a:xfrm>
            <a:off x="798022" y="1443841"/>
            <a:ext cx="10797266" cy="4524315"/>
          </a:xfrm>
          <a:prstGeom prst="rect">
            <a:avLst/>
          </a:prstGeom>
        </p:spPr>
        <p:txBody>
          <a:bodyPr wrap="square">
            <a:spAutoFit/>
          </a:bodyPr>
          <a:lstStyle/>
          <a:p>
            <a:pPr marL="285750" indent="-285750">
              <a:buFont typeface="Wingdings" panose="05000000000000000000" pitchFamily="2" charset="2"/>
              <a:buChar char="Ø"/>
            </a:pPr>
            <a:r>
              <a:rPr lang="es-ES" dirty="0"/>
              <a:t>El uso de fármacos antipsicóticos en el tratamiento de los SPCD </a:t>
            </a:r>
            <a:r>
              <a:rPr lang="es-ES" sz="2000" b="1" dirty="0">
                <a:solidFill>
                  <a:srgbClr val="4E9EBA"/>
                </a:solidFill>
              </a:rPr>
              <a:t>debe considerarse exclusivamente </a:t>
            </a:r>
            <a:r>
              <a:rPr lang="es-ES" dirty="0"/>
              <a:t>en:</a:t>
            </a:r>
          </a:p>
          <a:p>
            <a:pPr marL="742950" lvl="1" indent="-285750">
              <a:buFontTx/>
              <a:buChar char="-"/>
            </a:pPr>
            <a:r>
              <a:rPr lang="es-ES" dirty="0"/>
              <a:t>situaciones graves que pongan en riesgo a las personas que los sufren y/o a aquellas que las rodean</a:t>
            </a:r>
          </a:p>
          <a:p>
            <a:pPr marL="742950" lvl="1" indent="-285750">
              <a:buFontTx/>
              <a:buChar char="-"/>
            </a:pPr>
            <a:r>
              <a:rPr lang="es-ES" dirty="0"/>
              <a:t>durante un periodo de tiempo limitado</a:t>
            </a:r>
          </a:p>
          <a:p>
            <a:pPr marL="742950" lvl="1" indent="-285750">
              <a:buFontTx/>
              <a:buChar char="-"/>
            </a:pPr>
            <a:r>
              <a:rPr lang="es-ES" dirty="0"/>
              <a:t>para el tratamiento de situaciones que cursen con psicosis, percepciones distorsionadas (ideas delirantes), alucinaciones y agresión o agitación graves que generen gran angustia a la persona con demencia. </a:t>
            </a:r>
          </a:p>
          <a:p>
            <a:pPr marL="285750" indent="-285750">
              <a:buFontTx/>
              <a:buChar char="-"/>
            </a:pPr>
            <a:endParaRPr lang="es-ES" dirty="0"/>
          </a:p>
          <a:p>
            <a:pPr marL="285750" indent="-285750">
              <a:buFont typeface="Wingdings" panose="05000000000000000000" pitchFamily="2" charset="2"/>
              <a:buChar char="Ø"/>
            </a:pPr>
            <a:r>
              <a:rPr lang="es-ES" dirty="0"/>
              <a:t>No presentan beneficio en situaciones que cursan con apatía, comportamientos inapropiados, deambulación errática, vocalización y acciones repetitivas, incluso se puede observar un empeoramiento paradójico en algunas situaciones (p.ej. deambulación)</a:t>
            </a:r>
          </a:p>
          <a:p>
            <a:pPr marL="285750" indent="-285750">
              <a:buFont typeface="Wingdings" panose="05000000000000000000" pitchFamily="2" charset="2"/>
              <a:buChar char="Ø"/>
            </a:pPr>
            <a:endParaRPr lang="es-ES" dirty="0"/>
          </a:p>
          <a:p>
            <a:pPr marL="285750" indent="-285750">
              <a:buFont typeface="Wingdings" panose="05000000000000000000" pitchFamily="2" charset="2"/>
              <a:buChar char="Ø"/>
            </a:pPr>
            <a:r>
              <a:rPr lang="es-ES" dirty="0"/>
              <a:t>En pacientes con demencia por cuerpos de </a:t>
            </a:r>
            <a:r>
              <a:rPr lang="es-ES" dirty="0" err="1"/>
              <a:t>Lewy</a:t>
            </a:r>
            <a:r>
              <a:rPr lang="es-ES" dirty="0"/>
              <a:t> o Parkinson los antipsicóticos pueden empeorar las características motoras de la enfermedad y en algunos casos precipitar una reacción de sensibilidad antipsicótica grave</a:t>
            </a:r>
          </a:p>
          <a:p>
            <a:endParaRPr lang="es-ES" dirty="0"/>
          </a:p>
          <a:p>
            <a:pPr marL="285750" indent="-285750">
              <a:buFont typeface="Wingdings" panose="05000000000000000000" pitchFamily="2" charset="2"/>
              <a:buChar char="Ø"/>
            </a:pPr>
            <a:r>
              <a:rPr lang="es-ES" dirty="0"/>
              <a:t>Junto al  tratamiento farmacológico deben seguir manteniéndose las medidas no farmacológicas</a:t>
            </a:r>
          </a:p>
          <a:p>
            <a:endParaRPr lang="es-ES" dirty="0"/>
          </a:p>
        </p:txBody>
      </p:sp>
    </p:spTree>
    <p:extLst>
      <p:ext uri="{BB962C8B-B14F-4D97-AF65-F5344CB8AC3E}">
        <p14:creationId xmlns:p14="http://schemas.microsoft.com/office/powerpoint/2010/main" val="627519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9887" y="365125"/>
            <a:ext cx="10515600" cy="732155"/>
          </a:xfrm>
        </p:spPr>
        <p:txBody>
          <a:bodyPr>
            <a:normAutofit/>
          </a:bodyPr>
          <a:lstStyle/>
          <a:p>
            <a:pPr algn="ctr"/>
            <a:r>
              <a:rPr lang="es-ES" sz="3200" dirty="0">
                <a:solidFill>
                  <a:srgbClr val="4E9EBA"/>
                </a:solidFill>
                <a:latin typeface="Arial Black" pitchFamily="34" charset="0"/>
                <a:ea typeface="+mn-ea"/>
                <a:cs typeface="+mn-cs"/>
              </a:rPr>
              <a:t>MANEJO CON ANTIPSICÓTICOS (1/6)</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sp>
        <p:nvSpPr>
          <p:cNvPr id="5" name="Rectángulo 4"/>
          <p:cNvSpPr/>
          <p:nvPr/>
        </p:nvSpPr>
        <p:spPr>
          <a:xfrm>
            <a:off x="829887" y="1298093"/>
            <a:ext cx="10765401" cy="4524315"/>
          </a:xfrm>
          <a:prstGeom prst="rect">
            <a:avLst/>
          </a:prstGeom>
        </p:spPr>
        <p:txBody>
          <a:bodyPr wrap="square" anchor="b">
            <a:spAutoFit/>
          </a:bodyPr>
          <a:lstStyle/>
          <a:p>
            <a:pPr marL="342900" indent="-342900">
              <a:buFontTx/>
              <a:buAutoNum type="arabicPeriod"/>
            </a:pPr>
            <a:r>
              <a:rPr lang="es-ES" b="1" dirty="0"/>
              <a:t>Antes de iniciar el tratamiento con antipsicóticos: </a:t>
            </a:r>
          </a:p>
          <a:p>
            <a:pPr marL="342900" indent="-342900">
              <a:buFont typeface="+mj-lt"/>
              <a:buAutoNum type="alphaLcParenR"/>
            </a:pPr>
            <a:r>
              <a:rPr lang="es-ES" dirty="0"/>
              <a:t>evaluar el contexto clínico del paciente y los potenciales efectos adversos de la medicación:</a:t>
            </a:r>
          </a:p>
          <a:p>
            <a:pPr marL="1200150" lvl="2" indent="-285750">
              <a:buFont typeface="Arial" panose="020B0604020202020204" pitchFamily="34" charset="0"/>
              <a:buChar char="•"/>
            </a:pPr>
            <a:r>
              <a:rPr lang="es-ES" dirty="0"/>
              <a:t>riesgo de ictus, cardiopatía y potencial aumento del riesgo de mortalidad </a:t>
            </a:r>
          </a:p>
          <a:p>
            <a:pPr marL="1200150" lvl="2" indent="-285750">
              <a:buFont typeface="Arial" panose="020B0604020202020204" pitchFamily="34" charset="0"/>
              <a:buChar char="•"/>
            </a:pPr>
            <a:r>
              <a:rPr lang="es-ES" dirty="0"/>
              <a:t>riesgo de efectos adversos de tipo </a:t>
            </a:r>
            <a:r>
              <a:rPr lang="es-ES" dirty="0" err="1"/>
              <a:t>extrapiramidal</a:t>
            </a:r>
            <a:r>
              <a:rPr lang="es-ES" dirty="0"/>
              <a:t> (pacientes con Parkinson o demencia por cuerpos de </a:t>
            </a:r>
            <a:r>
              <a:rPr lang="es-ES" dirty="0" err="1"/>
              <a:t>Lewy</a:t>
            </a:r>
            <a:r>
              <a:rPr lang="es-ES" dirty="0"/>
              <a:t>).</a:t>
            </a:r>
          </a:p>
          <a:p>
            <a:pPr marL="1200150" lvl="2" indent="-285750">
              <a:buFont typeface="Arial" panose="020B0604020202020204" pitchFamily="34" charset="0"/>
              <a:buChar char="•"/>
            </a:pPr>
            <a:r>
              <a:rPr lang="es-ES" dirty="0"/>
              <a:t>comorbilidades y tratamientos concomitantes (incluidas interacciones)</a:t>
            </a:r>
          </a:p>
          <a:p>
            <a:pPr marL="342900" indent="-342900">
              <a:buFont typeface="+mj-lt"/>
              <a:buAutoNum type="alphaLcParenR"/>
            </a:pPr>
            <a:r>
              <a:rPr lang="es-ES" dirty="0"/>
              <a:t>valorar la capacidad del paciente para la toma de decisiones compartida e informar al paciente y           familiares/cuidadores sobre el uso, características, beneficios y riesgos del tratamiento</a:t>
            </a:r>
          </a:p>
          <a:p>
            <a:pPr marL="342900" indent="-342900">
              <a:buFont typeface="+mj-lt"/>
              <a:buAutoNum type="alphaLcParenR"/>
            </a:pPr>
            <a:r>
              <a:rPr lang="es-ES" dirty="0"/>
              <a:t>se debe solicitar el consentimiento informado si se indican antipsicóticos fuera de indicación.</a:t>
            </a:r>
          </a:p>
          <a:p>
            <a:endParaRPr lang="es-ES" dirty="0"/>
          </a:p>
          <a:p>
            <a:r>
              <a:rPr lang="es-ES" dirty="0"/>
              <a:t>También es necesario realizar una </a:t>
            </a:r>
            <a:r>
              <a:rPr lang="es-ES" b="1" dirty="0"/>
              <a:t>valoración basal del estado de salud </a:t>
            </a:r>
            <a:r>
              <a:rPr lang="es-ES" dirty="0"/>
              <a:t>del paciente, que se repetirá en posteriores revisiones, sobre aspectos relacionados con: la movilidad, estado de ánimo, hábitos de sueño, capacidad de comunicación, continencia, tránsito intestinal, alimentación e hidratación y peso. </a:t>
            </a:r>
          </a:p>
          <a:p>
            <a:endParaRPr lang="es-ES" dirty="0"/>
          </a:p>
          <a:p>
            <a:r>
              <a:rPr lang="es-ES" dirty="0"/>
              <a:t>Al inicio y posteriormente, si se considera necesario, se deberán controlar la tensión arterial, ECG y analítica.</a:t>
            </a:r>
          </a:p>
          <a:p>
            <a:endParaRPr lang="es-ES" dirty="0"/>
          </a:p>
        </p:txBody>
      </p:sp>
    </p:spTree>
    <p:extLst>
      <p:ext uri="{BB962C8B-B14F-4D97-AF65-F5344CB8AC3E}">
        <p14:creationId xmlns:p14="http://schemas.microsoft.com/office/powerpoint/2010/main" val="3775173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6048" y="365125"/>
            <a:ext cx="11069440" cy="732155"/>
          </a:xfrm>
        </p:spPr>
        <p:txBody>
          <a:bodyPr>
            <a:noAutofit/>
          </a:bodyPr>
          <a:lstStyle/>
          <a:p>
            <a:r>
              <a:rPr lang="es-ES" sz="2800" dirty="0">
                <a:solidFill>
                  <a:srgbClr val="4E9EBA"/>
                </a:solidFill>
                <a:latin typeface="Arial Black" pitchFamily="34" charset="0"/>
                <a:ea typeface="+mn-ea"/>
                <a:cs typeface="+mn-cs"/>
              </a:rPr>
              <a:t>MANEJO CON </a:t>
            </a:r>
            <a:br>
              <a:rPr lang="es-ES" sz="2800" dirty="0">
                <a:solidFill>
                  <a:srgbClr val="4E9EBA"/>
                </a:solidFill>
                <a:latin typeface="Arial Black" pitchFamily="34" charset="0"/>
                <a:ea typeface="+mn-ea"/>
                <a:cs typeface="+mn-cs"/>
              </a:rPr>
            </a:br>
            <a:r>
              <a:rPr lang="es-ES" sz="2800" dirty="0">
                <a:solidFill>
                  <a:srgbClr val="4E9EBA"/>
                </a:solidFill>
                <a:latin typeface="Arial Black" pitchFamily="34" charset="0"/>
                <a:ea typeface="+mn-ea"/>
                <a:cs typeface="+mn-cs"/>
              </a:rPr>
              <a:t>ANTIPSICÓTICOS (2/6)</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pic>
        <p:nvPicPr>
          <p:cNvPr id="9" name="Imagen 8" descr="Archivo:Osakidetza.svg - Wikipedia, la enciclopedia libr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5249487" y="2358755"/>
            <a:ext cx="6096000" cy="369332"/>
          </a:xfrm>
          <a:prstGeom prst="rect">
            <a:avLst/>
          </a:prstGeom>
        </p:spPr>
        <p:txBody>
          <a:bodyPr>
            <a:spAutoFit/>
          </a:bodyPr>
          <a:lstStyle/>
          <a:p>
            <a:endParaRPr lang="es-ES" dirty="0"/>
          </a:p>
        </p:txBody>
      </p:sp>
      <p:sp>
        <p:nvSpPr>
          <p:cNvPr id="13" name="Rectángulo 12"/>
          <p:cNvSpPr/>
          <p:nvPr/>
        </p:nvSpPr>
        <p:spPr>
          <a:xfrm>
            <a:off x="276047" y="1522939"/>
            <a:ext cx="3782291" cy="369332"/>
          </a:xfrm>
          <a:prstGeom prst="rect">
            <a:avLst/>
          </a:prstGeom>
        </p:spPr>
        <p:txBody>
          <a:bodyPr wrap="square">
            <a:spAutoFit/>
          </a:bodyPr>
          <a:lstStyle/>
          <a:p>
            <a:r>
              <a:rPr lang="es-ES" dirty="0"/>
              <a:t>2. </a:t>
            </a:r>
            <a:r>
              <a:rPr lang="es-ES" b="1" dirty="0"/>
              <a:t>Selección del fármaco antipsicótico</a:t>
            </a:r>
            <a:endParaRPr lang="es-ES" dirty="0"/>
          </a:p>
        </p:txBody>
      </p:sp>
      <p:sp>
        <p:nvSpPr>
          <p:cNvPr id="14" name="Rectángulo 13"/>
          <p:cNvSpPr/>
          <p:nvPr/>
        </p:nvSpPr>
        <p:spPr>
          <a:xfrm>
            <a:off x="437018" y="1920982"/>
            <a:ext cx="3621320" cy="3139321"/>
          </a:xfrm>
          <a:prstGeom prst="rect">
            <a:avLst/>
          </a:prstGeom>
        </p:spPr>
        <p:txBody>
          <a:bodyPr wrap="square">
            <a:spAutoFit/>
          </a:bodyPr>
          <a:lstStyle/>
          <a:p>
            <a:pPr marL="285750" indent="-285750" algn="just">
              <a:buFontTx/>
              <a:buChar char="-"/>
            </a:pPr>
            <a:r>
              <a:rPr lang="es-ES" dirty="0"/>
              <a:t>la selección se efectúa según los datos de eficacia, perfil de efectos secundarios (ver tabla) y características del paciente</a:t>
            </a:r>
          </a:p>
          <a:p>
            <a:pPr marL="285750" indent="-285750">
              <a:buFontTx/>
              <a:buChar char="-"/>
            </a:pPr>
            <a:endParaRPr lang="es-ES" dirty="0"/>
          </a:p>
          <a:p>
            <a:pPr marL="285750" indent="-285750">
              <a:buFontTx/>
              <a:buChar char="-"/>
            </a:pPr>
            <a:endParaRPr lang="es-ES" dirty="0"/>
          </a:p>
          <a:p>
            <a:pPr marL="285750" indent="-285750" algn="just">
              <a:buFontTx/>
              <a:buChar char="-"/>
            </a:pPr>
            <a:r>
              <a:rPr lang="es-ES" dirty="0"/>
              <a:t>solo haloperidol y </a:t>
            </a:r>
            <a:r>
              <a:rPr lang="es-ES" dirty="0" err="1"/>
              <a:t>risperidona</a:t>
            </a:r>
            <a:r>
              <a:rPr lang="es-ES" dirty="0"/>
              <a:t> tienen la </a:t>
            </a:r>
            <a:r>
              <a:rPr lang="es-ES" b="1" dirty="0"/>
              <a:t>indicación autorizada </a:t>
            </a:r>
            <a:r>
              <a:rPr lang="es-ES" dirty="0"/>
              <a:t>para su utilización en personas con demencia</a:t>
            </a:r>
          </a:p>
          <a:p>
            <a:pPr marL="285750" indent="-285750">
              <a:buFontTx/>
              <a:buChar char="-"/>
            </a:pPr>
            <a:endParaRPr lang="es-ES" dirty="0"/>
          </a:p>
        </p:txBody>
      </p:sp>
      <p:pic>
        <p:nvPicPr>
          <p:cNvPr id="4" name="Imagen 3"/>
          <p:cNvPicPr>
            <a:picLocks noChangeAspect="1"/>
          </p:cNvPicPr>
          <p:nvPr/>
        </p:nvPicPr>
        <p:blipFill>
          <a:blip r:embed="rId3"/>
          <a:stretch>
            <a:fillRect/>
          </a:stretch>
        </p:blipFill>
        <p:spPr>
          <a:xfrm>
            <a:off x="4903042" y="120770"/>
            <a:ext cx="7190186" cy="4213509"/>
          </a:xfrm>
          <a:prstGeom prst="rect">
            <a:avLst/>
          </a:prstGeom>
        </p:spPr>
      </p:pic>
      <p:pic>
        <p:nvPicPr>
          <p:cNvPr id="17" name="Imagen 16"/>
          <p:cNvPicPr>
            <a:picLocks noChangeAspect="1"/>
          </p:cNvPicPr>
          <p:nvPr/>
        </p:nvPicPr>
        <p:blipFill>
          <a:blip r:embed="rId4"/>
          <a:stretch>
            <a:fillRect/>
          </a:stretch>
        </p:blipFill>
        <p:spPr>
          <a:xfrm>
            <a:off x="4907552" y="4332096"/>
            <a:ext cx="7185675" cy="2129089"/>
          </a:xfrm>
          <a:prstGeom prst="rect">
            <a:avLst/>
          </a:prstGeom>
        </p:spPr>
      </p:pic>
    </p:spTree>
    <p:extLst>
      <p:ext uri="{BB962C8B-B14F-4D97-AF65-F5344CB8AC3E}">
        <p14:creationId xmlns:p14="http://schemas.microsoft.com/office/powerpoint/2010/main" val="2517470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9887" y="365125"/>
            <a:ext cx="10515600" cy="732155"/>
          </a:xfrm>
        </p:spPr>
        <p:txBody>
          <a:bodyPr>
            <a:normAutofit/>
          </a:bodyPr>
          <a:lstStyle/>
          <a:p>
            <a:pPr algn="ctr"/>
            <a:r>
              <a:rPr lang="es-ES" sz="4000" dirty="0">
                <a:solidFill>
                  <a:srgbClr val="4E9EBA"/>
                </a:solidFill>
                <a:latin typeface="Arial Black" pitchFamily="34" charset="0"/>
                <a:ea typeface="+mn-ea"/>
                <a:cs typeface="+mn-cs"/>
              </a:rPr>
              <a:t>MANEJO CON ANTIPSICÓTICOS (3/6)</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sp>
        <p:nvSpPr>
          <p:cNvPr id="4" name="Rectángulo 3"/>
          <p:cNvSpPr/>
          <p:nvPr/>
        </p:nvSpPr>
        <p:spPr>
          <a:xfrm>
            <a:off x="832784" y="1288141"/>
            <a:ext cx="10164954" cy="2862322"/>
          </a:xfrm>
          <a:prstGeom prst="rect">
            <a:avLst/>
          </a:prstGeom>
        </p:spPr>
        <p:txBody>
          <a:bodyPr wrap="square">
            <a:spAutoFit/>
          </a:bodyPr>
          <a:lstStyle/>
          <a:p>
            <a:r>
              <a:rPr lang="es-ES" b="1" dirty="0"/>
              <a:t>3. Inicio del tratamiento </a:t>
            </a:r>
          </a:p>
          <a:p>
            <a:endParaRPr lang="es-ES" b="1" dirty="0"/>
          </a:p>
          <a:p>
            <a:r>
              <a:rPr lang="es-ES" dirty="0"/>
              <a:t>Se debe </a:t>
            </a:r>
            <a:r>
              <a:rPr lang="es-ES" b="1" dirty="0"/>
              <a:t>iniciar el tratamiento a dosis bajas, </a:t>
            </a:r>
            <a:r>
              <a:rPr lang="es-ES" dirty="0"/>
              <a:t>incrementándolas lentamente (“</a:t>
            </a:r>
            <a:r>
              <a:rPr lang="es-ES" dirty="0" err="1"/>
              <a:t>start</a:t>
            </a:r>
            <a:r>
              <a:rPr lang="es-ES" dirty="0"/>
              <a:t> </a:t>
            </a:r>
            <a:r>
              <a:rPr lang="es-ES" dirty="0" err="1"/>
              <a:t>low</a:t>
            </a:r>
            <a:r>
              <a:rPr lang="es-ES" dirty="0"/>
              <a:t> and </a:t>
            </a:r>
            <a:r>
              <a:rPr lang="es-ES" dirty="0" err="1"/>
              <a:t>go</a:t>
            </a:r>
            <a:r>
              <a:rPr lang="es-ES" dirty="0"/>
              <a:t> </a:t>
            </a:r>
            <a:r>
              <a:rPr lang="es-ES" dirty="0" err="1"/>
              <a:t>slow</a:t>
            </a:r>
            <a:r>
              <a:rPr lang="es-ES" dirty="0"/>
              <a:t>”), hasta conseguir el control de los síntomas</a:t>
            </a:r>
          </a:p>
          <a:p>
            <a:endParaRPr lang="es-ES" dirty="0"/>
          </a:p>
          <a:p>
            <a:r>
              <a:rPr lang="es-ES" dirty="0"/>
              <a:t>Desde este momento se deben plantear revisiones periódicas con una fecha de revisión para finalizar el tratamiento dado que los síntomas que se quieren tratar tienen una duración limitada en el tiempo</a:t>
            </a:r>
          </a:p>
          <a:p>
            <a:endParaRPr lang="es-ES" dirty="0"/>
          </a:p>
          <a:p>
            <a:r>
              <a:rPr lang="es-ES" dirty="0"/>
              <a:t>No se deben suspender las medidas no farmacológicas</a:t>
            </a:r>
          </a:p>
          <a:p>
            <a:endParaRPr lang="es-ES" dirty="0"/>
          </a:p>
        </p:txBody>
      </p:sp>
      <p:pic>
        <p:nvPicPr>
          <p:cNvPr id="5" name="Imagen 4"/>
          <p:cNvPicPr>
            <a:picLocks noChangeAspect="1"/>
          </p:cNvPicPr>
          <p:nvPr/>
        </p:nvPicPr>
        <p:blipFill>
          <a:blip r:embed="rId5"/>
          <a:stretch>
            <a:fillRect/>
          </a:stretch>
        </p:blipFill>
        <p:spPr>
          <a:xfrm>
            <a:off x="2000486" y="4255693"/>
            <a:ext cx="7829550" cy="1771650"/>
          </a:xfrm>
          <a:prstGeom prst="rect">
            <a:avLst/>
          </a:prstGeom>
        </p:spPr>
      </p:pic>
    </p:spTree>
    <p:extLst>
      <p:ext uri="{BB962C8B-B14F-4D97-AF65-F5344CB8AC3E}">
        <p14:creationId xmlns:p14="http://schemas.microsoft.com/office/powerpoint/2010/main" val="1198075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9887" y="365125"/>
            <a:ext cx="10515600" cy="732155"/>
          </a:xfrm>
        </p:spPr>
        <p:txBody>
          <a:bodyPr>
            <a:normAutofit/>
          </a:bodyPr>
          <a:lstStyle/>
          <a:p>
            <a:pPr algn="ctr"/>
            <a:r>
              <a:rPr lang="es-ES" sz="3200" dirty="0">
                <a:solidFill>
                  <a:srgbClr val="4E9EBA"/>
                </a:solidFill>
                <a:latin typeface="Arial Black" pitchFamily="34" charset="0"/>
                <a:ea typeface="+mn-ea"/>
                <a:cs typeface="+mn-cs"/>
              </a:rPr>
              <a:t>MANEJO CON ANTIPSICÓTICOS (4/6)</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sp>
        <p:nvSpPr>
          <p:cNvPr id="4" name="Rectángulo 3"/>
          <p:cNvSpPr/>
          <p:nvPr/>
        </p:nvSpPr>
        <p:spPr>
          <a:xfrm>
            <a:off x="753688" y="1208369"/>
            <a:ext cx="10122130" cy="5386090"/>
          </a:xfrm>
          <a:prstGeom prst="rect">
            <a:avLst/>
          </a:prstGeom>
        </p:spPr>
        <p:txBody>
          <a:bodyPr wrap="square">
            <a:spAutoFit/>
          </a:bodyPr>
          <a:lstStyle/>
          <a:p>
            <a:r>
              <a:rPr lang="es-ES" b="1" dirty="0"/>
              <a:t>4. Seguimiento del tratamiento</a:t>
            </a:r>
          </a:p>
          <a:p>
            <a:r>
              <a:rPr lang="es-ES" dirty="0"/>
              <a:t>En la primera visita de seguimiento, </a:t>
            </a:r>
            <a:r>
              <a:rPr lang="es-ES" b="1" dirty="0"/>
              <a:t>a las 1-2 semanas </a:t>
            </a:r>
            <a:r>
              <a:rPr lang="es-ES" dirty="0"/>
              <a:t>del inicio del mismo se valorará:</a:t>
            </a:r>
          </a:p>
          <a:p>
            <a:pPr marL="285750" indent="-285750">
              <a:buFont typeface="Calibri" panose="020F0502020204030204" pitchFamily="34" charset="0"/>
              <a:buChar char="-"/>
            </a:pPr>
            <a:r>
              <a:rPr lang="es-ES" dirty="0"/>
              <a:t>respuesta al tratamiento, criterios de la evaluación clínica del formulario NPI</a:t>
            </a:r>
          </a:p>
          <a:p>
            <a:pPr marL="285750" indent="-285750">
              <a:buFont typeface="Calibri" panose="020F0502020204030204" pitchFamily="34" charset="0"/>
              <a:buChar char="-"/>
            </a:pPr>
            <a:r>
              <a:rPr lang="es-ES" dirty="0"/>
              <a:t>mejora del síntoma, calidad de vida y funcionalidad global de la persona, cambios cognitivo</a:t>
            </a:r>
          </a:p>
          <a:p>
            <a:pPr marL="285750" indent="-285750">
              <a:buFont typeface="Calibri" panose="020F0502020204030204" pitchFamily="34" charset="0"/>
              <a:buChar char="-"/>
            </a:pPr>
            <a:r>
              <a:rPr lang="es-ES" dirty="0"/>
              <a:t>aparición de efectos adversos como rigidez, temblor, </a:t>
            </a:r>
            <a:r>
              <a:rPr lang="es-ES" dirty="0" err="1"/>
              <a:t>hipersalivación</a:t>
            </a:r>
            <a:r>
              <a:rPr lang="es-ES" dirty="0"/>
              <a:t>, edema periférico, parkinsonismo, caídas, sedación excesiva, hipotensión, deshidratación, estreñimiento, signos/síntomas de ACV, empeoramiento del deterioro cognitivo </a:t>
            </a:r>
          </a:p>
          <a:p>
            <a:endParaRPr lang="es-ES" dirty="0"/>
          </a:p>
          <a:p>
            <a:r>
              <a:rPr lang="es-ES" dirty="0"/>
              <a:t>Si aparecen efectos secundarios se debe valorar reducir dosis, o suspender el tratamiento y cambiar a otro antipsicótico si se considera necesario (</a:t>
            </a:r>
            <a:r>
              <a:rPr lang="es-ES" sz="2000" b="1" dirty="0" err="1">
                <a:solidFill>
                  <a:srgbClr val="4E9EBA"/>
                </a:solidFill>
                <a:hlinkClick r:id="rId5"/>
              </a:rPr>
              <a:t>Switching</a:t>
            </a:r>
            <a:r>
              <a:rPr lang="es-ES" sz="2000" b="1" dirty="0">
                <a:solidFill>
                  <a:srgbClr val="4E9EBA"/>
                </a:solidFill>
                <a:hlinkClick r:id="rId5"/>
              </a:rPr>
              <a:t> </a:t>
            </a:r>
            <a:r>
              <a:rPr lang="es-ES" sz="2000" b="1" dirty="0" err="1">
                <a:solidFill>
                  <a:srgbClr val="4E9EBA"/>
                </a:solidFill>
                <a:hlinkClick r:id="rId5"/>
              </a:rPr>
              <a:t>antipsychotics</a:t>
            </a:r>
            <a:r>
              <a:rPr lang="es-ES" dirty="0"/>
              <a:t>)</a:t>
            </a:r>
          </a:p>
          <a:p>
            <a:endParaRPr lang="es-ES" dirty="0"/>
          </a:p>
          <a:p>
            <a:r>
              <a:rPr lang="es-ES" dirty="0"/>
              <a:t>En las visitas de seguimiento posteriores, a realizar </a:t>
            </a:r>
            <a:r>
              <a:rPr lang="es-ES" b="1" dirty="0"/>
              <a:t>cada 4-6 semanas, </a:t>
            </a:r>
            <a:r>
              <a:rPr lang="es-ES" dirty="0"/>
              <a:t>se propone: </a:t>
            </a:r>
          </a:p>
          <a:p>
            <a:pPr marL="285750" indent="-285750">
              <a:buFont typeface="Calibri" panose="020F0502020204030204" pitchFamily="34" charset="0"/>
              <a:buChar char="-"/>
            </a:pPr>
            <a:r>
              <a:rPr lang="es-ES" dirty="0"/>
              <a:t>valorar la respuesta a las intervenciones no farmacológicas puestas en marcha </a:t>
            </a:r>
          </a:p>
          <a:p>
            <a:pPr marL="285750" indent="-285750">
              <a:buFont typeface="Calibri" panose="020F0502020204030204" pitchFamily="34" charset="0"/>
              <a:buChar char="-"/>
            </a:pPr>
            <a:r>
              <a:rPr lang="es-ES" dirty="0"/>
              <a:t>revisar la medicación prescrita además del antipsicótico, el efecto del antipsicótico en el control del síntoma, calidad de vida, y funcionalidad; así como efectos adversos</a:t>
            </a:r>
          </a:p>
          <a:p>
            <a:pPr marL="285750" indent="-285750">
              <a:buFont typeface="Calibri" panose="020F0502020204030204" pitchFamily="34" charset="0"/>
              <a:buChar char="-"/>
            </a:pPr>
            <a:r>
              <a:rPr lang="es-ES" dirty="0"/>
              <a:t>plantear junto con el paciente, familiar/cuidador la idoneidad de continuar, bajar dosis o suspender el tratamiento antipsicótico</a:t>
            </a:r>
          </a:p>
          <a:p>
            <a:endParaRPr lang="es-ES" dirty="0"/>
          </a:p>
          <a:p>
            <a:endParaRPr lang="es-ES" dirty="0"/>
          </a:p>
        </p:txBody>
      </p:sp>
    </p:spTree>
    <p:extLst>
      <p:ext uri="{BB962C8B-B14F-4D97-AF65-F5344CB8AC3E}">
        <p14:creationId xmlns:p14="http://schemas.microsoft.com/office/powerpoint/2010/main" val="2907007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9887" y="365125"/>
            <a:ext cx="10515600" cy="732155"/>
          </a:xfrm>
        </p:spPr>
        <p:txBody>
          <a:bodyPr>
            <a:normAutofit/>
          </a:bodyPr>
          <a:lstStyle/>
          <a:p>
            <a:pPr algn="ctr"/>
            <a:r>
              <a:rPr lang="es-ES" sz="3200" dirty="0">
                <a:solidFill>
                  <a:srgbClr val="4E9EBA"/>
                </a:solidFill>
                <a:latin typeface="Arial Black" pitchFamily="34" charset="0"/>
                <a:ea typeface="+mn-ea"/>
                <a:cs typeface="+mn-cs"/>
              </a:rPr>
              <a:t>MANEJO CON ANTIPSICÓTICOS (5/6)</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sp>
        <p:nvSpPr>
          <p:cNvPr id="5" name="Rectángulo 4"/>
          <p:cNvSpPr/>
          <p:nvPr/>
        </p:nvSpPr>
        <p:spPr>
          <a:xfrm>
            <a:off x="621635" y="1240247"/>
            <a:ext cx="10530685" cy="2369880"/>
          </a:xfrm>
          <a:prstGeom prst="rect">
            <a:avLst/>
          </a:prstGeom>
        </p:spPr>
        <p:txBody>
          <a:bodyPr wrap="square">
            <a:spAutoFit/>
          </a:bodyPr>
          <a:lstStyle/>
          <a:p>
            <a:r>
              <a:rPr lang="es-ES" b="1" dirty="0"/>
              <a:t>5. </a:t>
            </a:r>
            <a:r>
              <a:rPr lang="es-ES" b="1" dirty="0" err="1"/>
              <a:t>Deprescripción</a:t>
            </a:r>
            <a:endParaRPr lang="es-ES" b="1" dirty="0"/>
          </a:p>
          <a:p>
            <a:r>
              <a:rPr lang="es-ES" dirty="0"/>
              <a:t>La mayoría de los estudios realizados concluyen que la </a:t>
            </a:r>
            <a:r>
              <a:rPr lang="es-ES" sz="2000" b="1" dirty="0" err="1">
                <a:solidFill>
                  <a:srgbClr val="4E9EBA"/>
                </a:solidFill>
              </a:rPr>
              <a:t>deprescripción</a:t>
            </a:r>
            <a:r>
              <a:rPr lang="es-ES" sz="2000" b="1" dirty="0">
                <a:solidFill>
                  <a:srgbClr val="4E9EBA"/>
                </a:solidFill>
              </a:rPr>
              <a:t> </a:t>
            </a:r>
            <a:r>
              <a:rPr lang="es-ES" dirty="0"/>
              <a:t>de antipsicóticos en pacientes con SPCD es </a:t>
            </a:r>
            <a:r>
              <a:rPr lang="es-ES" sz="2000" b="1" dirty="0">
                <a:solidFill>
                  <a:srgbClr val="4E9EBA"/>
                </a:solidFill>
              </a:rPr>
              <a:t>segura </a:t>
            </a:r>
            <a:r>
              <a:rPr lang="es-ES" dirty="0"/>
              <a:t>y no se observa empeoramiento de los síntomas</a:t>
            </a:r>
          </a:p>
          <a:p>
            <a:endParaRPr lang="es-ES" dirty="0"/>
          </a:p>
          <a:p>
            <a:endParaRPr lang="es-ES" dirty="0"/>
          </a:p>
          <a:p>
            <a:endParaRPr lang="es-ES" dirty="0"/>
          </a:p>
          <a:p>
            <a:endParaRPr lang="es-ES" dirty="0"/>
          </a:p>
          <a:p>
            <a:pPr marL="285750" indent="-285750">
              <a:buFontTx/>
              <a:buChar char="-"/>
            </a:pPr>
            <a:endParaRPr lang="es-ES" dirty="0"/>
          </a:p>
        </p:txBody>
      </p:sp>
      <p:sp>
        <p:nvSpPr>
          <p:cNvPr id="11" name="Rectángulo 10"/>
          <p:cNvSpPr/>
          <p:nvPr/>
        </p:nvSpPr>
        <p:spPr>
          <a:xfrm>
            <a:off x="621635" y="3753094"/>
            <a:ext cx="10689832" cy="2031325"/>
          </a:xfrm>
          <a:prstGeom prst="rect">
            <a:avLst/>
          </a:prstGeom>
          <a:ln>
            <a:solidFill>
              <a:srgbClr val="58B0AE"/>
            </a:solidFill>
          </a:ln>
        </p:spPr>
        <p:txBody>
          <a:bodyPr wrap="square">
            <a:spAutoFit/>
          </a:bodyPr>
          <a:lstStyle/>
          <a:p>
            <a:pPr algn="ctr"/>
            <a:r>
              <a:rPr lang="es-ES" b="1" dirty="0"/>
              <a:t>Cuándo no </a:t>
            </a:r>
            <a:r>
              <a:rPr lang="es-ES" b="1" dirty="0" err="1"/>
              <a:t>deprescribir</a:t>
            </a:r>
            <a:endParaRPr lang="es-ES" b="1" dirty="0"/>
          </a:p>
          <a:p>
            <a:pPr algn="ctr"/>
            <a:endParaRPr lang="es-ES" b="1" dirty="0"/>
          </a:p>
          <a:p>
            <a:pPr marL="285750" indent="-285750">
              <a:buFont typeface="Wingdings" panose="05000000000000000000" pitchFamily="2" charset="2"/>
              <a:buChar char="§"/>
            </a:pPr>
            <a:r>
              <a:rPr lang="es-ES" dirty="0"/>
              <a:t>pacientes</a:t>
            </a:r>
            <a:r>
              <a:rPr lang="es-ES" b="1" dirty="0">
                <a:solidFill>
                  <a:srgbClr val="4E9EBA"/>
                </a:solidFill>
              </a:rPr>
              <a:t> con síntomas más graves</a:t>
            </a:r>
            <a:r>
              <a:rPr lang="es-ES" dirty="0"/>
              <a:t>  (alucinaciones, especialmente auditivas, agresión física violenta, o agitación que provoque angustia) </a:t>
            </a:r>
            <a:r>
              <a:rPr lang="es-ES" dirty="0">
                <a:sym typeface="Wingdings" panose="05000000000000000000" pitchFamily="2" charset="2"/>
              </a:rPr>
              <a:t> </a:t>
            </a:r>
            <a:r>
              <a:rPr lang="es-ES" dirty="0"/>
              <a:t>pueden tener mayor riesgo de recaída o de empeoramiento de síntomas</a:t>
            </a:r>
          </a:p>
          <a:p>
            <a:r>
              <a:rPr lang="es-ES" dirty="0"/>
              <a:t> </a:t>
            </a:r>
          </a:p>
          <a:p>
            <a:pPr marL="285750" indent="-285750">
              <a:buFont typeface="Wingdings" panose="05000000000000000000" pitchFamily="2" charset="2"/>
              <a:buChar char="§"/>
            </a:pPr>
            <a:r>
              <a:rPr lang="es-ES" dirty="0"/>
              <a:t>pacientes con </a:t>
            </a:r>
            <a:r>
              <a:rPr lang="es-ES" b="1" dirty="0">
                <a:solidFill>
                  <a:srgbClr val="4E9EBA"/>
                </a:solidFill>
              </a:rPr>
              <a:t>historia previa de psicosis </a:t>
            </a:r>
            <a:r>
              <a:rPr lang="es-ES" dirty="0"/>
              <a:t>u otra enfermedad psiquiátrica, que han requerido antipsicóticos </a:t>
            </a:r>
            <a:r>
              <a:rPr lang="es-ES" dirty="0" err="1"/>
              <a:t>an</a:t>
            </a:r>
            <a:r>
              <a:rPr lang="es-ES" dirty="0"/>
              <a:t> </a:t>
            </a:r>
            <a:r>
              <a:rPr lang="es-ES" dirty="0">
                <a:sym typeface="Wingdings" panose="05000000000000000000" pitchFamily="2" charset="2"/>
              </a:rPr>
              <a:t></a:t>
            </a:r>
            <a:r>
              <a:rPr lang="es-ES" dirty="0"/>
              <a:t> la </a:t>
            </a:r>
            <a:r>
              <a:rPr lang="es-ES" dirty="0" err="1"/>
              <a:t>deprescripción</a:t>
            </a:r>
            <a:r>
              <a:rPr lang="es-ES" dirty="0"/>
              <a:t> puede condicionar el control de su patología psiquiátrica de base</a:t>
            </a:r>
          </a:p>
        </p:txBody>
      </p:sp>
      <p:sp>
        <p:nvSpPr>
          <p:cNvPr id="13" name="Rectángulo 12"/>
          <p:cNvSpPr/>
          <p:nvPr/>
        </p:nvSpPr>
        <p:spPr>
          <a:xfrm>
            <a:off x="621635" y="2349712"/>
            <a:ext cx="7523298" cy="1200329"/>
          </a:xfrm>
          <a:prstGeom prst="rect">
            <a:avLst/>
          </a:prstGeom>
          <a:ln>
            <a:solidFill>
              <a:srgbClr val="58B0AE"/>
            </a:solidFill>
          </a:ln>
        </p:spPr>
        <p:txBody>
          <a:bodyPr wrap="square">
            <a:spAutoFit/>
          </a:bodyPr>
          <a:lstStyle/>
          <a:p>
            <a:r>
              <a:rPr lang="es-ES" b="1" dirty="0"/>
              <a:t>Se debe plantear la retirada </a:t>
            </a:r>
            <a:r>
              <a:rPr lang="es-ES" dirty="0"/>
              <a:t>del tratamiento en los siguientes casos:</a:t>
            </a:r>
          </a:p>
          <a:p>
            <a:pPr marL="285750" indent="-285750">
              <a:buFont typeface="Wingdings" panose="05000000000000000000" pitchFamily="2" charset="2"/>
              <a:buChar char="§"/>
            </a:pPr>
            <a:r>
              <a:rPr lang="es-ES" dirty="0"/>
              <a:t>si </a:t>
            </a:r>
            <a:r>
              <a:rPr lang="es-ES" b="1" dirty="0">
                <a:solidFill>
                  <a:srgbClr val="4E9EBA"/>
                </a:solidFill>
              </a:rPr>
              <a:t>no </a:t>
            </a:r>
            <a:r>
              <a:rPr lang="es-ES" dirty="0"/>
              <a:t>se observa una </a:t>
            </a:r>
            <a:r>
              <a:rPr lang="es-ES" b="1" dirty="0">
                <a:solidFill>
                  <a:srgbClr val="4E9EBA"/>
                </a:solidFill>
              </a:rPr>
              <a:t>respuesta</a:t>
            </a:r>
            <a:r>
              <a:rPr lang="es-ES" dirty="0"/>
              <a:t> clínicamente significativa en 2-8 semanas</a:t>
            </a:r>
          </a:p>
          <a:p>
            <a:pPr marL="285750" indent="-285750">
              <a:buFont typeface="Wingdings" panose="05000000000000000000" pitchFamily="2" charset="2"/>
              <a:buChar char="§"/>
            </a:pPr>
            <a:r>
              <a:rPr lang="es-ES" dirty="0"/>
              <a:t>ante la aparición de </a:t>
            </a:r>
            <a:r>
              <a:rPr lang="es-ES" b="1" dirty="0">
                <a:solidFill>
                  <a:srgbClr val="4E9EBA"/>
                </a:solidFill>
              </a:rPr>
              <a:t>efectos adversos </a:t>
            </a:r>
            <a:r>
              <a:rPr lang="es-ES" dirty="0"/>
              <a:t>que superan el beneficio </a:t>
            </a:r>
          </a:p>
          <a:p>
            <a:pPr marL="285750" indent="-285750">
              <a:buFont typeface="Wingdings" panose="05000000000000000000" pitchFamily="2" charset="2"/>
              <a:buChar char="§"/>
            </a:pPr>
            <a:r>
              <a:rPr lang="es-ES" dirty="0"/>
              <a:t>tras 3 meses de tratamiento con sintomatología </a:t>
            </a:r>
            <a:r>
              <a:rPr lang="es-ES" b="1" dirty="0">
                <a:solidFill>
                  <a:srgbClr val="4E9EBA"/>
                </a:solidFill>
              </a:rPr>
              <a:t>estable </a:t>
            </a:r>
          </a:p>
        </p:txBody>
      </p:sp>
    </p:spTree>
    <p:extLst>
      <p:ext uri="{BB962C8B-B14F-4D97-AF65-F5344CB8AC3E}">
        <p14:creationId xmlns:p14="http://schemas.microsoft.com/office/powerpoint/2010/main" val="3724504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9887" y="365125"/>
            <a:ext cx="10515600" cy="732155"/>
          </a:xfrm>
        </p:spPr>
        <p:txBody>
          <a:bodyPr>
            <a:normAutofit fontScale="90000"/>
          </a:bodyPr>
          <a:lstStyle/>
          <a:p>
            <a:r>
              <a:rPr lang="es-ES" sz="2800" dirty="0">
                <a:solidFill>
                  <a:srgbClr val="4E9EBA"/>
                </a:solidFill>
                <a:latin typeface="Arial Black" pitchFamily="34" charset="0"/>
                <a:ea typeface="+mn-ea"/>
                <a:cs typeface="+mn-cs"/>
              </a:rPr>
              <a:t>MANEJO CON </a:t>
            </a:r>
            <a:br>
              <a:rPr lang="es-ES" sz="2800" dirty="0">
                <a:solidFill>
                  <a:srgbClr val="4E9EBA"/>
                </a:solidFill>
                <a:latin typeface="Arial Black" pitchFamily="34" charset="0"/>
                <a:ea typeface="+mn-ea"/>
                <a:cs typeface="+mn-cs"/>
              </a:rPr>
            </a:br>
            <a:r>
              <a:rPr lang="es-ES" sz="2800" dirty="0">
                <a:solidFill>
                  <a:srgbClr val="4E9EBA"/>
                </a:solidFill>
                <a:latin typeface="Arial Black" pitchFamily="34" charset="0"/>
                <a:ea typeface="+mn-ea"/>
                <a:cs typeface="+mn-cs"/>
              </a:rPr>
              <a:t>ANTIPSICÓTICOS (6/6)</a:t>
            </a: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7"/>
            <a:ext cx="10856798" cy="580325"/>
            <a:chOff x="621635" y="6185997"/>
            <a:chExt cx="10856798" cy="580325"/>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4574983" y="6185997"/>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pic>
        <p:nvPicPr>
          <p:cNvPr id="4" name="Imagen 3"/>
          <p:cNvPicPr>
            <a:picLocks noChangeAspect="1"/>
          </p:cNvPicPr>
          <p:nvPr/>
        </p:nvPicPr>
        <p:blipFill>
          <a:blip r:embed="rId5"/>
          <a:stretch>
            <a:fillRect/>
          </a:stretch>
        </p:blipFill>
        <p:spPr>
          <a:xfrm>
            <a:off x="5728980" y="129396"/>
            <a:ext cx="5890914" cy="6636926"/>
          </a:xfrm>
          <a:prstGeom prst="rect">
            <a:avLst/>
          </a:prstGeom>
        </p:spPr>
      </p:pic>
      <p:sp>
        <p:nvSpPr>
          <p:cNvPr id="5" name="Rectángulo 4"/>
          <p:cNvSpPr/>
          <p:nvPr/>
        </p:nvSpPr>
        <p:spPr>
          <a:xfrm>
            <a:off x="433803" y="2132799"/>
            <a:ext cx="4560892" cy="1477328"/>
          </a:xfrm>
          <a:prstGeom prst="rect">
            <a:avLst/>
          </a:prstGeom>
        </p:spPr>
        <p:txBody>
          <a:bodyPr wrap="square">
            <a:spAutoFit/>
          </a:bodyPr>
          <a:lstStyle/>
          <a:p>
            <a:r>
              <a:rPr lang="es-ES" dirty="0"/>
              <a:t>Individualizar las pautas de </a:t>
            </a:r>
            <a:r>
              <a:rPr lang="es-ES" dirty="0" err="1"/>
              <a:t>deprescripción</a:t>
            </a:r>
            <a:r>
              <a:rPr lang="es-ES" dirty="0"/>
              <a:t> </a:t>
            </a:r>
          </a:p>
          <a:p>
            <a:r>
              <a:rPr lang="es-ES" dirty="0"/>
              <a:t>en función de: </a:t>
            </a:r>
          </a:p>
          <a:p>
            <a:r>
              <a:rPr lang="es-ES" dirty="0"/>
              <a:t>-    respuesta alcanzada</a:t>
            </a:r>
          </a:p>
          <a:p>
            <a:pPr marL="285750" indent="-285750">
              <a:buFont typeface="Calibri" panose="020F0502020204030204" pitchFamily="34" charset="0"/>
              <a:buChar char="-"/>
            </a:pPr>
            <a:r>
              <a:rPr lang="es-ES" dirty="0"/>
              <a:t>tipo del síntoma que presente la persona </a:t>
            </a:r>
          </a:p>
          <a:p>
            <a:pPr marL="285750" indent="-285750">
              <a:buFontTx/>
              <a:buChar char="-"/>
            </a:pPr>
            <a:r>
              <a:rPr lang="es-ES" dirty="0"/>
              <a:t>duración de tratamiento</a:t>
            </a:r>
          </a:p>
        </p:txBody>
      </p:sp>
    </p:spTree>
    <p:extLst>
      <p:ext uri="{BB962C8B-B14F-4D97-AF65-F5344CB8AC3E}">
        <p14:creationId xmlns:p14="http://schemas.microsoft.com/office/powerpoint/2010/main" val="1291412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356090"/>
            <a:ext cx="10515600" cy="732155"/>
          </a:xfrm>
        </p:spPr>
        <p:txBody>
          <a:bodyPr/>
          <a:lstStyle/>
          <a:p>
            <a:pPr algn="ctr"/>
            <a:r>
              <a:rPr lang="es-ES" sz="4000" dirty="0">
                <a:solidFill>
                  <a:srgbClr val="4E9EBA"/>
                </a:solidFill>
                <a:latin typeface="Arial Black" pitchFamily="34" charset="0"/>
                <a:ea typeface="+mn-ea"/>
                <a:cs typeface="+mn-cs"/>
              </a:rPr>
              <a:t>Sumario</a:t>
            </a:r>
          </a:p>
        </p:txBody>
      </p:sp>
      <p:sp>
        <p:nvSpPr>
          <p:cNvPr id="4" name="Subtítulo 2"/>
          <p:cNvSpPr txBox="1">
            <a:spLocks/>
          </p:cNvSpPr>
          <p:nvPr/>
        </p:nvSpPr>
        <p:spPr>
          <a:xfrm>
            <a:off x="1199802" y="1827558"/>
            <a:ext cx="9601200" cy="2772434"/>
          </a:xfrm>
          <a:prstGeom prst="rect">
            <a:avLst/>
          </a:prstGeom>
          <a:solidFill>
            <a:srgbClr val="5FACBC"/>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 typeface="Wingdings" panose="05000000000000000000" pitchFamily="2" charset="2"/>
              <a:buChar char="Ø"/>
            </a:pPr>
            <a:endParaRPr lang="es-ES" sz="2400" dirty="0">
              <a:solidFill>
                <a:schemeClr val="bg1"/>
              </a:solidFill>
            </a:endParaRPr>
          </a:p>
          <a:p>
            <a:pPr algn="just">
              <a:lnSpc>
                <a:spcPct val="80000"/>
              </a:lnSpc>
              <a:buFont typeface="Wingdings" panose="05000000000000000000" pitchFamily="2" charset="2"/>
              <a:buChar char="Ø"/>
            </a:pPr>
            <a:r>
              <a:rPr lang="es-ES" sz="2600" dirty="0">
                <a:solidFill>
                  <a:schemeClr val="bg1"/>
                </a:solidFill>
              </a:rPr>
              <a:t>INTRODUCCIÓN</a:t>
            </a:r>
          </a:p>
          <a:p>
            <a:pPr algn="just">
              <a:lnSpc>
                <a:spcPct val="80000"/>
              </a:lnSpc>
              <a:buFont typeface="Wingdings" panose="05000000000000000000" pitchFamily="2" charset="2"/>
              <a:buChar char="Ø"/>
            </a:pPr>
            <a:r>
              <a:rPr lang="es-ES" sz="2600" dirty="0">
                <a:solidFill>
                  <a:schemeClr val="bg1"/>
                </a:solidFill>
              </a:rPr>
              <a:t>ABORDAJE CENTRADO EN LA PERSONA</a:t>
            </a:r>
          </a:p>
          <a:p>
            <a:pPr algn="just">
              <a:lnSpc>
                <a:spcPct val="80000"/>
              </a:lnSpc>
              <a:buFont typeface="Wingdings" panose="05000000000000000000" pitchFamily="2" charset="2"/>
              <a:buChar char="Ø"/>
            </a:pPr>
            <a:r>
              <a:rPr lang="es-ES" sz="2600" dirty="0">
                <a:solidFill>
                  <a:schemeClr val="bg1"/>
                </a:solidFill>
              </a:rPr>
              <a:t>INTERVENCIONES NO FARMACOLÓGICAS </a:t>
            </a:r>
          </a:p>
          <a:p>
            <a:pPr algn="just">
              <a:lnSpc>
                <a:spcPct val="80000"/>
              </a:lnSpc>
              <a:buFont typeface="Wingdings" panose="05000000000000000000" pitchFamily="2" charset="2"/>
              <a:buChar char="Ø"/>
            </a:pPr>
            <a:r>
              <a:rPr lang="es-ES" sz="2600" dirty="0">
                <a:solidFill>
                  <a:schemeClr val="bg1"/>
                </a:solidFill>
              </a:rPr>
              <a:t> TRATAMIENTO FARMACOLÓGICO CON ANTIPSICÓTICOS</a:t>
            </a:r>
          </a:p>
          <a:p>
            <a:pPr algn="just">
              <a:lnSpc>
                <a:spcPct val="80000"/>
              </a:lnSpc>
              <a:buFont typeface="Wingdings" panose="05000000000000000000" pitchFamily="2" charset="2"/>
              <a:buChar char="Ø"/>
            </a:pPr>
            <a:r>
              <a:rPr lang="es-ES" sz="2600" dirty="0">
                <a:solidFill>
                  <a:schemeClr val="bg1"/>
                </a:solidFill>
              </a:rPr>
              <a:t>IDEAS CLAVE</a:t>
            </a: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94560" y="365125"/>
            <a:ext cx="8379229" cy="732155"/>
          </a:xfrm>
        </p:spPr>
        <p:txBody>
          <a:bodyPr/>
          <a:lstStyle/>
          <a:p>
            <a:pPr algn="ctr"/>
            <a:r>
              <a:rPr lang="es-ES" sz="4000" dirty="0">
                <a:solidFill>
                  <a:srgbClr val="4E9EBA"/>
                </a:solidFill>
                <a:latin typeface="Arial Black" pitchFamily="34" charset="0"/>
                <a:ea typeface="+mn-ea"/>
                <a:cs typeface="+mn-cs"/>
              </a:rPr>
              <a:t>Ideas clave </a:t>
            </a:r>
          </a:p>
        </p:txBody>
      </p:sp>
      <p:pic>
        <p:nvPicPr>
          <p:cNvPr id="4" name="Imagen 3"/>
          <p:cNvPicPr>
            <a:picLocks noChangeAspect="1"/>
          </p:cNvPicPr>
          <p:nvPr/>
        </p:nvPicPr>
        <p:blipFill>
          <a:blip r:embed="rId2"/>
          <a:stretch>
            <a:fillRect/>
          </a:stretch>
        </p:blipFill>
        <p:spPr>
          <a:xfrm>
            <a:off x="0" y="1"/>
            <a:ext cx="1903677" cy="2036617"/>
          </a:xfrm>
          <a:prstGeom prst="rect">
            <a:avLst/>
          </a:prstGeom>
        </p:spPr>
      </p:pic>
      <p:sp>
        <p:nvSpPr>
          <p:cNvPr id="6" name="Subtítulo 2"/>
          <p:cNvSpPr txBox="1">
            <a:spLocks/>
          </p:cNvSpPr>
          <p:nvPr/>
        </p:nvSpPr>
        <p:spPr>
          <a:xfrm>
            <a:off x="1745994" y="1517492"/>
            <a:ext cx="9591724" cy="370330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endParaRPr lang="es-ES" sz="400" dirty="0"/>
          </a:p>
          <a:p>
            <a:pPr marL="0" indent="0">
              <a:buNone/>
            </a:pPr>
            <a:endParaRPr lang="es-ES" sz="2000" dirty="0"/>
          </a:p>
          <a:p>
            <a:pPr marL="0" indent="0">
              <a:buNone/>
            </a:pPr>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1" name="Conector recto 10"/>
          <p:cNvCxnSpPr/>
          <p:nvPr/>
        </p:nvCxnSpPr>
        <p:spPr>
          <a:xfrm>
            <a:off x="1777970" y="1097280"/>
            <a:ext cx="9402066" cy="0"/>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5" name="Rectángulo 4"/>
          <p:cNvSpPr/>
          <p:nvPr/>
        </p:nvSpPr>
        <p:spPr>
          <a:xfrm>
            <a:off x="1450903" y="1333706"/>
            <a:ext cx="10339589" cy="4401205"/>
          </a:xfrm>
          <a:prstGeom prst="rect">
            <a:avLst/>
          </a:prstGeom>
        </p:spPr>
        <p:txBody>
          <a:bodyPr wrap="square">
            <a:spAutoFit/>
          </a:bodyPr>
          <a:lstStyle/>
          <a:p>
            <a:pPr marL="285750" indent="-285750">
              <a:buFont typeface="Wingdings" panose="05000000000000000000" pitchFamily="2" charset="2"/>
              <a:buChar char="ü"/>
            </a:pPr>
            <a:r>
              <a:rPr lang="es-ES" sz="2000" dirty="0"/>
              <a:t>Los SPCD pueden ser la manifestación de un malestar debido a una </a:t>
            </a:r>
            <a:r>
              <a:rPr lang="es-ES" sz="2000" b="1" dirty="0">
                <a:solidFill>
                  <a:srgbClr val="4E9EBA"/>
                </a:solidFill>
              </a:rPr>
              <a:t>necesidad no cubierta </a:t>
            </a:r>
            <a:r>
              <a:rPr lang="es-ES" sz="2000" dirty="0"/>
              <a:t>de </a:t>
            </a:r>
          </a:p>
          <a:p>
            <a:r>
              <a:rPr lang="es-ES" sz="2000" dirty="0"/>
              <a:t>     tipo físico, psicológico, emocional, social o ambiental (dolor, sentimiento de soledad, etc.) que </a:t>
            </a:r>
          </a:p>
          <a:p>
            <a:r>
              <a:rPr lang="es-ES" sz="2000" dirty="0"/>
              <a:t>     el paciente no puede expresar de otra manera. </a:t>
            </a:r>
          </a:p>
          <a:p>
            <a:pPr marL="285750" indent="-285750">
              <a:buFont typeface="Wingdings" panose="05000000000000000000" pitchFamily="2" charset="2"/>
              <a:buChar char="ü"/>
            </a:pPr>
            <a:r>
              <a:rPr lang="es-ES" sz="2000" dirty="0"/>
              <a:t>Es fundamental </a:t>
            </a:r>
            <a:r>
              <a:rPr lang="es-ES" sz="2000" b="1" dirty="0">
                <a:solidFill>
                  <a:srgbClr val="4E9EBA"/>
                </a:solidFill>
              </a:rPr>
              <a:t>identificar las causas subyacentes y los factores desencadenantes </a:t>
            </a:r>
            <a:r>
              <a:rPr lang="es-ES" sz="2000" dirty="0"/>
              <a:t>de los SPCD </a:t>
            </a:r>
          </a:p>
          <a:p>
            <a:r>
              <a:rPr lang="es-ES" sz="2000" dirty="0"/>
              <a:t>     para tratar de evitarlos y/o corregirlos. </a:t>
            </a:r>
          </a:p>
          <a:p>
            <a:pPr marL="285750" indent="-285750">
              <a:buFont typeface="Wingdings" panose="05000000000000000000" pitchFamily="2" charset="2"/>
              <a:buChar char="ü"/>
            </a:pPr>
            <a:r>
              <a:rPr lang="es-ES" sz="2000" dirty="0"/>
              <a:t>Las intervenciones no farmacológicas de los SPCD se plantean para prevenir, mejorar el síntoma </a:t>
            </a:r>
          </a:p>
          <a:p>
            <a:r>
              <a:rPr lang="es-ES" sz="2000" dirty="0"/>
              <a:t>     y la calidad de vida de la persona, reducir el estrés y la sobrecarga del cuidador.</a:t>
            </a:r>
          </a:p>
          <a:p>
            <a:pPr marL="285750" indent="-285750">
              <a:buFont typeface="Wingdings" panose="05000000000000000000" pitchFamily="2" charset="2"/>
              <a:buChar char="ü"/>
            </a:pPr>
            <a:r>
              <a:rPr lang="es-ES" sz="2000" dirty="0"/>
              <a:t>Las </a:t>
            </a:r>
            <a:r>
              <a:rPr lang="es-ES" sz="2000" b="1" dirty="0">
                <a:solidFill>
                  <a:srgbClr val="4E9EBA"/>
                </a:solidFill>
              </a:rPr>
              <a:t>intervenciones no farmacológicas deben utilizarse de primera línea </a:t>
            </a:r>
            <a:r>
              <a:rPr lang="es-ES" sz="2000" dirty="0"/>
              <a:t>y mantenerse durante </a:t>
            </a:r>
          </a:p>
          <a:p>
            <a:r>
              <a:rPr lang="es-ES" sz="2000" dirty="0"/>
              <a:t>     todo el abordaje, incluso de forma concomitante con el tratamiento farmacológico.</a:t>
            </a:r>
          </a:p>
          <a:p>
            <a:pPr marL="342900" indent="-342900">
              <a:buFont typeface="Wingdings" panose="05000000000000000000" pitchFamily="2" charset="2"/>
              <a:buChar char="ü"/>
            </a:pPr>
            <a:r>
              <a:rPr lang="es-ES" sz="2000" b="1" dirty="0">
                <a:solidFill>
                  <a:srgbClr val="4E9EBA"/>
                </a:solidFill>
              </a:rPr>
              <a:t>Los antipsicóticos no deben usarse de forma rutinaria </a:t>
            </a:r>
            <a:r>
              <a:rPr lang="es-ES" sz="2000" dirty="0"/>
              <a:t>para sedar al paciente con el objetivo</a:t>
            </a:r>
          </a:p>
          <a:p>
            <a:r>
              <a:rPr lang="es-ES" sz="2000" dirty="0"/>
              <a:t>      de facilitar su manejo.</a:t>
            </a:r>
          </a:p>
          <a:p>
            <a:pPr marL="285750" indent="-285750">
              <a:buFont typeface="Wingdings" panose="05000000000000000000" pitchFamily="2" charset="2"/>
              <a:buChar char="ü"/>
            </a:pPr>
            <a:r>
              <a:rPr lang="es-ES" sz="2000" dirty="0"/>
              <a:t>No se observa reaparición de síntomas en la mayoría de las personas con demencia en tratamiento con antipsicóticos a las que se reduce la dosis o </a:t>
            </a:r>
            <a:r>
              <a:rPr lang="es-ES" sz="2000" b="1" dirty="0">
                <a:solidFill>
                  <a:srgbClr val="4E9EBA"/>
                </a:solidFill>
              </a:rPr>
              <a:t>se suspende el tratamiento de forma gradual. </a:t>
            </a:r>
          </a:p>
        </p:txBody>
      </p:sp>
    </p:spTree>
    <p:extLst>
      <p:ext uri="{BB962C8B-B14F-4D97-AF65-F5344CB8AC3E}">
        <p14:creationId xmlns:p14="http://schemas.microsoft.com/office/powerpoint/2010/main" val="3421048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1698" y="1105592"/>
            <a:ext cx="9236826" cy="606829"/>
          </a:xfrm>
        </p:spPr>
        <p:txBody>
          <a:bodyPr>
            <a:normAutofit fontScale="90000"/>
          </a:bodyPr>
          <a:lstStyle/>
          <a:p>
            <a:pPr algn="ctr"/>
            <a:r>
              <a:rPr lang="es-ES" sz="4000" b="1" dirty="0">
                <a:solidFill>
                  <a:srgbClr val="4BACC6"/>
                </a:solidFill>
                <a:latin typeface="Arial Black" pitchFamily="34" charset="0"/>
              </a:rPr>
              <a:t>Para más información y bibliografía…</a:t>
            </a:r>
            <a:br>
              <a:rPr lang="es-ES" sz="4000" b="1" dirty="0">
                <a:solidFill>
                  <a:srgbClr val="4BACC6"/>
                </a:solidFill>
                <a:latin typeface="Arial Black" pitchFamily="34" charset="0"/>
              </a:rPr>
            </a:br>
            <a:endParaRPr lang="es-ES" sz="4000" dirty="0">
              <a:solidFill>
                <a:srgbClr val="4E9EBA"/>
              </a:solidFill>
              <a:latin typeface="Arial Black" pitchFamily="34" charset="0"/>
              <a:ea typeface="+mn-ea"/>
              <a:cs typeface="+mn-cs"/>
            </a:endParaRPr>
          </a:p>
        </p:txBody>
      </p:sp>
      <p:pic>
        <p:nvPicPr>
          <p:cNvPr id="4" name="Imagen 3"/>
          <p:cNvPicPr>
            <a:picLocks noChangeAspect="1"/>
          </p:cNvPicPr>
          <p:nvPr/>
        </p:nvPicPr>
        <p:blipFill>
          <a:blip r:embed="rId2"/>
          <a:stretch>
            <a:fillRect/>
          </a:stretch>
        </p:blipFill>
        <p:spPr>
          <a:xfrm>
            <a:off x="8447809" y="2095759"/>
            <a:ext cx="3276600" cy="3381375"/>
          </a:xfrm>
          <a:prstGeom prst="rect">
            <a:avLst/>
          </a:prstGeom>
        </p:spPr>
      </p:pic>
      <p:sp>
        <p:nvSpPr>
          <p:cNvPr id="3" name="Marcador de contenido 2"/>
          <p:cNvSpPr>
            <a:spLocks noGrp="1"/>
          </p:cNvSpPr>
          <p:nvPr>
            <p:ph idx="1"/>
          </p:nvPr>
        </p:nvSpPr>
        <p:spPr/>
        <p:txBody>
          <a:bodyPr/>
          <a:lstStyle/>
          <a:p>
            <a:endParaRPr lang="es-ES_tradnl" sz="2800" dirty="0">
              <a:solidFill>
                <a:srgbClr val="4E9EBA"/>
              </a:solidFill>
              <a:latin typeface="Arial Black" pitchFamily="34" charset="0"/>
              <a:ea typeface="+mn-ea"/>
              <a:cs typeface="+mn-cs"/>
            </a:endParaRPr>
          </a:p>
          <a:p>
            <a:endParaRPr lang="es-ES_tradnl" dirty="0">
              <a:solidFill>
                <a:srgbClr val="4E9EBA"/>
              </a:solidFill>
              <a:latin typeface="Arial Black" pitchFamily="34" charset="0"/>
            </a:endParaRPr>
          </a:p>
          <a:p>
            <a:endParaRPr lang="es-ES_tradnl" sz="2800" dirty="0">
              <a:solidFill>
                <a:srgbClr val="4E9EBA"/>
              </a:solidFill>
              <a:latin typeface="Arial Black" pitchFamily="34" charset="0"/>
              <a:ea typeface="+mn-ea"/>
              <a:cs typeface="+mn-cs"/>
            </a:endParaRPr>
          </a:p>
          <a:p>
            <a:pPr marL="0" indent="0" algn="ctr">
              <a:buNone/>
            </a:pPr>
            <a:r>
              <a:rPr lang="es-ES_tradnl" dirty="0">
                <a:latin typeface="Arial Black" pitchFamily="34" charset="0"/>
                <a:hlinkClick r:id="rId3"/>
              </a:rPr>
              <a:t>INFAC </a:t>
            </a:r>
            <a:r>
              <a:rPr lang="es-ES_tradnl" sz="2800" dirty="0" err="1">
                <a:latin typeface="Arial Black" pitchFamily="34" charset="0"/>
                <a:hlinkClick r:id="rId3"/>
              </a:rPr>
              <a:t>Vol</a:t>
            </a:r>
            <a:r>
              <a:rPr lang="es-ES_tradnl" sz="2800" dirty="0">
                <a:latin typeface="Arial Black" pitchFamily="34" charset="0"/>
                <a:hlinkClick r:id="rId3"/>
              </a:rPr>
              <a:t> 33, </a:t>
            </a:r>
            <a:r>
              <a:rPr lang="es-ES_tradnl" sz="2800" dirty="0" err="1">
                <a:latin typeface="Arial Black" pitchFamily="34" charset="0"/>
                <a:hlinkClick r:id="rId3"/>
              </a:rPr>
              <a:t>nº</a:t>
            </a:r>
            <a:r>
              <a:rPr lang="es-ES_tradnl" sz="2800" dirty="0">
                <a:latin typeface="Arial Black" pitchFamily="34" charset="0"/>
                <a:hlinkClick r:id="rId3"/>
              </a:rPr>
              <a:t> 1 2025</a:t>
            </a:r>
            <a:endParaRPr lang="es-ES" dirty="0"/>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4"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982377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dirty="0">
                <a:solidFill>
                  <a:srgbClr val="4E9EBA"/>
                </a:solidFill>
                <a:latin typeface="Arial Black" pitchFamily="34" charset="0"/>
                <a:ea typeface="+mn-ea"/>
                <a:cs typeface="+mn-cs"/>
              </a:rPr>
              <a:t>INTRODUCCIÓN</a:t>
            </a:r>
          </a:p>
        </p:txBody>
      </p:sp>
      <p:sp>
        <p:nvSpPr>
          <p:cNvPr id="6" name="Subtítulo 2"/>
          <p:cNvSpPr txBox="1">
            <a:spLocks/>
          </p:cNvSpPr>
          <p:nvPr/>
        </p:nvSpPr>
        <p:spPr>
          <a:xfrm>
            <a:off x="621636" y="1393371"/>
            <a:ext cx="10567296" cy="446710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ü"/>
            </a:pPr>
            <a:r>
              <a:rPr lang="es-ES" sz="2000" dirty="0"/>
              <a:t>Los </a:t>
            </a:r>
            <a:r>
              <a:rPr lang="es-ES" sz="2000" b="1" dirty="0">
                <a:solidFill>
                  <a:srgbClr val="4E9EBA"/>
                </a:solidFill>
              </a:rPr>
              <a:t>síntomas psicológicos y conductuales de las demencias (SPCD) </a:t>
            </a:r>
            <a:r>
              <a:rPr lang="es-ES" sz="2000" dirty="0"/>
              <a:t>o </a:t>
            </a:r>
            <a:r>
              <a:rPr lang="es-ES" sz="2000" dirty="0" err="1"/>
              <a:t>neuropsiquiátricos</a:t>
            </a:r>
            <a:r>
              <a:rPr lang="es-ES" sz="2000" dirty="0"/>
              <a:t>, son una serie de signos y síntomas de la alteración de la percepción, del contenido de pensamiento, del estado de ánimo o de las conductas</a:t>
            </a:r>
          </a:p>
          <a:p>
            <a:pPr algn="just">
              <a:buFont typeface="Wingdings" panose="05000000000000000000" pitchFamily="2" charset="2"/>
              <a:buChar char="ü"/>
            </a:pPr>
            <a:endParaRPr lang="es-ES" sz="2000" dirty="0"/>
          </a:p>
          <a:p>
            <a:pPr algn="just">
              <a:buFont typeface="Wingdings" panose="05000000000000000000" pitchFamily="2" charset="2"/>
              <a:buChar char="ü"/>
            </a:pPr>
            <a:r>
              <a:rPr lang="es-ES" sz="2000" dirty="0"/>
              <a:t>Incluyen agitación, depresión, apatía, psicosis, agresión, preguntas repetitivas, alteraciones en el sueño, deambulación o comportamientos socialmente inapropiados</a:t>
            </a:r>
          </a:p>
          <a:p>
            <a:pPr algn="just">
              <a:buFont typeface="Wingdings" panose="05000000000000000000" pitchFamily="2" charset="2"/>
              <a:buChar char="ü"/>
            </a:pPr>
            <a:endParaRPr lang="es-ES" sz="2000" dirty="0"/>
          </a:p>
          <a:p>
            <a:pPr algn="just">
              <a:buFont typeface="Wingdings" panose="05000000000000000000" pitchFamily="2" charset="2"/>
              <a:buChar char="ü"/>
            </a:pPr>
            <a:r>
              <a:rPr lang="es-ES" sz="2000" dirty="0"/>
              <a:t>Diversos </a:t>
            </a:r>
            <a:r>
              <a:rPr lang="es-ES" sz="2000" b="1" dirty="0">
                <a:solidFill>
                  <a:srgbClr val="4E9EBA"/>
                </a:solidFill>
              </a:rPr>
              <a:t>factores</a:t>
            </a:r>
            <a:r>
              <a:rPr lang="es-ES" sz="2000" dirty="0"/>
              <a:t> pueden contribuir al desarrollo de los SPCD: </a:t>
            </a:r>
          </a:p>
          <a:p>
            <a:pPr marL="457200" lvl="1" indent="0" algn="just">
              <a:buNone/>
            </a:pPr>
            <a:r>
              <a:rPr lang="es-ES" sz="1600" dirty="0"/>
              <a:t>-   </a:t>
            </a:r>
            <a:r>
              <a:rPr lang="es-ES" sz="1800" dirty="0"/>
              <a:t>factores de la persona con demencia (neurobiológicos propios de la enfermedad, enfermedades médicas     agudas, necesidades insatisfechas, tipo de personalidad y enfermedades psiquiátricas preexistentes)</a:t>
            </a:r>
          </a:p>
          <a:p>
            <a:pPr lvl="1" algn="just">
              <a:buFontTx/>
              <a:buChar char="-"/>
            </a:pPr>
            <a:r>
              <a:rPr lang="es-ES" sz="1800" dirty="0"/>
              <a:t>factores del cuidador </a:t>
            </a:r>
          </a:p>
          <a:p>
            <a:pPr lvl="1" algn="just">
              <a:buFontTx/>
              <a:buChar char="-"/>
            </a:pPr>
            <a:r>
              <a:rPr lang="es-ES" sz="1800" dirty="0"/>
              <a:t>factores ambientales</a:t>
            </a:r>
          </a:p>
          <a:p>
            <a:pPr lvl="1" algn="just">
              <a:buFontTx/>
              <a:buChar char="-"/>
            </a:pPr>
            <a:endParaRPr lang="es-ES" sz="16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50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dirty="0">
                <a:solidFill>
                  <a:srgbClr val="4E9EBA"/>
                </a:solidFill>
                <a:latin typeface="Arial Black" pitchFamily="34" charset="0"/>
                <a:ea typeface="+mn-ea"/>
                <a:cs typeface="+mn-cs"/>
              </a:rPr>
              <a:t>INTRODUCCIÓN</a:t>
            </a:r>
          </a:p>
        </p:txBody>
      </p:sp>
      <p:sp>
        <p:nvSpPr>
          <p:cNvPr id="6" name="Subtítulo 2"/>
          <p:cNvSpPr txBox="1">
            <a:spLocks/>
          </p:cNvSpPr>
          <p:nvPr/>
        </p:nvSpPr>
        <p:spPr>
          <a:xfrm>
            <a:off x="621636" y="1393371"/>
            <a:ext cx="10567296" cy="446710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2000" dirty="0"/>
              <a:t>Existe preocupación por el uso excesivo de fármacos antipsicóticos, que </a:t>
            </a:r>
            <a:r>
              <a:rPr lang="es-ES" sz="2000"/>
              <a:t>junto con  </a:t>
            </a:r>
            <a:r>
              <a:rPr lang="es-ES" sz="2000" dirty="0"/>
              <a:t>antidepresivos, ansiolíticos, hipnóticos y sedantes se utilizan como contención química en estos pacientes</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11" name="Imagen 10"/>
          <p:cNvPicPr>
            <a:picLocks noChangeAspect="1"/>
          </p:cNvPicPr>
          <p:nvPr/>
        </p:nvPicPr>
        <p:blipFill>
          <a:blip r:embed="rId5"/>
          <a:stretch>
            <a:fillRect/>
          </a:stretch>
        </p:blipFill>
        <p:spPr>
          <a:xfrm>
            <a:off x="6691143" y="3823801"/>
            <a:ext cx="5312747" cy="1774567"/>
          </a:xfrm>
          <a:prstGeom prst="rect">
            <a:avLst/>
          </a:prstGeom>
        </p:spPr>
      </p:pic>
      <p:pic>
        <p:nvPicPr>
          <p:cNvPr id="13" name="Imagen 12"/>
          <p:cNvPicPr>
            <a:picLocks noChangeAspect="1"/>
          </p:cNvPicPr>
          <p:nvPr/>
        </p:nvPicPr>
        <p:blipFill>
          <a:blip r:embed="rId6"/>
          <a:stretch>
            <a:fillRect/>
          </a:stretch>
        </p:blipFill>
        <p:spPr>
          <a:xfrm>
            <a:off x="96079" y="2594650"/>
            <a:ext cx="6384827" cy="2222485"/>
          </a:xfrm>
          <a:prstGeom prst="rect">
            <a:avLst/>
          </a:prstGeom>
        </p:spPr>
      </p:pic>
      <p:sp>
        <p:nvSpPr>
          <p:cNvPr id="3" name="Rectángulo 2"/>
          <p:cNvSpPr/>
          <p:nvPr/>
        </p:nvSpPr>
        <p:spPr>
          <a:xfrm>
            <a:off x="240493" y="5588525"/>
            <a:ext cx="6096000" cy="461665"/>
          </a:xfrm>
          <a:prstGeom prst="rect">
            <a:avLst/>
          </a:prstGeom>
        </p:spPr>
        <p:txBody>
          <a:bodyPr>
            <a:spAutoFit/>
          </a:bodyPr>
          <a:lstStyle/>
          <a:p>
            <a:r>
              <a:rPr lang="es-ES" sz="1200" dirty="0"/>
              <a:t>*DHD: dosis diarias definidas /1.000 habitantes/día</a:t>
            </a:r>
          </a:p>
          <a:p>
            <a:r>
              <a:rPr lang="es-ES" sz="1200" dirty="0"/>
              <a:t>Fuente: Servicio de Prestaciones Farmacéuticas de la Dirección de Farmacia.</a:t>
            </a:r>
          </a:p>
        </p:txBody>
      </p:sp>
    </p:spTree>
    <p:extLst>
      <p:ext uri="{BB962C8B-B14F-4D97-AF65-F5344CB8AC3E}">
        <p14:creationId xmlns:p14="http://schemas.microsoft.com/office/powerpoint/2010/main" val="3582996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6745" y="365125"/>
            <a:ext cx="10515600" cy="732155"/>
          </a:xfrm>
        </p:spPr>
        <p:txBody>
          <a:bodyPr>
            <a:noAutofit/>
          </a:bodyPr>
          <a:lstStyle/>
          <a:p>
            <a:pPr algn="ctr"/>
            <a:r>
              <a:rPr lang="es-ES" sz="3200" dirty="0">
                <a:solidFill>
                  <a:srgbClr val="4E9EBA"/>
                </a:solidFill>
                <a:latin typeface="Arial Black" pitchFamily="34" charset="0"/>
                <a:ea typeface="+mn-ea"/>
                <a:cs typeface="+mn-cs"/>
              </a:rPr>
              <a:t>ABORDAJE CENTRADO EN LA PERSONA (1/3)</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Subtítulo 2"/>
          <p:cNvSpPr txBox="1">
            <a:spLocks/>
          </p:cNvSpPr>
          <p:nvPr/>
        </p:nvSpPr>
        <p:spPr>
          <a:xfrm>
            <a:off x="756745" y="1525512"/>
            <a:ext cx="10134600"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
            </a:pPr>
            <a:r>
              <a:rPr lang="es-ES" sz="2000" dirty="0"/>
              <a:t>El </a:t>
            </a:r>
            <a:r>
              <a:rPr lang="es-ES" sz="2000" b="1" dirty="0">
                <a:solidFill>
                  <a:srgbClr val="4E9EBA"/>
                </a:solidFill>
              </a:rPr>
              <a:t>abordaje centrado en la persona </a:t>
            </a:r>
            <a:r>
              <a:rPr lang="es-ES" sz="2000" dirty="0"/>
              <a:t>se fundamenta en dar importancia a las circunstancias de la persona, su individualidad, historia de vida, proyecto vital, relaciones e interacciones con su entorno, así como tener en cuenta las necesidades de los cuidadores/familiares apoyando y mejorando su labor</a:t>
            </a:r>
          </a:p>
          <a:p>
            <a:pPr algn="just">
              <a:buFont typeface="Wingdings" panose="05000000000000000000" pitchFamily="2" charset="2"/>
              <a:buChar char="§"/>
            </a:pPr>
            <a:endParaRPr lang="es-ES" sz="2000" dirty="0"/>
          </a:p>
          <a:p>
            <a:pPr algn="just">
              <a:buFont typeface="Wingdings" panose="05000000000000000000" pitchFamily="2" charset="2"/>
              <a:buChar char="§"/>
            </a:pPr>
            <a:r>
              <a:rPr lang="es-ES" sz="2000" dirty="0"/>
              <a:t>Es necesario realizar una </a:t>
            </a:r>
            <a:r>
              <a:rPr lang="es-ES" sz="2000" b="1" dirty="0">
                <a:solidFill>
                  <a:srgbClr val="4E9EBA"/>
                </a:solidFill>
              </a:rPr>
              <a:t>valoración inicial </a:t>
            </a:r>
            <a:r>
              <a:rPr lang="es-ES" sz="2000" dirty="0"/>
              <a:t>en colaboración con la persona y cuidadores/ familiares mediante una correcta anamnesis que incluya una valoración del estado mental, del ánimo, cambios en la función cognitiva, tipificación del síntoma (comienzo, gravedad y patrón de comportamiento)</a:t>
            </a:r>
          </a:p>
          <a:p>
            <a:pPr algn="just">
              <a:buFont typeface="Wingdings" panose="05000000000000000000" pitchFamily="2" charset="2"/>
              <a:buChar char="§"/>
            </a:pPr>
            <a:endParaRPr lang="es-ES" sz="2000" dirty="0"/>
          </a:p>
          <a:p>
            <a:pPr algn="just">
              <a:buFont typeface="Wingdings" panose="05000000000000000000" pitchFamily="2" charset="2"/>
              <a:buChar char="§"/>
            </a:pPr>
            <a:r>
              <a:rPr lang="es-ES" sz="2000" dirty="0"/>
              <a:t>Para categorizar </a:t>
            </a:r>
            <a:r>
              <a:rPr lang="es-ES" sz="2000" b="1" dirty="0">
                <a:solidFill>
                  <a:srgbClr val="4E9EBA"/>
                </a:solidFill>
              </a:rPr>
              <a:t>síntomas</a:t>
            </a:r>
            <a:r>
              <a:rPr lang="es-ES" sz="2000" dirty="0"/>
              <a:t> y valorar su </a:t>
            </a:r>
            <a:r>
              <a:rPr lang="es-ES" sz="2000" b="1" dirty="0">
                <a:solidFill>
                  <a:srgbClr val="4E9EBA"/>
                </a:solidFill>
              </a:rPr>
              <a:t>frecuencia y gravedad </a:t>
            </a:r>
            <a:r>
              <a:rPr lang="es-ES" sz="2000" dirty="0"/>
              <a:t>se aconseja usar el </a:t>
            </a:r>
            <a:r>
              <a:rPr lang="es-ES" sz="2000" b="1" dirty="0">
                <a:solidFill>
                  <a:srgbClr val="4E9EBA"/>
                </a:solidFill>
              </a:rPr>
              <a:t>Inventario </a:t>
            </a:r>
            <a:r>
              <a:rPr lang="es-ES" sz="2000" b="1" dirty="0" err="1">
                <a:solidFill>
                  <a:srgbClr val="4E9EBA"/>
                </a:solidFill>
              </a:rPr>
              <a:t>Neuropsiquiátrico</a:t>
            </a:r>
            <a:r>
              <a:rPr lang="es-ES" sz="2000" b="1" dirty="0">
                <a:solidFill>
                  <a:srgbClr val="4E9EBA"/>
                </a:solidFill>
              </a:rPr>
              <a:t> de Cummings (</a:t>
            </a:r>
            <a:r>
              <a:rPr lang="es-ES" sz="2000" b="1" dirty="0">
                <a:solidFill>
                  <a:srgbClr val="4E9EBA"/>
                </a:solidFill>
                <a:hlinkClick r:id="rId5"/>
              </a:rPr>
              <a:t>NPI</a:t>
            </a:r>
            <a:r>
              <a:rPr lang="es-ES" sz="2000" b="1" dirty="0">
                <a:solidFill>
                  <a:srgbClr val="4E9EBA"/>
                </a:solidFill>
              </a:rPr>
              <a:t>)</a:t>
            </a:r>
            <a:r>
              <a:rPr lang="es-ES" sz="2000" dirty="0"/>
              <a:t>, disponible como formulario en </a:t>
            </a:r>
            <a:r>
              <a:rPr lang="es-ES" sz="2000" dirty="0" err="1"/>
              <a:t>Osabide</a:t>
            </a:r>
            <a:endParaRPr lang="es-ES" sz="1600" dirty="0"/>
          </a:p>
        </p:txBody>
      </p:sp>
    </p:spTree>
    <p:extLst>
      <p:ext uri="{BB962C8B-B14F-4D97-AF65-F5344CB8AC3E}">
        <p14:creationId xmlns:p14="http://schemas.microsoft.com/office/powerpoint/2010/main" val="3948942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6745" y="365125"/>
            <a:ext cx="10515600" cy="732155"/>
          </a:xfrm>
        </p:spPr>
        <p:txBody>
          <a:bodyPr>
            <a:noAutofit/>
          </a:bodyPr>
          <a:lstStyle/>
          <a:p>
            <a:r>
              <a:rPr lang="es-ES" sz="2800" dirty="0">
                <a:solidFill>
                  <a:srgbClr val="4E9EBA"/>
                </a:solidFill>
                <a:latin typeface="Arial Black" pitchFamily="34" charset="0"/>
                <a:ea typeface="+mn-ea"/>
                <a:cs typeface="+mn-cs"/>
              </a:rPr>
              <a:t>ABORDAJE CENTRADO </a:t>
            </a:r>
            <a:br>
              <a:rPr lang="es-ES" sz="2800" dirty="0">
                <a:solidFill>
                  <a:srgbClr val="4E9EBA"/>
                </a:solidFill>
                <a:latin typeface="Arial Black" pitchFamily="34" charset="0"/>
                <a:ea typeface="+mn-ea"/>
                <a:cs typeface="+mn-cs"/>
              </a:rPr>
            </a:br>
            <a:r>
              <a:rPr lang="es-ES" sz="2800" dirty="0">
                <a:solidFill>
                  <a:srgbClr val="4E9EBA"/>
                </a:solidFill>
                <a:latin typeface="Arial Black" pitchFamily="34" charset="0"/>
                <a:ea typeface="+mn-ea"/>
                <a:cs typeface="+mn-cs"/>
              </a:rPr>
              <a:t>EN LA PERSONA (2/3) </a:t>
            </a:r>
          </a:p>
        </p:txBody>
      </p:sp>
      <p:grpSp>
        <p:nvGrpSpPr>
          <p:cNvPr id="7" name="Grupo 6"/>
          <p:cNvGrpSpPr/>
          <p:nvPr/>
        </p:nvGrpSpPr>
        <p:grpSpPr>
          <a:xfrm>
            <a:off x="621635" y="6122972"/>
            <a:ext cx="10856798" cy="643350"/>
            <a:chOff x="621635" y="6122972"/>
            <a:chExt cx="10856798" cy="643350"/>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4502590" y="6122972"/>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5"/>
          <a:stretch>
            <a:fillRect/>
          </a:stretch>
        </p:blipFill>
        <p:spPr>
          <a:xfrm>
            <a:off x="5649768" y="365126"/>
            <a:ext cx="6567252" cy="6510062"/>
          </a:xfrm>
          <a:prstGeom prst="rect">
            <a:avLst/>
          </a:prstGeom>
        </p:spPr>
      </p:pic>
      <p:sp>
        <p:nvSpPr>
          <p:cNvPr id="5" name="Rectángulo 4"/>
          <p:cNvSpPr/>
          <p:nvPr/>
        </p:nvSpPr>
        <p:spPr>
          <a:xfrm>
            <a:off x="474413" y="1523876"/>
            <a:ext cx="4280467" cy="3970318"/>
          </a:xfrm>
          <a:prstGeom prst="rect">
            <a:avLst/>
          </a:prstGeom>
        </p:spPr>
        <p:txBody>
          <a:bodyPr wrap="square">
            <a:spAutoFit/>
          </a:bodyPr>
          <a:lstStyle/>
          <a:p>
            <a:endParaRPr lang="es-ES" dirty="0"/>
          </a:p>
          <a:p>
            <a:pPr marL="285750" indent="-285750" algn="just">
              <a:buFont typeface="Wingdings" panose="05000000000000000000" pitchFamily="2" charset="2"/>
              <a:buChar char="Ø"/>
            </a:pPr>
            <a:r>
              <a:rPr lang="es-ES" dirty="0"/>
              <a:t>Es fundamental realizar una valoración de las posibles </a:t>
            </a:r>
            <a:r>
              <a:rPr lang="es-ES" b="1" dirty="0">
                <a:solidFill>
                  <a:srgbClr val="4E9EBA"/>
                </a:solidFill>
              </a:rPr>
              <a:t>causas subyacentes o desencadenantes</a:t>
            </a:r>
            <a:r>
              <a:rPr lang="es-ES" dirty="0"/>
              <a:t> para evitarlas y/o corregirlas  (Ver tabla 1)</a:t>
            </a:r>
          </a:p>
          <a:p>
            <a:endParaRPr lang="es-ES" dirty="0"/>
          </a:p>
          <a:p>
            <a:endParaRPr lang="es-ES" dirty="0"/>
          </a:p>
          <a:p>
            <a:pPr marL="285750" indent="-285750">
              <a:buFont typeface="Wingdings" panose="05000000000000000000" pitchFamily="2" charset="2"/>
              <a:buChar char="Ø"/>
            </a:pPr>
            <a:r>
              <a:rPr lang="es-ES" dirty="0"/>
              <a:t>Los </a:t>
            </a:r>
            <a:r>
              <a:rPr lang="es-ES" b="1" dirty="0">
                <a:solidFill>
                  <a:srgbClr val="4E9EBA"/>
                </a:solidFill>
              </a:rPr>
              <a:t>factores psicosociales y ambientales </a:t>
            </a:r>
            <a:r>
              <a:rPr lang="es-ES" dirty="0"/>
              <a:t>influyen en el desarrollo de los SPCD. Es útil su identificación para prevenir su aparición y poner en marcha medidas correctoras </a:t>
            </a:r>
          </a:p>
          <a:p>
            <a:endParaRPr lang="es-ES" dirty="0"/>
          </a:p>
          <a:p>
            <a:endParaRPr lang="es-ES" dirty="0"/>
          </a:p>
        </p:txBody>
      </p:sp>
    </p:spTree>
    <p:extLst>
      <p:ext uri="{BB962C8B-B14F-4D97-AF65-F5344CB8AC3E}">
        <p14:creationId xmlns:p14="http://schemas.microsoft.com/office/powerpoint/2010/main" val="3173339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3200" dirty="0">
                <a:solidFill>
                  <a:srgbClr val="4E9EBA"/>
                </a:solidFill>
                <a:latin typeface="Arial Black" pitchFamily="34" charset="0"/>
                <a:ea typeface="+mn-ea"/>
                <a:cs typeface="+mn-cs"/>
              </a:rPr>
              <a:t>ABORDAJE CENTRADO EN LA PERSONA (3/3)</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2583318"/>
            <a:ext cx="4287827" cy="3231654"/>
          </a:xfrm>
          <a:prstGeom prst="rect">
            <a:avLst/>
          </a:prstGeom>
          <a:noFill/>
        </p:spPr>
        <p:txBody>
          <a:bodyPr wrap="square" rtlCol="0">
            <a:spAutoFit/>
          </a:bodyPr>
          <a:lstStyle/>
          <a:p>
            <a:pPr marL="285750" indent="-285750" algn="just">
              <a:buFont typeface="Wingdings" panose="05000000000000000000" pitchFamily="2" charset="2"/>
              <a:buChar char="§"/>
            </a:pPr>
            <a:r>
              <a:rPr lang="es-ES" dirty="0"/>
              <a:t>Para la </a:t>
            </a:r>
            <a:r>
              <a:rPr lang="es-ES" sz="2000" b="1" dirty="0">
                <a:solidFill>
                  <a:srgbClr val="4E9EBA"/>
                </a:solidFill>
              </a:rPr>
              <a:t>identificación del dolor, </a:t>
            </a:r>
            <a:r>
              <a:rPr lang="es-ES" dirty="0"/>
              <a:t>es útil la </a:t>
            </a:r>
            <a:r>
              <a:rPr lang="es-ES" sz="2000" b="1" dirty="0">
                <a:solidFill>
                  <a:srgbClr val="4E9EBA"/>
                </a:solidFill>
              </a:rPr>
              <a:t>escala </a:t>
            </a:r>
            <a:r>
              <a:rPr lang="es-ES" sz="2000" b="1" dirty="0">
                <a:solidFill>
                  <a:srgbClr val="4E9EBA"/>
                </a:solidFill>
                <a:hlinkClick r:id="rId5"/>
              </a:rPr>
              <a:t>PAINAD</a:t>
            </a:r>
            <a:r>
              <a:rPr lang="es-ES" sz="2000" b="1" dirty="0">
                <a:solidFill>
                  <a:srgbClr val="4E9EBA"/>
                </a:solidFill>
              </a:rPr>
              <a:t> </a:t>
            </a:r>
            <a:r>
              <a:rPr lang="es-ES" dirty="0"/>
              <a:t>(disponible como formulario en </a:t>
            </a:r>
            <a:r>
              <a:rPr lang="es-ES" dirty="0" err="1"/>
              <a:t>Osabide</a:t>
            </a:r>
            <a:r>
              <a:rPr lang="es-ES" dirty="0"/>
              <a:t>) que</a:t>
            </a:r>
            <a:r>
              <a:rPr lang="es-ES" sz="2000" b="1" dirty="0">
                <a:solidFill>
                  <a:srgbClr val="4E9EBA"/>
                </a:solidFill>
              </a:rPr>
              <a:t> </a:t>
            </a:r>
            <a:r>
              <a:rPr lang="es-ES" dirty="0"/>
              <a:t>valora cinco comportamientos relacionados con el constructo global de experiencia subjetiva de dolor, como son: </a:t>
            </a:r>
          </a:p>
          <a:p>
            <a:pPr marL="742950" lvl="1" indent="-285750" algn="just">
              <a:buFontTx/>
              <a:buChar char="-"/>
            </a:pPr>
            <a:r>
              <a:rPr lang="es-ES" dirty="0"/>
              <a:t>respiración</a:t>
            </a:r>
          </a:p>
          <a:p>
            <a:pPr marL="742950" lvl="1" indent="-285750" algn="just">
              <a:buFontTx/>
              <a:buChar char="-"/>
            </a:pPr>
            <a:r>
              <a:rPr lang="es-ES" dirty="0"/>
              <a:t>vocalización negativa </a:t>
            </a:r>
          </a:p>
          <a:p>
            <a:pPr marL="742950" lvl="1" indent="-285750" algn="just">
              <a:buFontTx/>
              <a:buChar char="-"/>
            </a:pPr>
            <a:r>
              <a:rPr lang="es-ES" dirty="0"/>
              <a:t>expresión facial</a:t>
            </a:r>
          </a:p>
          <a:p>
            <a:pPr marL="742950" lvl="1" indent="-285750" algn="just">
              <a:buFontTx/>
              <a:buChar char="-"/>
            </a:pPr>
            <a:r>
              <a:rPr lang="es-ES" dirty="0"/>
              <a:t>lenguaje corporal </a:t>
            </a:r>
          </a:p>
          <a:p>
            <a:pPr marL="742950" lvl="1" indent="-285750" algn="just">
              <a:buFontTx/>
              <a:buChar char="-"/>
            </a:pPr>
            <a:r>
              <a:rPr lang="es-ES" dirty="0" err="1"/>
              <a:t>consolabilidad</a:t>
            </a:r>
            <a:endParaRPr lang="es-ES" dirty="0"/>
          </a:p>
        </p:txBody>
      </p:sp>
      <p:pic>
        <p:nvPicPr>
          <p:cNvPr id="5" name="Imagen 4"/>
          <p:cNvPicPr>
            <a:picLocks noChangeAspect="1"/>
          </p:cNvPicPr>
          <p:nvPr/>
        </p:nvPicPr>
        <p:blipFill>
          <a:blip r:embed="rId6"/>
          <a:stretch>
            <a:fillRect/>
          </a:stretch>
        </p:blipFill>
        <p:spPr>
          <a:xfrm>
            <a:off x="5730240" y="1504730"/>
            <a:ext cx="3812772" cy="3694851"/>
          </a:xfrm>
          <a:prstGeom prst="rect">
            <a:avLst/>
          </a:prstGeom>
        </p:spPr>
      </p:pic>
      <p:sp>
        <p:nvSpPr>
          <p:cNvPr id="6" name="Rectángulo 5"/>
          <p:cNvSpPr/>
          <p:nvPr/>
        </p:nvSpPr>
        <p:spPr>
          <a:xfrm>
            <a:off x="433802" y="1381407"/>
            <a:ext cx="11161485" cy="707886"/>
          </a:xfrm>
          <a:prstGeom prst="rect">
            <a:avLst/>
          </a:prstGeom>
        </p:spPr>
        <p:txBody>
          <a:bodyPr wrap="square">
            <a:spAutoFit/>
          </a:bodyPr>
          <a:lstStyle/>
          <a:p>
            <a:pPr marL="285750" indent="-285750">
              <a:buFont typeface="Wingdings" panose="05000000000000000000" pitchFamily="2" charset="2"/>
              <a:buChar char="§"/>
            </a:pPr>
            <a:r>
              <a:rPr lang="es-ES" dirty="0"/>
              <a:t>Para elaborar el </a:t>
            </a:r>
            <a:r>
              <a:rPr lang="es-ES" sz="2000" b="1" dirty="0">
                <a:solidFill>
                  <a:srgbClr val="4E9EBA"/>
                </a:solidFill>
              </a:rPr>
              <a:t>plan de cuidados</a:t>
            </a:r>
            <a:r>
              <a:rPr lang="es-ES" dirty="0"/>
              <a:t>, se aconseja utilizar el </a:t>
            </a:r>
            <a:r>
              <a:rPr lang="es-ES" sz="2000" b="1" dirty="0">
                <a:solidFill>
                  <a:srgbClr val="4E9EBA"/>
                </a:solidFill>
              </a:rPr>
              <a:t>modelo DICE</a:t>
            </a:r>
          </a:p>
          <a:p>
            <a:r>
              <a:rPr lang="es-ES" sz="2000" b="1" dirty="0">
                <a:solidFill>
                  <a:srgbClr val="4E9EBA"/>
                </a:solidFill>
              </a:rPr>
              <a:t>     </a:t>
            </a:r>
            <a:r>
              <a:rPr lang="es-ES" dirty="0"/>
              <a:t>”Describe, </a:t>
            </a:r>
            <a:r>
              <a:rPr lang="es-ES" dirty="0" err="1"/>
              <a:t>Investigate</a:t>
            </a:r>
            <a:r>
              <a:rPr lang="es-ES" dirty="0"/>
              <a:t>, </a:t>
            </a:r>
            <a:r>
              <a:rPr lang="es-ES" dirty="0" err="1"/>
              <a:t>Create</a:t>
            </a:r>
            <a:r>
              <a:rPr lang="es-ES" dirty="0"/>
              <a:t>, </a:t>
            </a:r>
            <a:r>
              <a:rPr lang="es-ES" dirty="0" err="1"/>
              <a:t>Evaluate</a:t>
            </a:r>
            <a:r>
              <a:rPr lang="es-ES" dirty="0"/>
              <a:t>“</a:t>
            </a:r>
          </a:p>
        </p:txBody>
      </p:sp>
    </p:spTree>
    <p:extLst>
      <p:ext uri="{BB962C8B-B14F-4D97-AF65-F5344CB8AC3E}">
        <p14:creationId xmlns:p14="http://schemas.microsoft.com/office/powerpoint/2010/main" val="1204913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Autofit/>
          </a:bodyPr>
          <a:lstStyle/>
          <a:p>
            <a:pPr algn="ctr"/>
            <a:r>
              <a:rPr lang="es-ES" sz="2900" dirty="0">
                <a:solidFill>
                  <a:srgbClr val="4E9EBA"/>
                </a:solidFill>
                <a:latin typeface="Arial Black" pitchFamily="34" charset="0"/>
                <a:ea typeface="+mn-ea"/>
                <a:cs typeface="+mn-cs"/>
              </a:rPr>
              <a:t>INTERVENCIONES NO FARMACOLÓGICAS (1/2)</a:t>
            </a:r>
          </a:p>
        </p:txBody>
      </p:sp>
      <p:sp>
        <p:nvSpPr>
          <p:cNvPr id="6" name="Subtítulo 2"/>
          <p:cNvSpPr txBox="1">
            <a:spLocks/>
          </p:cNvSpPr>
          <p:nvPr/>
        </p:nvSpPr>
        <p:spPr>
          <a:xfrm>
            <a:off x="914401" y="1393371"/>
            <a:ext cx="9168938"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
            </a:pPr>
            <a:r>
              <a:rPr lang="es-ES" sz="2000" dirty="0"/>
              <a:t>Las intervenciones no farmacológicas son </a:t>
            </a:r>
            <a:r>
              <a:rPr lang="es-ES" sz="2000" b="1" dirty="0">
                <a:solidFill>
                  <a:srgbClr val="4E9EBA"/>
                </a:solidFill>
              </a:rPr>
              <a:t>seguras </a:t>
            </a:r>
            <a:r>
              <a:rPr lang="es-ES" sz="2000" dirty="0"/>
              <a:t>y al menos de igual o incluso superior eficacia a la observada con el tratamiento farmacológico</a:t>
            </a:r>
          </a:p>
          <a:p>
            <a:pPr>
              <a:buFont typeface="Wingdings" panose="05000000000000000000" pitchFamily="2" charset="2"/>
              <a:buChar char="§"/>
            </a:pPr>
            <a:endParaRPr lang="es-ES" sz="2000" dirty="0"/>
          </a:p>
          <a:p>
            <a:pPr algn="just">
              <a:buFont typeface="Wingdings" panose="05000000000000000000" pitchFamily="2" charset="2"/>
              <a:buChar char="§"/>
            </a:pPr>
            <a:r>
              <a:rPr lang="es-ES" sz="2000" dirty="0"/>
              <a:t>Se recomiendan como tratamiento de </a:t>
            </a:r>
            <a:r>
              <a:rPr lang="es-ES" sz="2000" b="1" dirty="0">
                <a:solidFill>
                  <a:srgbClr val="4E9EBA"/>
                </a:solidFill>
              </a:rPr>
              <a:t>primera línea</a:t>
            </a:r>
            <a:r>
              <a:rPr lang="es-ES" sz="2000" dirty="0"/>
              <a:t>, de forma aislada e incluso mantenidas cuando  se inicia el tratamiento farmacológico</a:t>
            </a:r>
          </a:p>
          <a:p>
            <a:pPr>
              <a:buFont typeface="Wingdings" panose="05000000000000000000" pitchFamily="2" charset="2"/>
              <a:buChar char="§"/>
            </a:pPr>
            <a:endParaRPr lang="es-ES" sz="2000" dirty="0"/>
          </a:p>
          <a:p>
            <a:pPr algn="just">
              <a:buFont typeface="Wingdings" panose="05000000000000000000" pitchFamily="2" charset="2"/>
              <a:buChar char="§"/>
            </a:pPr>
            <a:r>
              <a:rPr lang="es-ES" sz="2000" dirty="0"/>
              <a:t>Debido a las complejas causas de los SCPD, no existe una solución única para todos los casos y se elegirá un tipo de  intervención concreta en función de: </a:t>
            </a:r>
          </a:p>
          <a:p>
            <a:pPr marL="457200" lvl="1" indent="0" algn="just">
              <a:buNone/>
            </a:pPr>
            <a:r>
              <a:rPr lang="es-ES" sz="1600" dirty="0"/>
              <a:t>- </a:t>
            </a:r>
            <a:r>
              <a:rPr lang="es-ES" sz="2000" dirty="0"/>
              <a:t>los antecedentes de la persona</a:t>
            </a:r>
          </a:p>
          <a:p>
            <a:pPr marL="457200" lvl="1" indent="0" algn="just">
              <a:buNone/>
            </a:pPr>
            <a:r>
              <a:rPr lang="es-ES" sz="2000" dirty="0"/>
              <a:t>- el tipo de comportamiento </a:t>
            </a:r>
          </a:p>
          <a:p>
            <a:pPr marL="457200" lvl="1" indent="0" algn="just">
              <a:buNone/>
            </a:pPr>
            <a:r>
              <a:rPr lang="es-ES" sz="2000" dirty="0"/>
              <a:t>- el contexto en el que aparecen </a:t>
            </a:r>
          </a:p>
          <a:p>
            <a:pPr marL="457200" lvl="1" indent="0" algn="just">
              <a:buNone/>
            </a:pPr>
            <a:r>
              <a:rPr lang="es-ES" sz="2000" dirty="0"/>
              <a:t>- el plan de cuidados individualizado de cada paciente</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spTree>
    <p:extLst>
      <p:ext uri="{BB962C8B-B14F-4D97-AF65-F5344CB8AC3E}">
        <p14:creationId xmlns:p14="http://schemas.microsoft.com/office/powerpoint/2010/main" val="3043063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fontScale="90000"/>
          </a:bodyPr>
          <a:lstStyle/>
          <a:p>
            <a:pPr algn="ctr"/>
            <a:r>
              <a:rPr lang="es-ES" sz="3200" dirty="0">
                <a:solidFill>
                  <a:srgbClr val="4E9EBA"/>
                </a:solidFill>
                <a:latin typeface="Arial Black" pitchFamily="34" charset="0"/>
              </a:rPr>
              <a:t>INTERVENCIONES NO FARMACOLÓGICAS (2/2)</a:t>
            </a:r>
            <a:endParaRPr lang="es-ES" sz="32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892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3048000" y="2967335"/>
            <a:ext cx="6096000" cy="369332"/>
          </a:xfrm>
          <a:prstGeom prst="rect">
            <a:avLst/>
          </a:prstGeom>
        </p:spPr>
        <p:txBody>
          <a:bodyPr>
            <a:spAutoFit/>
          </a:bodyPr>
          <a:lstStyle/>
          <a:p>
            <a:endParaRPr lang="es-ES" dirty="0"/>
          </a:p>
        </p:txBody>
      </p:sp>
      <p:sp>
        <p:nvSpPr>
          <p:cNvPr id="4" name="Rectángulo 3"/>
          <p:cNvSpPr/>
          <p:nvPr/>
        </p:nvSpPr>
        <p:spPr>
          <a:xfrm>
            <a:off x="746992" y="1181802"/>
            <a:ext cx="10166466" cy="4001095"/>
          </a:xfrm>
          <a:prstGeom prst="rect">
            <a:avLst/>
          </a:prstGeom>
        </p:spPr>
        <p:txBody>
          <a:bodyPr wrap="square">
            <a:spAutoFit/>
          </a:bodyPr>
          <a:lstStyle/>
          <a:p>
            <a:pPr algn="just"/>
            <a:r>
              <a:rPr lang="es-ES" dirty="0"/>
              <a:t>Las intervenciones no farmacológicas se engloban dentro del </a:t>
            </a:r>
            <a:r>
              <a:rPr lang="es-ES" sz="2000" b="1" dirty="0">
                <a:solidFill>
                  <a:srgbClr val="4E9EBA"/>
                </a:solidFill>
              </a:rPr>
              <a:t>modelo biopsicosocial de cuidados </a:t>
            </a:r>
            <a:r>
              <a:rPr lang="es-ES" dirty="0"/>
              <a:t>y pueden estar dirigidas : </a:t>
            </a:r>
          </a:p>
          <a:p>
            <a:pPr algn="just"/>
            <a:endParaRPr lang="es-ES" dirty="0"/>
          </a:p>
          <a:p>
            <a:pPr marL="285750" indent="-285750" algn="just">
              <a:buFont typeface="Wingdings" panose="05000000000000000000" pitchFamily="2" charset="2"/>
              <a:buChar char="§"/>
            </a:pPr>
            <a:r>
              <a:rPr lang="es-ES" b="1" dirty="0"/>
              <a:t>al propio paciente, </a:t>
            </a:r>
            <a:r>
              <a:rPr lang="es-ES" dirty="0"/>
              <a:t>incluyen psicoterapia, ejercicio, abordaje sensorial (aromaterapia, masaje), musicoterapia, terapia asistida con mascotas.</a:t>
            </a:r>
          </a:p>
          <a:p>
            <a:pPr marL="285750" indent="-285750" algn="just">
              <a:buFont typeface="Wingdings" panose="05000000000000000000" pitchFamily="2" charset="2"/>
              <a:buChar char="§"/>
            </a:pPr>
            <a:endParaRPr lang="es-ES" b="1" dirty="0"/>
          </a:p>
          <a:p>
            <a:pPr marL="285750" indent="-285750" algn="just">
              <a:buFont typeface="Wingdings" panose="05000000000000000000" pitchFamily="2" charset="2"/>
              <a:buChar char="§"/>
            </a:pPr>
            <a:r>
              <a:rPr lang="es-ES" b="1" dirty="0"/>
              <a:t>a los familiares/cuidadores, </a:t>
            </a:r>
            <a:r>
              <a:rPr lang="es-ES" dirty="0"/>
              <a:t>son las que cuentan con mayor evidencia y han demostrado tener mayor efecto que los fármacos antipsicóticos. </a:t>
            </a:r>
          </a:p>
          <a:p>
            <a:pPr marL="266700" algn="just"/>
            <a:r>
              <a:rPr lang="es-ES" dirty="0"/>
              <a:t>Consisten en técnicas de reducción de conflictos, estrés y técnicas de reformulación cognitiva (componente de la terapia cognitivo-conductual que permite reemplazar pensamientos negativos)</a:t>
            </a:r>
          </a:p>
          <a:p>
            <a:pPr algn="just"/>
            <a:endParaRPr lang="es-ES" b="1" dirty="0"/>
          </a:p>
          <a:p>
            <a:pPr marL="285750" indent="-285750" algn="just">
              <a:buFont typeface="Wingdings" panose="05000000000000000000" pitchFamily="2" charset="2"/>
              <a:buChar char="§"/>
            </a:pPr>
            <a:r>
              <a:rPr lang="es-ES" b="1" dirty="0"/>
              <a:t>sobre el entorno, </a:t>
            </a:r>
            <a:r>
              <a:rPr lang="es-ES" dirty="0"/>
              <a:t>son actividades dirigidas a controlar los estímulos, adaptar espacios, promover actividades estructuradas (ejercicio físico regular, actividades de interés adaptadas a las  capacidades de la persona) y establecer rutinas secuenciales en las actividades diarias </a:t>
            </a:r>
          </a:p>
        </p:txBody>
      </p:sp>
    </p:spTree>
    <p:extLst>
      <p:ext uri="{BB962C8B-B14F-4D97-AF65-F5344CB8AC3E}">
        <p14:creationId xmlns:p14="http://schemas.microsoft.com/office/powerpoint/2010/main" val="316708391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301a845-6ce7-4628-b9f3-e90712a662a6" xsi:nil="true"/>
    <lcf76f155ced4ddcb4097134ff3c332f xmlns="1fdafc60-6e87-4fef-9209-278af2a3ac6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91CD9D10FA1F543857F910471C88E3F" ma:contentTypeVersion="18" ma:contentTypeDescription="Create a new document." ma:contentTypeScope="" ma:versionID="658e05dc79727ff3272e17dd9bfa80f0">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60ec3ea61346522d41d3ef10648fdf0c"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b2c9e86-a5d1-4fbb-99d0-b14c622278c8}" ma:internalName="TaxCatchAll" ma:showField="CatchAllData" ma:web="f301a845-6ce7-4628-b9f3-e90712a66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9C0450-BEA5-4695-94A4-D41D36B74154}">
  <ds:schemaRefs>
    <ds:schemaRef ds:uri="http://schemas.microsoft.com/office/2006/documentManagement/types"/>
    <ds:schemaRef ds:uri="http://schemas.microsoft.com/office/infopath/2007/PartnerControls"/>
    <ds:schemaRef ds:uri="5e0b9f15-b1e2-4f15-91d0-e063c5ba81ff"/>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 ds:uri="f301a845-6ce7-4628-b9f3-e90712a662a6"/>
    <ds:schemaRef ds:uri="1fdafc60-6e87-4fef-9209-278af2a3ac6d"/>
  </ds:schemaRefs>
</ds:datastoreItem>
</file>

<file path=customXml/itemProps2.xml><?xml version="1.0" encoding="utf-8"?>
<ds:datastoreItem xmlns:ds="http://schemas.openxmlformats.org/officeDocument/2006/customXml" ds:itemID="{71737D3B-2628-4CB1-A252-A7A3FD4F8197}">
  <ds:schemaRefs>
    <ds:schemaRef ds:uri="http://schemas.microsoft.com/sharepoint/v3/contenttype/forms"/>
  </ds:schemaRefs>
</ds:datastoreItem>
</file>

<file path=customXml/itemProps3.xml><?xml version="1.0" encoding="utf-8"?>
<ds:datastoreItem xmlns:ds="http://schemas.openxmlformats.org/officeDocument/2006/customXml" ds:itemID="{A8781E4A-4559-4B7C-89C6-9AA3A330BE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dafc60-6e87-4fef-9209-278af2a3ac6d"/>
    <ds:schemaRef ds:uri="f301a845-6ce7-4628-b9f3-e90712a662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3702</TotalTime>
  <Words>2179</Words>
  <Application>Microsoft Office PowerPoint</Application>
  <PresentationFormat>Panorámica</PresentationFormat>
  <Paragraphs>175</Paragraphs>
  <Slides>21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21</vt:i4>
      </vt:variant>
    </vt:vector>
  </HeadingPairs>
  <TitlesOfParts>
    <vt:vector size="27" baseType="lpstr">
      <vt:lpstr>Arial</vt:lpstr>
      <vt:lpstr>Arial Black</vt:lpstr>
      <vt:lpstr>Calibri</vt:lpstr>
      <vt:lpstr>Calibri Light</vt:lpstr>
      <vt:lpstr>Wingdings</vt:lpstr>
      <vt:lpstr>Tema de Office</vt:lpstr>
      <vt:lpstr> MANEJO DE LOS SÍNTOMAS  PSICOLÓGICOS Y CONDUCTUALES  DE LA DEMENCIA  Vol 33, nº1 2025</vt:lpstr>
      <vt:lpstr>Sumario</vt:lpstr>
      <vt:lpstr>INTRODUCCIÓN</vt:lpstr>
      <vt:lpstr>INTRODUCCIÓN</vt:lpstr>
      <vt:lpstr>ABORDAJE CENTRADO EN LA PERSONA (1/3)</vt:lpstr>
      <vt:lpstr>ABORDAJE CENTRADO  EN LA PERSONA (2/3) </vt:lpstr>
      <vt:lpstr>ABORDAJE CENTRADO EN LA PERSONA (3/3)</vt:lpstr>
      <vt:lpstr>INTERVENCIONES NO FARMACOLÓGICAS (1/2)</vt:lpstr>
      <vt:lpstr>INTERVENCIONES NO FARMACOLÓGICAS (2/2)</vt:lpstr>
      <vt:lpstr>SUJECIONES QUÍMICAS O CONTENCIONES FARMACOLÓGICAS</vt:lpstr>
      <vt:lpstr>SUJECIONES QUÍMICAS O CONTENCIONES FARMACOLÓGICAS: LEGISLACIÓN </vt:lpstr>
      <vt:lpstr>TRATAMIENTO FARMACOLÓGICO CON ANTIPSICÓTICOS</vt:lpstr>
      <vt:lpstr>TRATAMIENTO FARMACOLÓGICO CON ANTIPSICÓTICOS</vt:lpstr>
      <vt:lpstr>MANEJO CON ANTIPSICÓTICOS (1/6)</vt:lpstr>
      <vt:lpstr>MANEJO CON  ANTIPSICÓTICOS (2/6)</vt:lpstr>
      <vt:lpstr>MANEJO CON ANTIPSICÓTICOS (3/6)</vt:lpstr>
      <vt:lpstr>MANEJO CON ANTIPSICÓTICOS (4/6)</vt:lpstr>
      <vt:lpstr>MANEJO CON ANTIPSICÓTICOS (5/6)</vt:lpstr>
      <vt:lpstr>MANEJO CON  ANTIPSICÓTICOS (6/6)</vt:lpstr>
      <vt:lpstr>Ideas clave </vt:lpstr>
      <vt:lpstr>Para más información y bibliografía… </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S.N. Salud - Cerezo Otaño, Jon - LKS Outsourcing</cp:lastModifiedBy>
  <cp:revision>231</cp:revision>
  <cp:lastPrinted>2022-02-23T13:38:32Z</cp:lastPrinted>
  <dcterms:created xsi:type="dcterms:W3CDTF">2022-01-18T07:46:55Z</dcterms:created>
  <dcterms:modified xsi:type="dcterms:W3CDTF">2025-02-06T08:56:01Z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y fmtid="{D5CDD505-2E9C-101B-9397-08002B2CF9AE}" pid="3" name="MediaServiceImageTags">
    <vt:lpwstr/>
  </property>
</Properties>
</file>