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26"/>
  </p:handoutMasterIdLst>
  <p:sldIdLst>
    <p:sldId id="256" r:id="rId5"/>
    <p:sldId id="259" r:id="rId6"/>
    <p:sldId id="262" r:id="rId7"/>
    <p:sldId id="280" r:id="rId8"/>
    <p:sldId id="281" r:id="rId9"/>
    <p:sldId id="292" r:id="rId10"/>
    <p:sldId id="282" r:id="rId11"/>
    <p:sldId id="293" r:id="rId12"/>
    <p:sldId id="283" r:id="rId13"/>
    <p:sldId id="284" r:id="rId14"/>
    <p:sldId id="294" r:id="rId15"/>
    <p:sldId id="295" r:id="rId16"/>
    <p:sldId id="296" r:id="rId17"/>
    <p:sldId id="297" r:id="rId18"/>
    <p:sldId id="298" r:id="rId19"/>
    <p:sldId id="291" r:id="rId20"/>
    <p:sldId id="299" r:id="rId21"/>
    <p:sldId id="260" r:id="rId22"/>
    <p:sldId id="300" r:id="rId23"/>
    <p:sldId id="279" r:id="rId24"/>
    <p:sldId id="261" r:id="rId25"/>
  </p:sldIdLst>
  <p:sldSz cx="12192000" cy="6858000"/>
  <p:notesSz cx="6662738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ITANE UMEREZ IGARTUA" initials="MUI" lastIdx="1" clrIdx="0">
    <p:extLst>
      <p:ext uri="{19B8F6BF-5375-455C-9EA6-DF929625EA0E}">
        <p15:presenceInfo xmlns:p15="http://schemas.microsoft.com/office/powerpoint/2012/main" userId="MAITANE UMEREZ IGARTU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9EBA"/>
    <a:srgbClr val="58B0AE"/>
    <a:srgbClr val="7EC2C0"/>
    <a:srgbClr val="89C5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F1B16A-B6B5-42DC-A0E7-D1D485264E1C}" v="1" dt="2024-11-22T11:35:02.3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10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uazo Aguillo, Mª Lourdes" userId="fc892e8d-3de5-4a19-afa2-2fb9ba7bda90" providerId="ADAL" clId="{EAF1B16A-B6B5-42DC-A0E7-D1D485264E1C}"/>
    <pc:docChg chg="custSel modSld">
      <pc:chgData name="Zuazo Aguillo, Mª Lourdes" userId="fc892e8d-3de5-4a19-afa2-2fb9ba7bda90" providerId="ADAL" clId="{EAF1B16A-B6B5-42DC-A0E7-D1D485264E1C}" dt="2024-12-02T09:09:11.662" v="3" actId="1076"/>
      <pc:docMkLst>
        <pc:docMk/>
      </pc:docMkLst>
      <pc:sldChg chg="addSp delSp modSp mod">
        <pc:chgData name="Zuazo Aguillo, Mª Lourdes" userId="fc892e8d-3de5-4a19-afa2-2fb9ba7bda90" providerId="ADAL" clId="{EAF1B16A-B6B5-42DC-A0E7-D1D485264E1C}" dt="2024-12-02T09:09:11.662" v="3" actId="1076"/>
        <pc:sldMkLst>
          <pc:docMk/>
          <pc:sldMk cId="1404799433" sldId="292"/>
        </pc:sldMkLst>
        <pc:grpChg chg="del">
          <ac:chgData name="Zuazo Aguillo, Mª Lourdes" userId="fc892e8d-3de5-4a19-afa2-2fb9ba7bda90" providerId="ADAL" clId="{EAF1B16A-B6B5-42DC-A0E7-D1D485264E1C}" dt="2024-12-02T09:08:50.373" v="0" actId="478"/>
          <ac:grpSpMkLst>
            <pc:docMk/>
            <pc:sldMk cId="1404799433" sldId="292"/>
            <ac:grpSpMk id="13" creationId="{00000000-0000-0000-0000-000000000000}"/>
          </ac:grpSpMkLst>
        </pc:grpChg>
        <pc:picChg chg="add mod">
          <ac:chgData name="Zuazo Aguillo, Mª Lourdes" userId="fc892e8d-3de5-4a19-afa2-2fb9ba7bda90" providerId="ADAL" clId="{EAF1B16A-B6B5-42DC-A0E7-D1D485264E1C}" dt="2024-12-02T09:09:11.662" v="3" actId="1076"/>
          <ac:picMkLst>
            <pc:docMk/>
            <pc:sldMk cId="1404799433" sldId="292"/>
            <ac:picMk id="14" creationId="{5AF3F353-48D9-F4EA-AF64-5E55DBB0DDD3}"/>
          </ac:picMkLst>
        </pc:picChg>
      </pc:sldChg>
    </pc:docChg>
  </pc:docChgLst>
  <pc:docChgLst>
    <pc:chgData name="Aizpurua Imaz, Iñigo" userId="347bdf36-c90d-4ea8-b6d0-d99e7dd85547" providerId="ADAL" clId="{5E5DD2BC-2F16-46AB-925B-DE819FA22C90}"/>
    <pc:docChg chg="custSel">
      <pc:chgData name="Aizpurua Imaz, Iñigo" userId="347bdf36-c90d-4ea8-b6d0-d99e7dd85547" providerId="ADAL" clId="{5E5DD2BC-2F16-46AB-925B-DE819FA22C90}" dt="2024-09-26T11:15:06.829" v="0" actId="1592"/>
      <pc:docMkLst>
        <pc:docMk/>
      </pc:docMkLst>
      <pc:sldChg chg="delCm">
        <pc:chgData name="Aizpurua Imaz, Iñigo" userId="347bdf36-c90d-4ea8-b6d0-d99e7dd85547" providerId="ADAL" clId="{5E5DD2BC-2F16-46AB-925B-DE819FA22C90}" dt="2024-09-26T11:15:06.829" v="0" actId="1592"/>
        <pc:sldMkLst>
          <pc:docMk/>
          <pc:sldMk cId="982377593" sldId="261"/>
        </pc:sldMkLst>
      </pc:sldChg>
    </pc:docChg>
  </pc:docChgLst>
  <pc:docChgLst>
    <pc:chgData name="López Varona, Mª José" userId="6b80e222-923f-4be5-9ffe-77a4b7672272" providerId="ADAL" clId="{8BC9E5F7-1C7B-4629-B2D5-88B693F697C0}"/>
    <pc:docChg chg="undo custSel modSld">
      <pc:chgData name="López Varona, Mª José" userId="6b80e222-923f-4be5-9ffe-77a4b7672272" providerId="ADAL" clId="{8BC9E5F7-1C7B-4629-B2D5-88B693F697C0}" dt="2024-09-11T10:28:23.506" v="15" actId="478"/>
      <pc:docMkLst>
        <pc:docMk/>
      </pc:docMkLst>
      <pc:sldChg chg="addSp delSp modSp mod">
        <pc:chgData name="López Varona, Mª José" userId="6b80e222-923f-4be5-9ffe-77a4b7672272" providerId="ADAL" clId="{8BC9E5F7-1C7B-4629-B2D5-88B693F697C0}" dt="2024-09-11T10:28:23.506" v="15" actId="478"/>
        <pc:sldMkLst>
          <pc:docMk/>
          <pc:sldMk cId="524265191" sldId="291"/>
        </pc:sldMkLst>
        <pc:spChg chg="add mod">
          <ac:chgData name="López Varona, Mª José" userId="6b80e222-923f-4be5-9ffe-77a4b7672272" providerId="ADAL" clId="{8BC9E5F7-1C7B-4629-B2D5-88B693F697C0}" dt="2024-09-11T10:28:23.506" v="15" actId="478"/>
          <ac:spMkLst>
            <pc:docMk/>
            <pc:sldMk cId="524265191" sldId="291"/>
            <ac:spMk id="3" creationId="{926E74A7-DB4A-6556-ED9A-8AF38D830D0C}"/>
          </ac:spMkLst>
        </pc:spChg>
        <pc:spChg chg="del mod">
          <ac:chgData name="López Varona, Mª José" userId="6b80e222-923f-4be5-9ffe-77a4b7672272" providerId="ADAL" clId="{8BC9E5F7-1C7B-4629-B2D5-88B693F697C0}" dt="2024-09-11T10:28:23.506" v="15" actId="478"/>
          <ac:spMkLst>
            <pc:docMk/>
            <pc:sldMk cId="524265191" sldId="291"/>
            <ac:spMk id="11" creationId="{00000000-0000-0000-0000-000000000000}"/>
          </ac:spMkLst>
        </pc:spChg>
        <pc:picChg chg="add del mod">
          <ac:chgData name="López Varona, Mª José" userId="6b80e222-923f-4be5-9ffe-77a4b7672272" providerId="ADAL" clId="{8BC9E5F7-1C7B-4629-B2D5-88B693F697C0}" dt="2024-09-11T10:11:14.388" v="4" actId="22"/>
          <ac:picMkLst>
            <pc:docMk/>
            <pc:sldMk cId="524265191" sldId="291"/>
            <ac:picMk id="3" creationId="{EF2C8725-A738-84C4-F951-291AAA1FF816}"/>
          </ac:picMkLst>
        </pc:picChg>
        <pc:picChg chg="add del">
          <ac:chgData name="López Varona, Mª José" userId="6b80e222-923f-4be5-9ffe-77a4b7672272" providerId="ADAL" clId="{8BC9E5F7-1C7B-4629-B2D5-88B693F697C0}" dt="2024-09-11T10:11:38.264" v="6" actId="478"/>
          <ac:picMkLst>
            <pc:docMk/>
            <pc:sldMk cId="524265191" sldId="291"/>
            <ac:picMk id="4" creationId="{00000000-0000-0000-0000-000000000000}"/>
          </ac:picMkLst>
        </pc:picChg>
        <pc:picChg chg="add del mod">
          <ac:chgData name="López Varona, Mª José" userId="6b80e222-923f-4be5-9ffe-77a4b7672272" providerId="ADAL" clId="{8BC9E5F7-1C7B-4629-B2D5-88B693F697C0}" dt="2024-09-11T10:11:45.306" v="9" actId="478"/>
          <ac:picMkLst>
            <pc:docMk/>
            <pc:sldMk cId="524265191" sldId="291"/>
            <ac:picMk id="6" creationId="{DD9673CB-CB10-E262-0EE5-5967199C2043}"/>
          </ac:picMkLst>
        </pc:picChg>
        <pc:picChg chg="add mod">
          <ac:chgData name="López Varona, Mª José" userId="6b80e222-923f-4be5-9ffe-77a4b7672272" providerId="ADAL" clId="{8BC9E5F7-1C7B-4629-B2D5-88B693F697C0}" dt="2024-09-11T10:12:13.717" v="12" actId="14100"/>
          <ac:picMkLst>
            <pc:docMk/>
            <pc:sldMk cId="524265191" sldId="291"/>
            <ac:picMk id="13" creationId="{5AA563D8-C851-26B1-1F53-28B7B4485441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iburuaren leku-mar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aren leku-marka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A87A6-201E-4EC4-86B9-2C2B7B64E264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4" name="Orri-oinaren leku-mark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Diapositibaren zenbakiaren leku-marka 4"/>
          <p:cNvSpPr>
            <a:spLocks noGrp="1"/>
          </p:cNvSpPr>
          <p:nvPr>
            <p:ph type="sldNum" sz="quarter" idx="3"/>
          </p:nvPr>
        </p:nvSpPr>
        <p:spPr>
          <a:xfrm>
            <a:off x="3774010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CEDC1B-0221-4F37-8830-B22554DB26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366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A3A-A72E-437B-ACDF-BA92A715D246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2733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A3A-A72E-437B-ACDF-BA92A715D246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1088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A3A-A72E-437B-ACDF-BA92A715D246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368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A3A-A72E-437B-ACDF-BA92A715D246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9620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A3A-A72E-437B-ACDF-BA92A715D246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660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A3A-A72E-437B-ACDF-BA92A715D246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9528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A3A-A72E-437B-ACDF-BA92A715D246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7686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A3A-A72E-437B-ACDF-BA92A715D246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252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A3A-A72E-437B-ACDF-BA92A715D246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4776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A3A-A72E-437B-ACDF-BA92A715D246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5006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A3A-A72E-437B-ACDF-BA92A715D246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1656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8DA3A-A72E-437B-ACDF-BA92A715D246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8880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lafisioterapia.net/10-hechos-dolor-espalda/" TargetMode="Externa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uskadi.eus/contenidos/informacion/cevime_infac_2024/eu_def/adjuntos/INFAC_Vol_32_8_lunbalgia_eu.pdf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20110" y="1364100"/>
            <a:ext cx="10752083" cy="2387600"/>
          </a:xfrm>
        </p:spPr>
        <p:txBody>
          <a:bodyPr>
            <a:normAutofit/>
          </a:bodyPr>
          <a:lstStyle/>
          <a:p>
            <a:r>
              <a:rPr lang="es-ES_tradnl" sz="4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LUNBALGIA</a:t>
            </a:r>
            <a:br>
              <a:rPr lang="es-ES_tradnl" sz="4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</a:br>
            <a:br>
              <a:rPr lang="es-ES_tradnl" sz="4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</a:br>
            <a:r>
              <a:rPr lang="es-ES_tradnl" sz="4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32 </a:t>
            </a:r>
            <a:r>
              <a:rPr lang="es-ES_tradnl" sz="4000" err="1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Liburukia</a:t>
            </a:r>
            <a:r>
              <a:rPr lang="es-ES_tradnl" sz="4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, 8. </a:t>
            </a:r>
            <a:r>
              <a:rPr lang="es-ES_tradnl" sz="4000" err="1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Zk</a:t>
            </a:r>
            <a:r>
              <a:rPr lang="es-ES_tradnl" sz="4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 2024</a:t>
            </a:r>
            <a:endParaRPr lang="es-ES" sz="4000">
              <a:solidFill>
                <a:srgbClr val="4E9EBA"/>
              </a:solidFill>
              <a:latin typeface="Arial Black" pitchFamily="34" charset="0"/>
              <a:ea typeface="+mn-ea"/>
              <a:cs typeface="+mn-cs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6" name="Imagen 5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7" name="Imagen 6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Imagen 7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752585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pPr algn="ctr"/>
            <a:r>
              <a:rPr lang="es-ES" sz="4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LUNBALGIA IRAUNKORRA</a:t>
            </a: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016592" y="1614088"/>
            <a:ext cx="9851104" cy="386180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§"/>
            </a:pPr>
            <a:r>
              <a:rPr lang="es-ES" sz="2000"/>
              <a:t>Min iraunkorra, mina prozesatzeko mekanismo zentralen alterazioen eta analgesia endogenoko sistemen afekzioaren ondorio da ehun-lesioen ondorio </a:t>
            </a:r>
            <a:r>
              <a:rPr lang="es-ES" sz="2000" err="1"/>
              <a:t>baino</a:t>
            </a:r>
            <a:r>
              <a:rPr lang="es-ES" sz="2000"/>
              <a:t> </a:t>
            </a:r>
            <a:r>
              <a:rPr lang="es-ES" sz="2000" err="1"/>
              <a:t>gehiago</a:t>
            </a:r>
            <a:endParaRPr lang="es-ES" sz="2000"/>
          </a:p>
          <a:p>
            <a:pPr marL="0" indent="0" algn="just">
              <a:buNone/>
            </a:pPr>
            <a:endParaRPr lang="es-ES" sz="2000"/>
          </a:p>
          <a:p>
            <a:pPr algn="just">
              <a:buFont typeface="Wingdings" panose="05000000000000000000" pitchFamily="2" charset="2"/>
              <a:buChar char="§"/>
            </a:pPr>
            <a:r>
              <a:rPr lang="es-ES" sz="2000"/>
              <a:t>Mekanismo horiek mantentzen eta iraunarazten dute mina, eta, horregatik, min akutuan funtzionatzen duten tratamenduek ez dituzte emaitza berberak lortzen min iraunkorrean, bi prozesuen fisiologia </a:t>
            </a:r>
            <a:r>
              <a:rPr lang="es-ES" sz="2000" err="1"/>
              <a:t>desberdina</a:t>
            </a:r>
            <a:r>
              <a:rPr lang="es-ES" sz="2000"/>
              <a:t> </a:t>
            </a:r>
            <a:r>
              <a:rPr lang="es-ES" sz="2000" err="1"/>
              <a:t>baita</a:t>
            </a:r>
            <a:endParaRPr lang="es-ES" sz="2000"/>
          </a:p>
          <a:p>
            <a:pPr algn="just"/>
            <a:endParaRPr lang="es-ES" sz="2000"/>
          </a:p>
          <a:p>
            <a:pPr algn="just">
              <a:buFont typeface="Wingdings" panose="05000000000000000000" pitchFamily="2" charset="2"/>
              <a:buChar char="§"/>
            </a:pPr>
            <a:r>
              <a:rPr lang="es-ES" sz="2000"/>
              <a:t>Lunbalgia akutuan bezala, hasieran neurri ez-farmakologikoak hartzea gomendatzen da, eta tratamendu farmakologikoa erantzuna desegokia </a:t>
            </a:r>
            <a:r>
              <a:rPr lang="es-ES" sz="2000" err="1"/>
              <a:t>denerako</a:t>
            </a:r>
            <a:r>
              <a:rPr lang="es-ES" sz="2000"/>
              <a:t> </a:t>
            </a:r>
            <a:r>
              <a:rPr lang="es-ES" sz="2000" err="1"/>
              <a:t>uztea</a:t>
            </a:r>
            <a:endParaRPr lang="es-ES" sz="1600" b="1">
              <a:solidFill>
                <a:srgbClr val="4E9EBA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433802" y="1090023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1016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838200" y="1614088"/>
            <a:ext cx="10187152" cy="386180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s-ES" b="1">
                <a:solidFill>
                  <a:srgbClr val="4E9EBA"/>
                </a:solidFill>
              </a:rPr>
              <a:t>Esku-hartze ez farmakologikoak</a:t>
            </a:r>
          </a:p>
          <a:p>
            <a:r>
              <a:rPr lang="es-ES" sz="2400" b="1">
                <a:solidFill>
                  <a:srgbClr val="4E9EBA"/>
                </a:solidFill>
              </a:rPr>
              <a:t>Hezkuntza</a:t>
            </a:r>
          </a:p>
          <a:p>
            <a:pPr lvl="1"/>
            <a:endParaRPr lang="es-ES" sz="1600"/>
          </a:p>
          <a:p>
            <a:pPr lvl="1"/>
            <a:r>
              <a:rPr lang="es-ES" sz="2000"/>
              <a:t>Lehen kontsultatik, minean inplikatutako prozesu neurofisiologikoak azaldu behar dira, minak ehun-kalterik gabe ere zergatik iraun dezakeen </a:t>
            </a:r>
            <a:r>
              <a:rPr lang="es-ES" sz="2000" err="1"/>
              <a:t>uler</a:t>
            </a:r>
            <a:r>
              <a:rPr lang="es-ES" sz="2000"/>
              <a:t> </a:t>
            </a:r>
            <a:r>
              <a:rPr lang="es-ES" sz="2000" err="1"/>
              <a:t>dadin</a:t>
            </a:r>
            <a:endParaRPr lang="es-ES" sz="2000"/>
          </a:p>
          <a:p>
            <a:pPr lvl="1"/>
            <a:endParaRPr lang="es-ES" sz="2000"/>
          </a:p>
          <a:p>
            <a:pPr lvl="1"/>
            <a:r>
              <a:rPr lang="es-ES" sz="2000"/>
              <a:t>Ohiko beldurrak gutxitu (“zerbaitek gaizki egon behar du” gisako </a:t>
            </a:r>
            <a:r>
              <a:rPr lang="es-ES" sz="2000" err="1"/>
              <a:t>pentsamenduak</a:t>
            </a:r>
            <a:r>
              <a:rPr lang="es-ES" sz="2000"/>
              <a:t>)</a:t>
            </a:r>
          </a:p>
          <a:p>
            <a:pPr marL="457200" lvl="1" indent="0">
              <a:buNone/>
            </a:pPr>
            <a:endParaRPr lang="es-ES" sz="2000"/>
          </a:p>
          <a:p>
            <a:pPr lvl="1"/>
            <a:r>
              <a:rPr lang="es-ES" b="1">
                <a:solidFill>
                  <a:srgbClr val="4E9EBA"/>
                </a:solidFill>
              </a:rPr>
              <a:t>Minaren zientzian hezteak </a:t>
            </a:r>
            <a:r>
              <a:rPr lang="es-ES" sz="2000"/>
              <a:t>(MZH) eragin positiboa du minaren, desgaitasunaren, minaren katastrofizazioaren eta pertsona baten </a:t>
            </a:r>
            <a:r>
              <a:rPr lang="es-ES" sz="2000" err="1"/>
              <a:t>mugimendu</a:t>
            </a:r>
            <a:r>
              <a:rPr lang="es-ES" sz="2000"/>
              <a:t>-mugen </a:t>
            </a:r>
            <a:r>
              <a:rPr lang="es-ES" sz="2000" err="1"/>
              <a:t>kalifikazioetan</a:t>
            </a:r>
            <a:endParaRPr lang="es-ES" sz="2000"/>
          </a:p>
          <a:p>
            <a:pPr marL="457200" lvl="1" indent="0">
              <a:buNone/>
            </a:pPr>
            <a:endParaRPr lang="es-ES" sz="2000"/>
          </a:p>
          <a:p>
            <a:pPr lvl="1"/>
            <a:r>
              <a:rPr lang="es-ES" sz="2000"/>
              <a:t>MZH funtsezkoa da ariketa fisikoa egin aurreko fase gisa.</a:t>
            </a:r>
            <a:endParaRPr lang="es-ES" sz="2800" b="1">
              <a:solidFill>
                <a:srgbClr val="4E9EBA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433802" y="1090023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pPr algn="ctr"/>
            <a:r>
              <a:rPr lang="es-ES" sz="4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LUNBALGIA IRAUNKORRA</a:t>
            </a:r>
          </a:p>
        </p:txBody>
      </p:sp>
    </p:spTree>
    <p:extLst>
      <p:ext uri="{BB962C8B-B14F-4D97-AF65-F5344CB8AC3E}">
        <p14:creationId xmlns:p14="http://schemas.microsoft.com/office/powerpoint/2010/main" val="3696436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838200" y="1614088"/>
            <a:ext cx="10187152" cy="386180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b="1">
                <a:solidFill>
                  <a:srgbClr val="4E9EBA"/>
                </a:solidFill>
              </a:rPr>
              <a:t>Esku-hartze fisikoak</a:t>
            </a:r>
          </a:p>
          <a:p>
            <a:pPr lvl="1" algn="just"/>
            <a:endParaRPr lang="es-ES" sz="2000"/>
          </a:p>
          <a:p>
            <a:pPr lvl="1" algn="just"/>
            <a:r>
              <a:rPr lang="es-ES" sz="2000"/>
              <a:t>Hasierako aholkuan </a:t>
            </a:r>
            <a:r>
              <a:rPr lang="es-ES" b="1">
                <a:solidFill>
                  <a:srgbClr val="4E9EBA"/>
                </a:solidFill>
              </a:rPr>
              <a:t>jarduera tolerantziaren arabera mantentzearen </a:t>
            </a:r>
            <a:r>
              <a:rPr lang="es-ES" sz="2000"/>
              <a:t>garrantzia </a:t>
            </a:r>
            <a:r>
              <a:rPr lang="es-ES" sz="2000" err="1"/>
              <a:t>azpimarratuko</a:t>
            </a:r>
            <a:r>
              <a:rPr lang="es-ES" sz="2000"/>
              <a:t> da</a:t>
            </a:r>
          </a:p>
          <a:p>
            <a:pPr marL="457200" lvl="1" indent="0" algn="just">
              <a:buNone/>
            </a:pPr>
            <a:endParaRPr lang="es-ES" sz="2000"/>
          </a:p>
          <a:p>
            <a:pPr lvl="1" algn="just"/>
            <a:r>
              <a:rPr lang="es-ES" sz="2000"/>
              <a:t>Ariketa fisikoa segurua eta egingarria da, minaren sintomak arintzen laguntzen du eta funtzionaltasuna hobetzen du lunbalgia iraunkorra </a:t>
            </a:r>
            <a:r>
              <a:rPr lang="es-ES" sz="2000" err="1"/>
              <a:t>duten</a:t>
            </a:r>
            <a:r>
              <a:rPr lang="es-ES" sz="2000"/>
              <a:t> </a:t>
            </a:r>
            <a:r>
              <a:rPr lang="es-ES" sz="2000" err="1"/>
              <a:t>pazienteetan</a:t>
            </a:r>
            <a:endParaRPr lang="es-ES" sz="2000"/>
          </a:p>
          <a:p>
            <a:pPr marL="457200" lvl="1" indent="0" algn="just">
              <a:buNone/>
            </a:pPr>
            <a:endParaRPr lang="es-ES" sz="2000"/>
          </a:p>
          <a:p>
            <a:pPr lvl="1" algn="just"/>
            <a:r>
              <a:rPr lang="es-ES" sz="2000"/>
              <a:t>Ariketa fisikoaren eraginkortasunaren ebidentzia sendoa da hainbat ariketa-modalitatetan (ariketa aerobikoa, indarra lantzekoa, pilatesa, yoga, </a:t>
            </a:r>
            <a:r>
              <a:rPr lang="es-ES" sz="2000" err="1"/>
              <a:t>ibiltzea</a:t>
            </a:r>
            <a:r>
              <a:rPr lang="es-ES" sz="2000"/>
              <a:t>...)</a:t>
            </a:r>
          </a:p>
          <a:p>
            <a:pPr marL="457200" lvl="1" indent="0" algn="just">
              <a:buNone/>
            </a:pPr>
            <a:endParaRPr lang="es-ES" sz="2000"/>
          </a:p>
          <a:p>
            <a:pPr lvl="1" algn="just"/>
            <a:r>
              <a:rPr lang="es-ES" sz="2000"/>
              <a:t>Ariketak denboran iraun dezan, pertsona bakoitzaren bizi-estilora, gaitasun fisikora eta lehentasunetara egokitzea </a:t>
            </a:r>
            <a:r>
              <a:rPr lang="es-ES" sz="2000" err="1"/>
              <a:t>gomendatzen</a:t>
            </a:r>
            <a:r>
              <a:rPr lang="es-ES" sz="2000"/>
              <a:t> da</a:t>
            </a:r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433802" y="1090023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pPr algn="ctr"/>
            <a:r>
              <a:rPr lang="es-ES" sz="4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LUNBALGIA IRAUNKORRA</a:t>
            </a:r>
          </a:p>
        </p:txBody>
      </p:sp>
    </p:spTree>
    <p:extLst>
      <p:ext uri="{BB962C8B-B14F-4D97-AF65-F5344CB8AC3E}">
        <p14:creationId xmlns:p14="http://schemas.microsoft.com/office/powerpoint/2010/main" val="597646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838200" y="1324303"/>
            <a:ext cx="10187152" cy="472965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800" b="1">
                <a:solidFill>
                  <a:srgbClr val="4E9EBA"/>
                </a:solidFill>
              </a:rPr>
              <a:t>MZH</a:t>
            </a:r>
            <a:r>
              <a:rPr lang="es-ES" sz="1800"/>
              <a:t> eta </a:t>
            </a:r>
            <a:r>
              <a:rPr lang="es-ES" sz="1800" b="1">
                <a:solidFill>
                  <a:srgbClr val="4E9EBA"/>
                </a:solidFill>
              </a:rPr>
              <a:t>ariketa fisikoa </a:t>
            </a:r>
            <a:r>
              <a:rPr lang="es-ES" sz="1800"/>
              <a:t>konbinatzen dituen esku-hartzea, bietako edozein bereiz eginda baino </a:t>
            </a:r>
            <a:r>
              <a:rPr lang="es-ES" sz="1800" err="1"/>
              <a:t>eraginkorragoa</a:t>
            </a:r>
            <a:r>
              <a:rPr lang="es-ES" sz="1800"/>
              <a:t> da</a:t>
            </a:r>
          </a:p>
          <a:p>
            <a:pPr algn="just"/>
            <a:r>
              <a:rPr lang="es-ES" sz="1800"/>
              <a:t>Esku-hartze fisiko pasiboen (hala nola masajea, bizkarrezurraren manipulazioa, akupuntura...) ebidentzia kontraesankorra da, eta, beraz, ez da adostasunik lortu horiek erabiltzearen </a:t>
            </a:r>
            <a:r>
              <a:rPr lang="es-ES" sz="1800" err="1"/>
              <a:t>egokitasunari</a:t>
            </a:r>
            <a:r>
              <a:rPr lang="es-ES" sz="1800"/>
              <a:t> </a:t>
            </a:r>
            <a:r>
              <a:rPr lang="es-ES" sz="1800" err="1"/>
              <a:t>buruz</a:t>
            </a:r>
            <a:endParaRPr lang="es-ES" sz="1800"/>
          </a:p>
          <a:p>
            <a:pPr algn="just"/>
            <a:r>
              <a:rPr lang="es-ES" sz="1800" b="1">
                <a:solidFill>
                  <a:srgbClr val="4E9EBA"/>
                </a:solidFill>
              </a:rPr>
              <a:t>Esku-hartze psikosozialak</a:t>
            </a:r>
          </a:p>
          <a:p>
            <a:pPr lvl="1" algn="just"/>
            <a:r>
              <a:rPr lang="es-ES" sz="1800"/>
              <a:t>Osatzeko itxaropen positiboa duten pertsonek lanera itzultzeko, mina hobetzeko eta egin ditzaketen jarduerak ugaritzeko aukera gehiago dituztela </a:t>
            </a:r>
            <a:r>
              <a:rPr lang="es-ES" sz="1800" err="1"/>
              <a:t>frogatu</a:t>
            </a:r>
            <a:r>
              <a:rPr lang="es-ES" sz="1800"/>
              <a:t> da</a:t>
            </a:r>
          </a:p>
          <a:p>
            <a:pPr lvl="1" algn="just"/>
            <a:r>
              <a:rPr lang="es-ES" sz="1800"/>
              <a:t>Lunbalgia iraunkorrean terapia psikosozial mota desberdinen inguruan  eskura dagoen ebidentzia kalitate txikikoa da. Ezin dira </a:t>
            </a:r>
            <a:r>
              <a:rPr lang="es-ES" sz="1800" err="1"/>
              <a:t>gomendiorik</a:t>
            </a:r>
            <a:r>
              <a:rPr lang="es-ES" sz="1800"/>
              <a:t> </a:t>
            </a:r>
            <a:r>
              <a:rPr lang="es-ES" sz="1800" err="1"/>
              <a:t>egin</a:t>
            </a:r>
            <a:endParaRPr lang="es-ES" sz="1800"/>
          </a:p>
          <a:p>
            <a:pPr marL="457200" lvl="1" indent="0" algn="just">
              <a:buNone/>
            </a:pPr>
            <a:endParaRPr lang="es-ES" sz="1600"/>
          </a:p>
          <a:p>
            <a:pPr algn="just"/>
            <a:r>
              <a:rPr lang="es-ES" sz="1800" b="1">
                <a:solidFill>
                  <a:srgbClr val="4E9EBA"/>
                </a:solidFill>
              </a:rPr>
              <a:t>Beste esku-hartze ez-farmakologiko batzuk</a:t>
            </a:r>
          </a:p>
          <a:p>
            <a:pPr lvl="1" algn="just"/>
            <a:r>
              <a:rPr lang="es-ES" sz="1800"/>
              <a:t>Ez dago nahikoa ebidentzia beroa edo hotza mina hobetzeko onuragarriak </a:t>
            </a:r>
            <a:r>
              <a:rPr lang="es-ES" sz="1800" err="1"/>
              <a:t>direnik</a:t>
            </a:r>
            <a:r>
              <a:rPr lang="es-ES" sz="1800"/>
              <a:t> </a:t>
            </a:r>
            <a:r>
              <a:rPr lang="es-ES" sz="1800" err="1"/>
              <a:t>esateko</a:t>
            </a:r>
            <a:endParaRPr lang="es-ES" sz="1800"/>
          </a:p>
          <a:p>
            <a:pPr lvl="1" algn="just"/>
            <a:r>
              <a:rPr lang="es-ES" sz="1800"/>
              <a:t>Trakzioa, ortesiak eta elektroterapiak ez </a:t>
            </a:r>
            <a:r>
              <a:rPr lang="es-ES" sz="1800" err="1"/>
              <a:t>dira</a:t>
            </a:r>
            <a:r>
              <a:rPr lang="es-ES" sz="1800"/>
              <a:t> </a:t>
            </a:r>
            <a:r>
              <a:rPr lang="es-ES" sz="1800" err="1"/>
              <a:t>gomendatzen</a:t>
            </a:r>
            <a:endParaRPr lang="es-ES" sz="2400" b="1">
              <a:solidFill>
                <a:srgbClr val="4E9EBA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433802" y="1090023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pPr algn="ctr"/>
            <a:r>
              <a:rPr lang="es-ES" sz="4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LUNBALGIA IRAUNKORRA</a:t>
            </a:r>
          </a:p>
        </p:txBody>
      </p:sp>
    </p:spTree>
    <p:extLst>
      <p:ext uri="{BB962C8B-B14F-4D97-AF65-F5344CB8AC3E}">
        <p14:creationId xmlns:p14="http://schemas.microsoft.com/office/powerpoint/2010/main" val="543635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838200" y="1614088"/>
            <a:ext cx="10187152" cy="386180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s-ES" sz="2000" b="1">
                <a:solidFill>
                  <a:srgbClr val="4E9EBA"/>
                </a:solidFill>
              </a:rPr>
              <a:t>Tratamendu farmakologikoa</a:t>
            </a:r>
          </a:p>
          <a:p>
            <a:pPr algn="just"/>
            <a:r>
              <a:rPr lang="es-ES" sz="2000"/>
              <a:t>Tratamendu farmakologikoak maiz erabiltzen dira min iraunkor muskuloeskeletikoan, baina askotan ez dira </a:t>
            </a:r>
            <a:r>
              <a:rPr lang="es-ES" sz="2000" err="1"/>
              <a:t>eraginkorrak</a:t>
            </a:r>
            <a:r>
              <a:rPr lang="es-ES" sz="2000"/>
              <a:t> </a:t>
            </a:r>
            <a:r>
              <a:rPr lang="es-ES" sz="2000" err="1"/>
              <a:t>izaten</a:t>
            </a:r>
            <a:endParaRPr lang="es-ES" sz="2000"/>
          </a:p>
          <a:p>
            <a:pPr algn="just"/>
            <a:r>
              <a:rPr lang="es-ES" sz="2000"/>
              <a:t>Neurri ez-farmakologikoak behar bezain eraginkorrak ez direnean erabili daitezke, baina espero daitekeen onura </a:t>
            </a:r>
            <a:r>
              <a:rPr lang="es-ES" sz="2000" err="1"/>
              <a:t>txikia</a:t>
            </a:r>
            <a:r>
              <a:rPr lang="es-ES" sz="2000"/>
              <a:t> da</a:t>
            </a:r>
          </a:p>
          <a:p>
            <a:pPr marL="800100" lvl="1" indent="-342900" algn="just"/>
            <a:r>
              <a:rPr lang="es-ES" sz="2000" b="1">
                <a:solidFill>
                  <a:srgbClr val="4E9EBA"/>
                </a:solidFill>
              </a:rPr>
              <a:t>AIEE</a:t>
            </a:r>
            <a:r>
              <a:rPr lang="es-ES" sz="2000"/>
              <a:t>: minaren eta funtzionaltasunaren hobekuntza arina. Ez erabili aldez aurretik lumbalgia akutuan eraginkorrak izan </a:t>
            </a:r>
            <a:r>
              <a:rPr lang="es-ES" sz="2000" err="1"/>
              <a:t>ez</a:t>
            </a:r>
            <a:r>
              <a:rPr lang="es-ES" sz="2000"/>
              <a:t> </a:t>
            </a:r>
            <a:r>
              <a:rPr lang="es-ES" sz="2000" err="1"/>
              <a:t>badira</a:t>
            </a:r>
            <a:endParaRPr lang="es-ES" sz="2000"/>
          </a:p>
          <a:p>
            <a:pPr marL="800100" lvl="1" indent="-342900" algn="just"/>
            <a:r>
              <a:rPr lang="es-ES" sz="2000" b="1">
                <a:solidFill>
                  <a:srgbClr val="4E9EBA"/>
                </a:solidFill>
              </a:rPr>
              <a:t>Muskulu-erlaxatzaileak</a:t>
            </a:r>
            <a:r>
              <a:rPr lang="es-ES" sz="2000"/>
              <a:t>: ez dago </a:t>
            </a:r>
            <a:r>
              <a:rPr lang="es-ES" sz="2000" err="1"/>
              <a:t>onura</a:t>
            </a:r>
            <a:r>
              <a:rPr lang="es-ES" sz="2000"/>
              <a:t> </a:t>
            </a:r>
            <a:r>
              <a:rPr lang="es-ES" sz="2000" err="1"/>
              <a:t>ebidentziarik</a:t>
            </a:r>
            <a:endParaRPr lang="es-ES" sz="2000"/>
          </a:p>
          <a:p>
            <a:pPr marL="800100" lvl="1" indent="-342900" algn="just"/>
            <a:r>
              <a:rPr lang="es-ES" sz="2000" b="1">
                <a:solidFill>
                  <a:srgbClr val="4E9EBA"/>
                </a:solidFill>
              </a:rPr>
              <a:t>Bentzodiazepinak</a:t>
            </a:r>
            <a:r>
              <a:rPr lang="es-ES" sz="2000"/>
              <a:t>: ez </a:t>
            </a:r>
            <a:r>
              <a:rPr lang="es-ES" sz="2000" err="1"/>
              <a:t>daude</a:t>
            </a:r>
            <a:r>
              <a:rPr lang="es-ES" sz="2000"/>
              <a:t> </a:t>
            </a:r>
            <a:r>
              <a:rPr lang="es-ES" sz="2000" err="1"/>
              <a:t>azterketarik</a:t>
            </a:r>
            <a:endParaRPr lang="es-ES" sz="2000"/>
          </a:p>
          <a:p>
            <a:pPr marL="800100" lvl="1" indent="-342900" algn="just"/>
            <a:r>
              <a:rPr lang="es-ES" sz="2000" b="1">
                <a:solidFill>
                  <a:srgbClr val="4E9EBA"/>
                </a:solidFill>
              </a:rPr>
              <a:t>Parazetamola</a:t>
            </a:r>
            <a:r>
              <a:rPr lang="es-ES" sz="1600" b="1">
                <a:solidFill>
                  <a:srgbClr val="4E9EBA"/>
                </a:solidFill>
              </a:rPr>
              <a:t>:</a:t>
            </a:r>
            <a:r>
              <a:rPr lang="es-ES" sz="1600"/>
              <a:t> </a:t>
            </a:r>
            <a:r>
              <a:rPr lang="es-ES" sz="2000" err="1"/>
              <a:t>onura</a:t>
            </a:r>
            <a:r>
              <a:rPr lang="es-ES" sz="2000"/>
              <a:t> </a:t>
            </a:r>
            <a:r>
              <a:rPr lang="es-ES" sz="2000" err="1"/>
              <a:t>eza</a:t>
            </a:r>
            <a:endParaRPr lang="es-ES" sz="2000"/>
          </a:p>
          <a:p>
            <a:endParaRPr lang="es-ES" sz="2000"/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433802" y="1090023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pPr algn="ctr"/>
            <a:r>
              <a:rPr lang="es-ES" sz="4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LUNBALGIA IRAUNKORRA</a:t>
            </a:r>
          </a:p>
        </p:txBody>
      </p:sp>
    </p:spTree>
    <p:extLst>
      <p:ext uri="{BB962C8B-B14F-4D97-AF65-F5344CB8AC3E}">
        <p14:creationId xmlns:p14="http://schemas.microsoft.com/office/powerpoint/2010/main" val="32586434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838200" y="1614088"/>
            <a:ext cx="10187152" cy="386180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2000" b="1">
                <a:solidFill>
                  <a:srgbClr val="4E9EBA"/>
                </a:solidFill>
              </a:rPr>
              <a:t>Opioideak</a:t>
            </a:r>
            <a:r>
              <a:rPr lang="es-ES" sz="2000"/>
              <a:t>: ez dute eraginkortasun handirik eta kontrako efektu garrantzitsuak dituzte. Onura-arrisku erlazio </a:t>
            </a:r>
            <a:r>
              <a:rPr lang="es-ES" sz="2000" err="1"/>
              <a:t>negatiboa</a:t>
            </a:r>
            <a:r>
              <a:rPr lang="es-ES" sz="2000"/>
              <a:t> </a:t>
            </a:r>
            <a:r>
              <a:rPr lang="es-ES" sz="2000" err="1"/>
              <a:t>dute</a:t>
            </a:r>
            <a:endParaRPr lang="es-ES" sz="2000"/>
          </a:p>
          <a:p>
            <a:pPr algn="just"/>
            <a:r>
              <a:rPr lang="es-ES" sz="2000" b="1">
                <a:solidFill>
                  <a:srgbClr val="4E9EBA"/>
                </a:solidFill>
              </a:rPr>
              <a:t>Gabapentina eta pregabalina</a:t>
            </a:r>
            <a:r>
              <a:rPr lang="es-ES" sz="2000"/>
              <a:t>: lunbalgiaren edo min erradikularraren tratamenduan eraginkorrak ez direla adierazten duen kalitate ertain-handiko ebidentzia dago, eta kontrako efektuak izateko arriskua areagotzen dutela adierazten duen kalitate </a:t>
            </a:r>
            <a:r>
              <a:rPr lang="es-ES" sz="2000" err="1"/>
              <a:t>handiko</a:t>
            </a:r>
            <a:r>
              <a:rPr lang="es-ES" sz="2000"/>
              <a:t> </a:t>
            </a:r>
            <a:r>
              <a:rPr lang="es-ES" sz="2000" err="1"/>
              <a:t>ebidentzia</a:t>
            </a:r>
            <a:endParaRPr lang="es-ES" sz="2000"/>
          </a:p>
          <a:p>
            <a:pPr algn="just"/>
            <a:r>
              <a:rPr lang="es-ES" sz="2000"/>
              <a:t>Duloxetina: onura eskasa, zalantzazko garrantzi klinikoa eta kontrako efektuak izateko arrisku handitzea. Beste </a:t>
            </a:r>
            <a:r>
              <a:rPr lang="es-ES" sz="2000" b="1">
                <a:solidFill>
                  <a:srgbClr val="4E9EBA"/>
                </a:solidFill>
              </a:rPr>
              <a:t>antidepresibo </a:t>
            </a:r>
            <a:r>
              <a:rPr lang="es-ES" sz="2000"/>
              <a:t>batzuk ere ez dira gomendatzen, hala nola triziklikoak </a:t>
            </a:r>
            <a:r>
              <a:rPr lang="es-ES" sz="2000" err="1"/>
              <a:t>edo</a:t>
            </a:r>
            <a:r>
              <a:rPr lang="es-ES" sz="2000"/>
              <a:t> </a:t>
            </a:r>
            <a:r>
              <a:rPr lang="es-ES" sz="2000" err="1"/>
              <a:t>SBISak</a:t>
            </a:r>
            <a:endParaRPr lang="es-ES" sz="2000"/>
          </a:p>
          <a:p>
            <a:pPr algn="just"/>
            <a:r>
              <a:rPr lang="es-ES" sz="2000" b="1">
                <a:solidFill>
                  <a:srgbClr val="4E9EBA"/>
                </a:solidFill>
              </a:rPr>
              <a:t>Kortikoide sistemikoak: </a:t>
            </a:r>
            <a:r>
              <a:rPr lang="es-ES" sz="2000"/>
              <a:t>Ez dira inolako saiakuntzatan ebaluatu. Arrisku </a:t>
            </a:r>
            <a:r>
              <a:rPr lang="es-ES" sz="2000" err="1"/>
              <a:t>ezagunak</a:t>
            </a:r>
            <a:r>
              <a:rPr lang="es-ES" sz="2000"/>
              <a:t> </a:t>
            </a:r>
            <a:r>
              <a:rPr lang="es-ES" sz="2000" err="1"/>
              <a:t>dituzte</a:t>
            </a:r>
            <a:endParaRPr lang="es-ES" sz="2000"/>
          </a:p>
          <a:p>
            <a:pPr algn="just"/>
            <a:r>
              <a:rPr lang="es-ES" sz="2000" b="1">
                <a:solidFill>
                  <a:srgbClr val="4E9EBA"/>
                </a:solidFill>
              </a:rPr>
              <a:t>Kapsaizina topikoa</a:t>
            </a:r>
            <a:r>
              <a:rPr lang="es-ES" sz="2000"/>
              <a:t>: zertxobait murriztu dezake mina epe laburrean. Hemen merkaturatuta ez dauden aurkezpenekin egindako </a:t>
            </a:r>
            <a:r>
              <a:rPr lang="es-ES" sz="2000" err="1"/>
              <a:t>ikerketak</a:t>
            </a:r>
            <a:r>
              <a:rPr lang="es-ES" sz="2000"/>
              <a:t> </a:t>
            </a:r>
            <a:r>
              <a:rPr lang="es-ES" sz="2000" err="1"/>
              <a:t>dira</a:t>
            </a:r>
            <a:endParaRPr lang="es-ES" sz="2000"/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433802" y="1090023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pPr algn="ctr"/>
            <a:r>
              <a:rPr lang="es-ES" sz="4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LUNBALGIA IRAUNKORRA</a:t>
            </a:r>
          </a:p>
        </p:txBody>
      </p:sp>
    </p:spTree>
    <p:extLst>
      <p:ext uri="{BB962C8B-B14F-4D97-AF65-F5344CB8AC3E}">
        <p14:creationId xmlns:p14="http://schemas.microsoft.com/office/powerpoint/2010/main" val="1121194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3" name="Imagen 12">
            <a:extLst>
              <a:ext uri="{FF2B5EF4-FFF2-40B4-BE49-F238E27FC236}">
                <a16:creationId xmlns:a16="http://schemas.microsoft.com/office/drawing/2014/main" id="{5AA563D8-C851-26B1-1F53-28B7B44854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99251" y="109066"/>
            <a:ext cx="7292908" cy="6549532"/>
          </a:xfrm>
          <a:prstGeom prst="rect">
            <a:avLst/>
          </a:pr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6E74A7-DB4A-6556-ED9A-8AF38D830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42651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pPr algn="ctr"/>
            <a:r>
              <a:rPr lang="es-ES" sz="4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PAZIENTEENTZAKO INFORMAZIOA</a:t>
            </a: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838200" y="1393371"/>
            <a:ext cx="11353800" cy="433476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000" b="1">
                <a:solidFill>
                  <a:srgbClr val="4E9EBA"/>
                </a:solidFill>
                <a:sym typeface="Wingdings" panose="05000000000000000000" pitchFamily="2" charset="2"/>
              </a:rPr>
              <a:t></a:t>
            </a:r>
            <a:r>
              <a:rPr lang="es-ES" sz="1800">
                <a:sym typeface="Wingdings" panose="05000000000000000000" pitchFamily="2" charset="2"/>
              </a:rPr>
              <a:t>Bizkarreko mina ohikoa eta arrunta da</a:t>
            </a:r>
            <a:endParaRPr lang="es-ES" sz="1800"/>
          </a:p>
          <a:p>
            <a:pPr marL="0" indent="0" algn="just">
              <a:buNone/>
            </a:pPr>
            <a:r>
              <a:rPr lang="es-ES" sz="1800" b="1">
                <a:solidFill>
                  <a:srgbClr val="4E9EBA"/>
                </a:solidFill>
                <a:sym typeface="Wingdings" panose="05000000000000000000" pitchFamily="2" charset="2"/>
              </a:rPr>
              <a:t> </a:t>
            </a:r>
            <a:r>
              <a:rPr lang="es-ES" sz="1800"/>
              <a:t>Bizkarreko minak ez du okerrera egiten zahartu ahala</a:t>
            </a:r>
          </a:p>
          <a:p>
            <a:pPr marL="0" indent="0" algn="just">
              <a:buNone/>
            </a:pPr>
            <a:r>
              <a:rPr lang="es-ES" sz="1800" b="1">
                <a:solidFill>
                  <a:srgbClr val="4E9EBA"/>
                </a:solidFill>
                <a:sym typeface="Wingdings" panose="05000000000000000000" pitchFamily="2" charset="2"/>
              </a:rPr>
              <a:t> </a:t>
            </a:r>
            <a:r>
              <a:rPr lang="es-ES" sz="1800"/>
              <a:t>Oso gutxitan dira beharrezkoak irudi-probak bizkarreko minean, eta kaltegarriak izan daitezke</a:t>
            </a:r>
          </a:p>
          <a:p>
            <a:pPr marL="0" indent="0" algn="just">
              <a:buNone/>
            </a:pPr>
            <a:r>
              <a:rPr lang="es-ES" sz="1800" b="1">
                <a:solidFill>
                  <a:srgbClr val="4E9EBA"/>
                </a:solidFill>
                <a:sym typeface="Wingdings" panose="05000000000000000000" pitchFamily="2" charset="2"/>
              </a:rPr>
              <a:t> </a:t>
            </a:r>
            <a:r>
              <a:rPr lang="es-ES" sz="1800"/>
              <a:t>Bizkarra ez da uste bezain zaurgarria, tolesteko eta pisua jasotzeko diseinatuta baitago</a:t>
            </a:r>
          </a:p>
          <a:p>
            <a:pPr marL="0" indent="0" algn="just">
              <a:buNone/>
            </a:pPr>
            <a:r>
              <a:rPr lang="es-ES" sz="1800" b="1">
                <a:solidFill>
                  <a:srgbClr val="4E9EBA"/>
                </a:solidFill>
                <a:sym typeface="Wingdings" panose="05000000000000000000" pitchFamily="2" charset="2"/>
              </a:rPr>
              <a:t> </a:t>
            </a:r>
            <a:r>
              <a:rPr lang="es-ES" sz="1800">
                <a:sym typeface="Wingdings" panose="05000000000000000000" pitchFamily="2" charset="2"/>
              </a:rPr>
              <a:t>Kalterik edo lesiorik gabe ere izan dezakezu bizkarreko mina</a:t>
            </a:r>
            <a:endParaRPr lang="es-ES" sz="1800"/>
          </a:p>
          <a:p>
            <a:pPr marL="0" indent="0" algn="just">
              <a:buNone/>
            </a:pPr>
            <a:r>
              <a:rPr lang="es-ES" sz="1800" b="1">
                <a:solidFill>
                  <a:srgbClr val="4E9EBA"/>
                </a:solidFill>
                <a:sym typeface="Wingdings" panose="05000000000000000000" pitchFamily="2" charset="2"/>
              </a:rPr>
              <a:t> </a:t>
            </a:r>
            <a:r>
              <a:rPr lang="es-ES" sz="1800"/>
              <a:t>Ariketa fisikoa ona da bizkarreko minerako</a:t>
            </a:r>
          </a:p>
          <a:p>
            <a:pPr marL="0" indent="0" algn="just">
              <a:buNone/>
            </a:pPr>
            <a:r>
              <a:rPr lang="es-ES" sz="1800" b="1">
                <a:solidFill>
                  <a:srgbClr val="4E9EBA"/>
                </a:solidFill>
                <a:sym typeface="Wingdings" panose="05000000000000000000" pitchFamily="2" charset="2"/>
              </a:rPr>
              <a:t> </a:t>
            </a:r>
            <a:r>
              <a:rPr lang="es-ES" sz="1800"/>
              <a:t>Min iraunkorrarekin lotzen dira mugimenduaren beldur izatea edo hura saihestea eta sendatzeko itxaropen negatiboak izatea</a:t>
            </a:r>
          </a:p>
          <a:p>
            <a:pPr marL="0" indent="0" algn="just">
              <a:buNone/>
            </a:pPr>
            <a:r>
              <a:rPr lang="es-ES" sz="1800" b="1">
                <a:solidFill>
                  <a:srgbClr val="4E9EBA"/>
                </a:solidFill>
                <a:sym typeface="Wingdings" panose="05000000000000000000" pitchFamily="2" charset="2"/>
              </a:rPr>
              <a:t> </a:t>
            </a:r>
            <a:r>
              <a:rPr lang="es-ES" sz="1800"/>
              <a:t>Enborreko muskulatura ahulak ez du lunbalgiarik eragiten; ona da hura indartsu mantentzea, baina erlaxatzea ere bai</a:t>
            </a:r>
          </a:p>
          <a:p>
            <a:pPr marL="0" indent="0" algn="just">
              <a:buNone/>
            </a:pPr>
            <a:r>
              <a:rPr lang="es-ES" sz="1800" b="1">
                <a:solidFill>
                  <a:srgbClr val="4E9EBA"/>
                </a:solidFill>
                <a:sym typeface="Wingdings" panose="05000000000000000000" pitchFamily="2" charset="2"/>
              </a:rPr>
              <a:t> </a:t>
            </a:r>
            <a:r>
              <a:rPr lang="es-ES" sz="1800"/>
              <a:t>Farmako gogorrek ez dituzte neurri bereko onurak</a:t>
            </a:r>
          </a:p>
          <a:p>
            <a:pPr marL="0" indent="0" algn="just">
              <a:buNone/>
            </a:pPr>
            <a:r>
              <a:rPr lang="es-ES" sz="1800" b="1">
                <a:solidFill>
                  <a:srgbClr val="4E9EBA"/>
                </a:solidFill>
                <a:sym typeface="Wingdings" panose="05000000000000000000" pitchFamily="2" charset="2"/>
              </a:rPr>
              <a:t> </a:t>
            </a:r>
            <a:r>
              <a:rPr lang="es-ES" sz="1800"/>
              <a:t>Bizkarreko mina hobetu </a:t>
            </a:r>
            <a:r>
              <a:rPr lang="eu-ES" sz="1800"/>
              <a:t>egiten</a:t>
            </a:r>
            <a:r>
              <a:rPr lang="es-ES" sz="1800"/>
              <a:t> da</a:t>
            </a:r>
          </a:p>
          <a:p>
            <a:pPr marL="0" indent="0" algn="just">
              <a:buNone/>
            </a:pPr>
            <a:endParaRPr lang="es-ES" sz="2000" b="1">
              <a:solidFill>
                <a:srgbClr val="4E9EBA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433802" y="1090023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lipse 3"/>
          <p:cNvSpPr/>
          <p:nvPr/>
        </p:nvSpPr>
        <p:spPr>
          <a:xfrm>
            <a:off x="6515100" y="5010495"/>
            <a:ext cx="3941379" cy="143528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>
                <a:solidFill>
                  <a:schemeClr val="tx1"/>
                </a:solidFill>
              </a:rPr>
              <a:t>Ikus infografia hau:  </a:t>
            </a:r>
            <a:r>
              <a:rPr lang="es-ES">
                <a:solidFill>
                  <a:schemeClr val="tx1"/>
                </a:solidFill>
                <a:hlinkClick r:id="rId5"/>
              </a:rPr>
              <a:t>“Bizkarreko minari buruzko 10 egia”</a:t>
            </a:r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4561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4560" y="365125"/>
            <a:ext cx="8379229" cy="732155"/>
          </a:xfrm>
        </p:spPr>
        <p:txBody>
          <a:bodyPr/>
          <a:lstStyle/>
          <a:p>
            <a:pPr algn="ctr"/>
            <a:r>
              <a:rPr lang="es-ES" sz="4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Funtsezko ideiak (1/3)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903677" cy="2036617"/>
          </a:xfrm>
          <a:prstGeom prst="rect">
            <a:avLst/>
          </a:prstGeom>
        </p:spPr>
      </p:pic>
      <p:sp>
        <p:nvSpPr>
          <p:cNvPr id="6" name="Subtítulo 2"/>
          <p:cNvSpPr txBox="1">
            <a:spLocks/>
          </p:cNvSpPr>
          <p:nvPr/>
        </p:nvSpPr>
        <p:spPr>
          <a:xfrm>
            <a:off x="1534510" y="1517492"/>
            <a:ext cx="9803208" cy="397941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es-ES" sz="2000"/>
              <a:t>Alde handia dago ebidentzian oinarritutako gomendioen eta lunbalgia zehaztugabearen (akutuaren zein iraunkorraren) praktika </a:t>
            </a:r>
            <a:r>
              <a:rPr lang="es-ES" sz="2000" err="1"/>
              <a:t>klinikoaren</a:t>
            </a:r>
            <a:r>
              <a:rPr lang="es-ES" sz="2000"/>
              <a:t> </a:t>
            </a:r>
            <a:r>
              <a:rPr lang="es-ES" sz="2000" err="1"/>
              <a:t>artean</a:t>
            </a:r>
            <a:endParaRPr lang="es-ES" sz="400"/>
          </a:p>
          <a:p>
            <a:pPr algn="just">
              <a:buFont typeface="Wingdings" panose="05000000000000000000" pitchFamily="2" charset="2"/>
              <a:buChar char="ü"/>
            </a:pPr>
            <a:r>
              <a:rPr lang="es-ES" sz="2000"/>
              <a:t>Lehen mailako arretako zentroetara bizkarreko minez joaten diren pazienteen artean, % 1ek baino gutxiagok izango du etiologia larria; beraz, kasu gehienetan balorazioa anamnesi eta miaketa xehatuetan </a:t>
            </a:r>
            <a:r>
              <a:rPr lang="es-ES" sz="2000" err="1"/>
              <a:t>oinarritzen</a:t>
            </a:r>
            <a:r>
              <a:rPr lang="es-ES" sz="2000"/>
              <a:t> da</a:t>
            </a:r>
            <a:endParaRPr lang="es-ES" sz="400"/>
          </a:p>
          <a:p>
            <a:pPr algn="just">
              <a:buFont typeface="Wingdings" panose="05000000000000000000" pitchFamily="2" charset="2"/>
              <a:buChar char="ü"/>
            </a:pPr>
            <a:r>
              <a:rPr lang="es-ES" sz="2000"/>
              <a:t>Lunbalgia-gertakari baten bilakaera klinikoa 4-6 astetan amaitzen da kasu gehienetan, baina errepikatzea ere ohikoa da, eta paziente askotan mina iraunkor </a:t>
            </a:r>
            <a:r>
              <a:rPr lang="es-ES" sz="2000" err="1"/>
              <a:t>bihurtzen</a:t>
            </a:r>
            <a:r>
              <a:rPr lang="es-ES" sz="2000"/>
              <a:t> da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ES" sz="2000"/>
              <a:t>Irudi-probak soilik eskatuko dira baldin eta gomendatutakoaz bestelako tratamendua eskatzen duen baldintza espezifikoren bat badagoela susmatzen bada. Irudi-probak ez eskatzeak bilakaera hobea izaten laguntzen du min </a:t>
            </a:r>
            <a:r>
              <a:rPr lang="es-ES" sz="2000" err="1"/>
              <a:t>zehaztugabearen</a:t>
            </a:r>
            <a:r>
              <a:rPr lang="es-ES" sz="2000"/>
              <a:t> </a:t>
            </a:r>
            <a:r>
              <a:rPr lang="es-ES" sz="2000" err="1"/>
              <a:t>kasuan</a:t>
            </a:r>
            <a:endParaRPr lang="es-ES" sz="2000"/>
          </a:p>
          <a:p>
            <a:pPr algn="just">
              <a:buFont typeface="Wingdings" panose="05000000000000000000" pitchFamily="2" charset="2"/>
              <a:buChar char="ü"/>
            </a:pPr>
            <a:endParaRPr lang="es-ES" sz="2000"/>
          </a:p>
          <a:p>
            <a:pPr marL="0" indent="0">
              <a:buNone/>
            </a:pPr>
            <a:endParaRPr lang="es-ES" sz="2000"/>
          </a:p>
          <a:p>
            <a:pPr marL="0" indent="0">
              <a:buNone/>
            </a:pPr>
            <a:endParaRPr lang="es-ES" sz="2000"/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1" name="Conector recto 10"/>
          <p:cNvCxnSpPr/>
          <p:nvPr/>
        </p:nvCxnSpPr>
        <p:spPr>
          <a:xfrm>
            <a:off x="1777970" y="1097280"/>
            <a:ext cx="9402066" cy="0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10482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4560" y="365125"/>
            <a:ext cx="8379229" cy="732155"/>
          </a:xfrm>
        </p:spPr>
        <p:txBody>
          <a:bodyPr/>
          <a:lstStyle/>
          <a:p>
            <a:pPr algn="ctr"/>
            <a:r>
              <a:rPr lang="es-ES" sz="4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Funtsezko ideiak (2/3)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903677" cy="2036617"/>
          </a:xfrm>
          <a:prstGeom prst="rect">
            <a:avLst/>
          </a:prstGeom>
        </p:spPr>
      </p:pic>
      <p:sp>
        <p:nvSpPr>
          <p:cNvPr id="6" name="Subtítulo 2"/>
          <p:cNvSpPr txBox="1">
            <a:spLocks/>
          </p:cNvSpPr>
          <p:nvPr/>
        </p:nvSpPr>
        <p:spPr>
          <a:xfrm>
            <a:off x="1631113" y="1762535"/>
            <a:ext cx="9591724" cy="370330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es-ES" sz="2000"/>
              <a:t>Lunbalgia zehaztugabe akutuan, hauek dira lehen lerroko gomendioak: </a:t>
            </a:r>
            <a:r>
              <a:rPr lang="es-ES" sz="2000" b="1">
                <a:solidFill>
                  <a:srgbClr val="4E9EBA"/>
                </a:solidFill>
              </a:rPr>
              <a:t>aktibo mantentzea</a:t>
            </a:r>
            <a:r>
              <a:rPr lang="es-ES" sz="2000"/>
              <a:t>, </a:t>
            </a:r>
            <a:r>
              <a:rPr lang="es-ES" sz="2000" b="1">
                <a:solidFill>
                  <a:srgbClr val="4E9EBA"/>
                </a:solidFill>
              </a:rPr>
              <a:t>oheko egonaldirik ez egitea</a:t>
            </a:r>
            <a:r>
              <a:rPr lang="es-ES" sz="2000"/>
              <a:t>, </a:t>
            </a:r>
            <a:r>
              <a:rPr lang="es-ES" sz="2000" b="1">
                <a:solidFill>
                  <a:srgbClr val="4E9EBA"/>
                </a:solidFill>
              </a:rPr>
              <a:t>ohiko jarduerekin jarraitzea</a:t>
            </a:r>
            <a:r>
              <a:rPr lang="es-ES" sz="2000"/>
              <a:t>, eta lunbalgiaren izaerari buruzko </a:t>
            </a:r>
            <a:r>
              <a:rPr lang="es-ES" sz="2000" b="1">
                <a:solidFill>
                  <a:srgbClr val="4E9EBA"/>
                </a:solidFill>
              </a:rPr>
              <a:t>aholkularitza eta </a:t>
            </a:r>
            <a:r>
              <a:rPr lang="es-ES" sz="2000" b="1" err="1">
                <a:solidFill>
                  <a:srgbClr val="4E9EBA"/>
                </a:solidFill>
              </a:rPr>
              <a:t>hezkuntza</a:t>
            </a:r>
            <a:endParaRPr lang="es-ES" sz="2000" b="1">
              <a:solidFill>
                <a:srgbClr val="4E9EBA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s-ES" sz="2000"/>
              <a:t>Lunbalgia zehaztugabe iraunkorrean, </a:t>
            </a:r>
            <a:r>
              <a:rPr lang="es-ES" sz="2000" b="1">
                <a:solidFill>
                  <a:srgbClr val="4E9EBA"/>
                </a:solidFill>
              </a:rPr>
              <a:t>ariketa fisikoa eta minaren zientzian heztea konbinatzea </a:t>
            </a:r>
            <a:r>
              <a:rPr lang="es-ES" sz="2000" err="1"/>
              <a:t>gomendatzen</a:t>
            </a:r>
            <a:r>
              <a:rPr lang="es-ES" sz="2000"/>
              <a:t> da</a:t>
            </a:r>
            <a:endParaRPr lang="es-ES" sz="2000" b="1">
              <a:solidFill>
                <a:srgbClr val="4E9EBA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s-ES" sz="2000" b="1">
                <a:solidFill>
                  <a:srgbClr val="4E9EBA"/>
                </a:solidFill>
              </a:rPr>
              <a:t>Farmakoak ez dira lunbalgia </a:t>
            </a:r>
            <a:r>
              <a:rPr lang="es-ES" sz="2000"/>
              <a:t>akutuko edo iraunkorreko </a:t>
            </a:r>
            <a:r>
              <a:rPr lang="es-ES" sz="2000" b="1">
                <a:solidFill>
                  <a:srgbClr val="4E9EBA"/>
                </a:solidFill>
              </a:rPr>
              <a:t>lehen </a:t>
            </a:r>
            <a:r>
              <a:rPr lang="es-ES" sz="2000" b="1" err="1">
                <a:solidFill>
                  <a:srgbClr val="4E9EBA"/>
                </a:solidFill>
              </a:rPr>
              <a:t>lerroko</a:t>
            </a:r>
            <a:r>
              <a:rPr lang="es-ES" sz="2000" b="1">
                <a:solidFill>
                  <a:srgbClr val="4E9EBA"/>
                </a:solidFill>
              </a:rPr>
              <a:t> </a:t>
            </a:r>
            <a:r>
              <a:rPr lang="es-ES" sz="2000" b="1" err="1">
                <a:solidFill>
                  <a:srgbClr val="4E9EBA"/>
                </a:solidFill>
              </a:rPr>
              <a:t>tratamendua</a:t>
            </a:r>
            <a:endParaRPr lang="es-ES" sz="2000"/>
          </a:p>
          <a:p>
            <a:pPr algn="just">
              <a:buFont typeface="Wingdings" panose="05000000000000000000" pitchFamily="2" charset="2"/>
              <a:buChar char="ü"/>
            </a:pPr>
            <a:r>
              <a:rPr lang="es-ES" sz="2000"/>
              <a:t>Badago ebidentzia esateko </a:t>
            </a:r>
            <a:r>
              <a:rPr lang="es-ES" sz="2000" b="1">
                <a:solidFill>
                  <a:srgbClr val="4E9EBA"/>
                </a:solidFill>
              </a:rPr>
              <a:t>AIEE</a:t>
            </a:r>
            <a:r>
              <a:rPr lang="es-ES" sz="2000"/>
              <a:t>ak plazeboa baino apur bat eraginkorragoak direla lumbalgia akutuko mina eta desgaitasuna epe laburrean murrizteko. Eragin txikia dute eta, seguru asko, ez da klinikoki esanguratsua; nolanahi ere, tratamendu farmakologikoaren lehen aukeratzat </a:t>
            </a:r>
            <a:r>
              <a:rPr lang="es-ES" sz="2000" err="1"/>
              <a:t>hartzen</a:t>
            </a:r>
            <a:r>
              <a:rPr lang="es-ES" sz="2000"/>
              <a:t> </a:t>
            </a:r>
            <a:r>
              <a:rPr lang="es-ES" sz="2000" err="1"/>
              <a:t>dira</a:t>
            </a:r>
            <a:endParaRPr lang="es-ES" sz="2000" b="1">
              <a:solidFill>
                <a:srgbClr val="4E9EBA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s-ES" sz="2000"/>
          </a:p>
          <a:p>
            <a:pPr marL="0" indent="0">
              <a:buNone/>
            </a:pPr>
            <a:endParaRPr lang="es-ES" sz="2000"/>
          </a:p>
          <a:p>
            <a:pPr marL="0" indent="0">
              <a:buNone/>
            </a:pPr>
            <a:endParaRPr lang="es-ES" sz="2000" b="1">
              <a:solidFill>
                <a:srgbClr val="4E9EBA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4" name="Conector recto 13"/>
          <p:cNvCxnSpPr/>
          <p:nvPr/>
        </p:nvCxnSpPr>
        <p:spPr>
          <a:xfrm>
            <a:off x="1777970" y="1097280"/>
            <a:ext cx="9402066" cy="0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8873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1635" y="356090"/>
            <a:ext cx="10515600" cy="732155"/>
          </a:xfrm>
        </p:spPr>
        <p:txBody>
          <a:bodyPr/>
          <a:lstStyle/>
          <a:p>
            <a:pPr algn="ctr"/>
            <a:r>
              <a:rPr lang="eu-ES" sz="4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Aurkibidea</a:t>
            </a: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213945" y="1353733"/>
            <a:ext cx="9601200" cy="4500530"/>
          </a:xfrm>
          <a:prstGeom prst="rect">
            <a:avLst/>
          </a:prstGeom>
          <a:solidFill>
            <a:srgbClr val="5FACBC"/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000">
                <a:solidFill>
                  <a:schemeClr val="bg1"/>
                </a:solidFill>
              </a:rPr>
              <a:t>SARRERA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000">
                <a:solidFill>
                  <a:schemeClr val="bg1"/>
                </a:solidFill>
              </a:rPr>
              <a:t>HASIERAKO BALORAZIOA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000">
                <a:solidFill>
                  <a:schemeClr val="bg1"/>
                </a:solidFill>
              </a:rPr>
              <a:t>LUNBALGIA AKUTUA ETA AZPIAKUTUA</a:t>
            </a:r>
          </a:p>
          <a:p>
            <a:pPr lvl="1" algn="just">
              <a:lnSpc>
                <a:spcPct val="100000"/>
              </a:lnSpc>
              <a:buFont typeface="Calibri" panose="020F0502020204030204" pitchFamily="34" charset="0"/>
              <a:buChar char="●"/>
            </a:pPr>
            <a:r>
              <a:rPr lang="es-ES" sz="1800">
                <a:solidFill>
                  <a:schemeClr val="bg1"/>
                </a:solidFill>
              </a:rPr>
              <a:t>Esku-hartze ez-farmakologikoak</a:t>
            </a:r>
          </a:p>
          <a:p>
            <a:pPr lvl="2" algn="just">
              <a:lnSpc>
                <a:spcPct val="100000"/>
              </a:lnSpc>
              <a:buFont typeface="Calibri" panose="020F0502020204030204" pitchFamily="34" charset="0"/>
              <a:buChar char="●"/>
            </a:pPr>
            <a:r>
              <a:rPr lang="es-ES" sz="1600">
                <a:solidFill>
                  <a:schemeClr val="bg1"/>
                </a:solidFill>
              </a:rPr>
              <a:t>Hezkuntza</a:t>
            </a:r>
          </a:p>
          <a:p>
            <a:pPr lvl="2" algn="just">
              <a:lnSpc>
                <a:spcPct val="100000"/>
              </a:lnSpc>
              <a:buFont typeface="Calibri" panose="020F0502020204030204" pitchFamily="34" charset="0"/>
              <a:buChar char="●"/>
            </a:pPr>
            <a:r>
              <a:rPr lang="eu-ES" sz="1600">
                <a:solidFill>
                  <a:schemeClr val="bg1"/>
                </a:solidFill>
              </a:rPr>
              <a:t>Beste</a:t>
            </a:r>
            <a:r>
              <a:rPr lang="es-ES" sz="1600">
                <a:solidFill>
                  <a:schemeClr val="bg1"/>
                </a:solidFill>
              </a:rPr>
              <a:t> esku-hartze ez-farmakologiko batzuk</a:t>
            </a:r>
          </a:p>
          <a:p>
            <a:pPr lvl="1" algn="just">
              <a:lnSpc>
                <a:spcPct val="100000"/>
              </a:lnSpc>
              <a:buFont typeface="Calibri" panose="020F0502020204030204" pitchFamily="34" charset="0"/>
              <a:buChar char="●"/>
            </a:pPr>
            <a:r>
              <a:rPr lang="es-ES" sz="1800">
                <a:solidFill>
                  <a:schemeClr val="bg1"/>
                </a:solidFill>
              </a:rPr>
              <a:t>Tratamendu farmakologikoa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000">
                <a:solidFill>
                  <a:schemeClr val="bg1"/>
                </a:solidFill>
              </a:rPr>
              <a:t>LUNBALGIA IRAUNKORRA</a:t>
            </a:r>
          </a:p>
          <a:p>
            <a:pPr lvl="1" algn="just">
              <a:lnSpc>
                <a:spcPct val="100000"/>
              </a:lnSpc>
              <a:buFont typeface="Calibri" panose="020F0502020204030204" pitchFamily="34" charset="0"/>
              <a:buChar char="●"/>
            </a:pPr>
            <a:r>
              <a:rPr lang="es-ES" sz="1800">
                <a:solidFill>
                  <a:schemeClr val="bg1"/>
                </a:solidFill>
              </a:rPr>
              <a:t>Esku-hartze ez-farmakologikoak</a:t>
            </a:r>
          </a:p>
          <a:p>
            <a:pPr lvl="2" algn="just">
              <a:lnSpc>
                <a:spcPct val="100000"/>
              </a:lnSpc>
              <a:buFont typeface="Calibri" panose="020F0502020204030204" pitchFamily="34" charset="0"/>
              <a:buChar char="●"/>
            </a:pPr>
            <a:r>
              <a:rPr lang="es-ES" sz="1600">
                <a:solidFill>
                  <a:schemeClr val="bg1"/>
                </a:solidFill>
              </a:rPr>
              <a:t>Hezkuntza</a:t>
            </a:r>
          </a:p>
          <a:p>
            <a:pPr lvl="2" algn="just">
              <a:lnSpc>
                <a:spcPct val="100000"/>
              </a:lnSpc>
              <a:buFont typeface="Calibri" panose="020F0502020204030204" pitchFamily="34" charset="0"/>
              <a:buChar char="●"/>
            </a:pPr>
            <a:r>
              <a:rPr lang="es-ES" sz="1600">
                <a:solidFill>
                  <a:schemeClr val="bg1"/>
                </a:solidFill>
              </a:rPr>
              <a:t>Esku-hartze fisikoak</a:t>
            </a:r>
          </a:p>
          <a:p>
            <a:pPr lvl="2" algn="just">
              <a:lnSpc>
                <a:spcPct val="100000"/>
              </a:lnSpc>
              <a:buFont typeface="Calibri" panose="020F0502020204030204" pitchFamily="34" charset="0"/>
              <a:buChar char="●"/>
            </a:pPr>
            <a:r>
              <a:rPr lang="es-ES" sz="1600">
                <a:solidFill>
                  <a:schemeClr val="bg1"/>
                </a:solidFill>
              </a:rPr>
              <a:t>Esku-hartze psikosozialak</a:t>
            </a:r>
          </a:p>
          <a:p>
            <a:pPr lvl="2" algn="just">
              <a:lnSpc>
                <a:spcPct val="100000"/>
              </a:lnSpc>
              <a:buFont typeface="Calibri" panose="020F0502020204030204" pitchFamily="34" charset="0"/>
              <a:buChar char="●"/>
            </a:pPr>
            <a:r>
              <a:rPr lang="es-ES" sz="1600">
                <a:solidFill>
                  <a:schemeClr val="bg1"/>
                </a:solidFill>
              </a:rPr>
              <a:t>Beste esku-hartze ez-farmakologiko batzuk</a:t>
            </a:r>
          </a:p>
          <a:p>
            <a:pPr lvl="1" algn="just">
              <a:lnSpc>
                <a:spcPct val="100000"/>
              </a:lnSpc>
              <a:buFont typeface="Calibri" panose="020F0502020204030204" pitchFamily="34" charset="0"/>
              <a:buChar char="●"/>
            </a:pPr>
            <a:r>
              <a:rPr lang="es-ES" sz="1800">
                <a:solidFill>
                  <a:schemeClr val="bg1"/>
                </a:solidFill>
              </a:rPr>
              <a:t>Tratamendu farmakologikoa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100">
                <a:solidFill>
                  <a:schemeClr val="bg1"/>
                </a:solidFill>
              </a:rPr>
              <a:t>FUNTSEZKO IDEIAK</a:t>
            </a:r>
          </a:p>
        </p:txBody>
      </p:sp>
      <p:grpSp>
        <p:nvGrpSpPr>
          <p:cNvPr id="6" name="Grupo 5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7" name="Imagen 6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8" name="Imagen 7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Imagen 8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4" name="Conector recto 13"/>
          <p:cNvCxnSpPr/>
          <p:nvPr/>
        </p:nvCxnSpPr>
        <p:spPr>
          <a:xfrm>
            <a:off x="433802" y="1090023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3719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4560" y="365125"/>
            <a:ext cx="8379229" cy="732155"/>
          </a:xfrm>
        </p:spPr>
        <p:txBody>
          <a:bodyPr/>
          <a:lstStyle/>
          <a:p>
            <a:pPr algn="ctr"/>
            <a:r>
              <a:rPr lang="es-ES" sz="4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Funtsezko ideiak (3/3)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903677" cy="2036617"/>
          </a:xfrm>
          <a:prstGeom prst="rect">
            <a:avLst/>
          </a:prstGeom>
        </p:spPr>
      </p:pic>
      <p:sp>
        <p:nvSpPr>
          <p:cNvPr id="6" name="Subtítulo 2"/>
          <p:cNvSpPr txBox="1">
            <a:spLocks/>
          </p:cNvSpPr>
          <p:nvPr/>
        </p:nvSpPr>
        <p:spPr>
          <a:xfrm>
            <a:off x="1631113" y="1762535"/>
            <a:ext cx="9591724" cy="370330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s-ES" sz="2000" b="1">
                <a:solidFill>
                  <a:srgbClr val="4E9EBA"/>
                </a:solidFill>
              </a:rPr>
              <a:t>Parazetamola</a:t>
            </a:r>
            <a:r>
              <a:rPr lang="es-ES" sz="2000"/>
              <a:t> hartu da lunbalgia tratatzeko lehen aukeratzat; alabaina, kalitate handiko ebidentzia dago parazetamola plazeboa baino onuragarriagoa ez dela </a:t>
            </a:r>
            <a:r>
              <a:rPr lang="es-ES" sz="2000" err="1"/>
              <a:t>adierazteko</a:t>
            </a:r>
            <a:endParaRPr lang="es-ES" sz="2000"/>
          </a:p>
          <a:p>
            <a:pPr>
              <a:buFont typeface="Wingdings" panose="05000000000000000000" pitchFamily="2" charset="2"/>
              <a:buChar char="ü"/>
            </a:pPr>
            <a:r>
              <a:rPr lang="es-ES" sz="2000"/>
              <a:t>Ebidentziak ez du babesten </a:t>
            </a:r>
            <a:r>
              <a:rPr lang="es-ES" sz="2000" b="1">
                <a:solidFill>
                  <a:srgbClr val="4E9EBA"/>
                </a:solidFill>
              </a:rPr>
              <a:t>opioideak</a:t>
            </a:r>
            <a:r>
              <a:rPr lang="es-ES" sz="2000"/>
              <a:t>, tramadola barne, erabiltzea. Luzaroan erabiltzeari lotutako kontrako efektuak direla-eta, negatiboa da </a:t>
            </a:r>
            <a:r>
              <a:rPr lang="es-ES" sz="2000" err="1"/>
              <a:t>onura-arrisku</a:t>
            </a:r>
            <a:r>
              <a:rPr lang="es-ES" sz="2000"/>
              <a:t> </a:t>
            </a:r>
            <a:r>
              <a:rPr lang="es-ES" sz="2000" err="1"/>
              <a:t>erlazioa</a:t>
            </a:r>
            <a:endParaRPr lang="es-ES" sz="2000"/>
          </a:p>
          <a:p>
            <a:pPr>
              <a:buFont typeface="Wingdings" panose="05000000000000000000" pitchFamily="2" charset="2"/>
              <a:buChar char="ü"/>
            </a:pPr>
            <a:r>
              <a:rPr lang="es-ES" sz="2000"/>
              <a:t>Asko erabiltzen badira ere, ebidentziaren arabera </a:t>
            </a:r>
            <a:r>
              <a:rPr lang="es-ES" sz="2000" b="1">
                <a:solidFill>
                  <a:srgbClr val="4E9EBA"/>
                </a:solidFill>
              </a:rPr>
              <a:t>gabapentinoideak</a:t>
            </a:r>
            <a:r>
              <a:rPr lang="es-ES" sz="2000"/>
              <a:t> ez dira eraginkorrak lunbalgia (erradikulopatiarekin edo gabe) tratatzeko, eta kontrako gertaerak izateko arriskua </a:t>
            </a:r>
            <a:r>
              <a:rPr lang="es-ES" sz="2000" err="1"/>
              <a:t>areagotzen</a:t>
            </a:r>
            <a:r>
              <a:rPr lang="es-ES" sz="2000"/>
              <a:t> </a:t>
            </a:r>
            <a:r>
              <a:rPr lang="es-ES" sz="2000" err="1"/>
              <a:t>dute</a:t>
            </a:r>
            <a:endParaRPr lang="es-ES" sz="2000"/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4" name="Conector recto 13"/>
          <p:cNvCxnSpPr/>
          <p:nvPr/>
        </p:nvCxnSpPr>
        <p:spPr>
          <a:xfrm>
            <a:off x="1777970" y="1097280"/>
            <a:ext cx="9402066" cy="0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7374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1698" y="1105592"/>
            <a:ext cx="9236826" cy="606829"/>
          </a:xfrm>
        </p:spPr>
        <p:txBody>
          <a:bodyPr>
            <a:normAutofit fontScale="90000"/>
          </a:bodyPr>
          <a:lstStyle/>
          <a:p>
            <a:pPr lvl="0" algn="ctr">
              <a:defRPr/>
            </a:pPr>
            <a:r>
              <a:rPr lang="es-ES" sz="4000" b="1">
                <a:solidFill>
                  <a:srgbClr val="4BACC6"/>
                </a:solidFill>
                <a:latin typeface="Arial Black" pitchFamily="34" charset="0"/>
              </a:rPr>
              <a:t>Bibliografia eta </a:t>
            </a:r>
            <a:r>
              <a:rPr lang="es-ES" sz="4000" b="1" err="1">
                <a:solidFill>
                  <a:srgbClr val="4BACC6"/>
                </a:solidFill>
                <a:latin typeface="Arial Black" pitchFamily="34" charset="0"/>
              </a:rPr>
              <a:t>informazio</a:t>
            </a:r>
            <a:r>
              <a:rPr lang="es-ES" sz="4000" b="1">
                <a:solidFill>
                  <a:srgbClr val="4BACC6"/>
                </a:solidFill>
                <a:latin typeface="Arial Black" pitchFamily="34" charset="0"/>
              </a:rPr>
              <a:t> </a:t>
            </a:r>
            <a:r>
              <a:rPr lang="es-ES" sz="4000" b="1" err="1">
                <a:solidFill>
                  <a:srgbClr val="4BACC6"/>
                </a:solidFill>
                <a:latin typeface="Arial Black" pitchFamily="34" charset="0"/>
              </a:rPr>
              <a:t>gehiagorako</a:t>
            </a:r>
            <a:r>
              <a:rPr lang="es-ES" sz="4000" b="1">
                <a:solidFill>
                  <a:srgbClr val="4BACC6"/>
                </a:solidFill>
                <a:latin typeface="Arial Black" pitchFamily="34" charset="0"/>
              </a:rPr>
              <a:t>…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7809" y="2095759"/>
            <a:ext cx="3276600" cy="3381375"/>
          </a:xfrm>
          <a:prstGeom prst="rect">
            <a:avLst/>
          </a:prstGeom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17541" y="3127887"/>
            <a:ext cx="6412832" cy="8213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_tradnl" sz="3200">
                <a:solidFill>
                  <a:srgbClr val="FF0000"/>
                </a:solidFill>
                <a:latin typeface="Arial Black" pitchFamily="34" charset="0"/>
                <a:hlinkClick r:id="rId3"/>
              </a:rPr>
              <a:t>32 </a:t>
            </a:r>
            <a:r>
              <a:rPr lang="es-ES_tradnl" sz="3200" err="1">
                <a:solidFill>
                  <a:srgbClr val="FF0000"/>
                </a:solidFill>
                <a:latin typeface="Arial Black" pitchFamily="34" charset="0"/>
                <a:hlinkClick r:id="rId3"/>
              </a:rPr>
              <a:t>Liburukia</a:t>
            </a:r>
            <a:r>
              <a:rPr lang="es-ES_tradnl" sz="3200">
                <a:solidFill>
                  <a:srgbClr val="FF0000"/>
                </a:solidFill>
                <a:latin typeface="Arial Black" pitchFamily="34" charset="0"/>
                <a:hlinkClick r:id="rId3"/>
              </a:rPr>
              <a:t>, 8. </a:t>
            </a:r>
            <a:r>
              <a:rPr lang="es-ES_tradnl" sz="3200" err="1">
                <a:solidFill>
                  <a:srgbClr val="FF0000"/>
                </a:solidFill>
                <a:latin typeface="Arial Black" pitchFamily="34" charset="0"/>
                <a:hlinkClick r:id="rId3"/>
              </a:rPr>
              <a:t>Zk</a:t>
            </a:r>
            <a:r>
              <a:rPr lang="es-ES_tradnl" sz="3200">
                <a:solidFill>
                  <a:srgbClr val="FF0000"/>
                </a:solidFill>
                <a:latin typeface="Arial Black" pitchFamily="34" charset="0"/>
                <a:hlinkClick r:id="rId3"/>
              </a:rPr>
              <a:t> 2024</a:t>
            </a:r>
            <a:endParaRPr lang="es-ES" sz="3200">
              <a:solidFill>
                <a:srgbClr val="FF0000"/>
              </a:solidFill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7" name="Imagen 6"/>
            <p:cNvPicPr/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8" name="Imagen 7" descr="Archivo:Osakidetza.svg - Wikipedia, la enciclopedia libre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Imagen 8" descr="salud_lateral_color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982377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pPr algn="ctr"/>
            <a:r>
              <a:rPr lang="es-ES" sz="4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SARRERA</a:t>
            </a: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184758" y="1393371"/>
            <a:ext cx="10012631" cy="433476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§"/>
            </a:pPr>
            <a:r>
              <a:rPr lang="es-ES" sz="2000"/>
              <a:t>Lunbalgia gerrialdeko mina edo ondoeza da, saihetsalde-ertzaren azpian eta beheko tolestura gluteoen gainean sentitzen dena, hanketako minarekin </a:t>
            </a:r>
            <a:r>
              <a:rPr lang="es-ES" sz="2000" err="1"/>
              <a:t>edo</a:t>
            </a:r>
            <a:r>
              <a:rPr lang="es-ES" sz="2000"/>
              <a:t> </a:t>
            </a:r>
            <a:r>
              <a:rPr lang="es-ES" sz="2000" err="1"/>
              <a:t>gabe</a:t>
            </a:r>
            <a:endParaRPr lang="es-ES" sz="2000"/>
          </a:p>
          <a:p>
            <a:pPr marL="0" indent="0" algn="just">
              <a:buNone/>
            </a:pPr>
            <a:endParaRPr lang="es-ES" sz="2000"/>
          </a:p>
          <a:p>
            <a:pPr algn="just">
              <a:buFont typeface="Wingdings" panose="05000000000000000000" pitchFamily="2" charset="2"/>
              <a:buChar char="§"/>
            </a:pPr>
            <a:r>
              <a:rPr lang="es-ES" sz="2000" b="1">
                <a:solidFill>
                  <a:srgbClr val="4E9EBA"/>
                </a:solidFill>
              </a:rPr>
              <a:t>Sintomen iraupenaren arabera </a:t>
            </a:r>
            <a:r>
              <a:rPr lang="es-ES" sz="2000"/>
              <a:t>hiru multzotan sailkatzen da:</a:t>
            </a:r>
          </a:p>
          <a:p>
            <a:pPr lvl="1" algn="just"/>
            <a:r>
              <a:rPr lang="es-ES" sz="1800"/>
              <a:t>Akutua: 4 astetik beherako iraupena</a:t>
            </a:r>
          </a:p>
          <a:p>
            <a:pPr lvl="1" algn="just"/>
            <a:r>
              <a:rPr lang="es-ES" sz="1800"/>
              <a:t>Subakutua: 4 eta 12 aste bitartean</a:t>
            </a:r>
          </a:p>
          <a:p>
            <a:pPr lvl="1" algn="just"/>
            <a:r>
              <a:rPr lang="es-ES" sz="1800"/>
              <a:t>Kronikoa edo iraunkorra: 12 astetik gora</a:t>
            </a:r>
          </a:p>
          <a:p>
            <a:pPr marL="0" indent="0" algn="just">
              <a:buNone/>
            </a:pPr>
            <a:endParaRPr lang="es-ES" sz="2000"/>
          </a:p>
          <a:p>
            <a:pPr algn="just">
              <a:buFont typeface="Wingdings" panose="05000000000000000000" pitchFamily="2" charset="2"/>
              <a:buChar char="§"/>
            </a:pPr>
            <a:r>
              <a:rPr lang="es-ES" sz="2000"/>
              <a:t>Bestalde, mina mota hauetakoa izan daiteke:</a:t>
            </a:r>
          </a:p>
          <a:p>
            <a:pPr lvl="1" algn="just"/>
            <a:r>
              <a:rPr lang="es-ES" sz="2000" b="1">
                <a:solidFill>
                  <a:srgbClr val="4E9EBA"/>
                </a:solidFill>
              </a:rPr>
              <a:t>Primarioa</a:t>
            </a:r>
            <a:r>
              <a:rPr lang="es-ES" sz="1800"/>
              <a:t> (zehaztugabea edo noziplastikoa ere esaten zaio): ehunetan ez dagoenean min hori azaltzen duen </a:t>
            </a:r>
            <a:r>
              <a:rPr lang="es-ES" sz="1800" err="1"/>
              <a:t>azpiko</a:t>
            </a:r>
            <a:r>
              <a:rPr lang="es-ES" sz="1800"/>
              <a:t> </a:t>
            </a:r>
            <a:r>
              <a:rPr lang="es-ES" sz="1800" err="1"/>
              <a:t>kausarik</a:t>
            </a:r>
            <a:endParaRPr lang="es-ES" sz="1800"/>
          </a:p>
          <a:p>
            <a:pPr lvl="1" algn="just"/>
            <a:r>
              <a:rPr lang="es-ES" sz="2000" b="1">
                <a:solidFill>
                  <a:srgbClr val="4E9EBA"/>
                </a:solidFill>
              </a:rPr>
              <a:t>Sekundarioa</a:t>
            </a:r>
            <a:r>
              <a:rPr lang="es-ES" sz="1800"/>
              <a:t> (nozizeptiboa edo neuropatikoa): azpian duen afekzio eragilea </a:t>
            </a:r>
            <a:r>
              <a:rPr lang="es-ES" sz="1800" err="1"/>
              <a:t>ezaguna</a:t>
            </a:r>
            <a:r>
              <a:rPr lang="es-ES" sz="1800"/>
              <a:t> </a:t>
            </a:r>
            <a:r>
              <a:rPr lang="es-ES" sz="1800" err="1"/>
              <a:t>denean</a:t>
            </a:r>
            <a:endParaRPr lang="es-ES" sz="1600"/>
          </a:p>
          <a:p>
            <a:pPr marL="0" indent="0" algn="just">
              <a:buNone/>
            </a:pPr>
            <a:endParaRPr lang="es-ES" sz="2000" b="1">
              <a:solidFill>
                <a:srgbClr val="4E9EBA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433802" y="1090023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8501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pPr algn="ctr"/>
            <a:r>
              <a:rPr lang="es-ES" sz="4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SARRERA</a:t>
            </a: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199802" y="2214285"/>
            <a:ext cx="10044716" cy="356751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000" b="1">
                <a:solidFill>
                  <a:srgbClr val="4E9EBA"/>
                </a:solidFill>
              </a:rPr>
              <a:t>Bilakaera klinikoa positiboa </a:t>
            </a:r>
            <a:r>
              <a:rPr lang="es-ES" sz="2000"/>
              <a:t>da (4-6 astean minaren eta desgaitasunaren </a:t>
            </a:r>
            <a:r>
              <a:rPr lang="es-ES" sz="2000" err="1"/>
              <a:t>hobekuntza</a:t>
            </a:r>
            <a:r>
              <a:rPr lang="es-ES" sz="2000"/>
              <a:t> </a:t>
            </a:r>
            <a:r>
              <a:rPr lang="es-ES" sz="2000" err="1"/>
              <a:t>azkarra</a:t>
            </a:r>
            <a:r>
              <a:rPr lang="es-ES" sz="2000"/>
              <a:t> izaten da)</a:t>
            </a:r>
          </a:p>
          <a:p>
            <a:pPr marL="0" indent="0" algn="just">
              <a:buNone/>
            </a:pPr>
            <a:endParaRPr lang="es-ES" sz="2000"/>
          </a:p>
          <a:p>
            <a:pPr marL="0" indent="0" algn="just">
              <a:buNone/>
            </a:pPr>
            <a:r>
              <a:rPr lang="es-ES" sz="2000"/>
              <a:t>Denbora-tarte horren ondoren, osatzeko prozesua geldotu egiten da eta ohikoa da lunbalgia errepikatzea. Gainera, minak iraun egiten du </a:t>
            </a:r>
            <a:r>
              <a:rPr lang="es-ES" sz="2000" err="1"/>
              <a:t>paziete</a:t>
            </a:r>
            <a:r>
              <a:rPr lang="es-ES" sz="2000"/>
              <a:t> </a:t>
            </a:r>
            <a:r>
              <a:rPr lang="es-ES" sz="2000" err="1"/>
              <a:t>askotan</a:t>
            </a:r>
            <a:endParaRPr lang="es-ES" sz="2000"/>
          </a:p>
          <a:p>
            <a:pPr marL="0" indent="0" algn="just">
              <a:buNone/>
            </a:pPr>
            <a:endParaRPr lang="es-ES" sz="2000"/>
          </a:p>
          <a:p>
            <a:pPr marL="0" indent="0" algn="just">
              <a:buNone/>
            </a:pPr>
            <a:r>
              <a:rPr lang="es-ES" sz="2000"/>
              <a:t>Alde handia dago ebidentzian oinarritutako gomendioen eta praktika </a:t>
            </a:r>
            <a:r>
              <a:rPr lang="es-ES" sz="2000" err="1"/>
              <a:t>klinikoaren</a:t>
            </a:r>
            <a:r>
              <a:rPr lang="es-ES" sz="2000"/>
              <a:t> </a:t>
            </a:r>
            <a:r>
              <a:rPr lang="es-ES" sz="2000" err="1"/>
              <a:t>artean</a:t>
            </a:r>
            <a:endParaRPr lang="es-ES" sz="2000"/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433802" y="1090023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5222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pPr algn="ctr"/>
            <a:r>
              <a:rPr lang="es-ES" sz="4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HASIERAKO BALORAZIOA</a:t>
            </a: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890735" y="2016769"/>
            <a:ext cx="10410530" cy="416922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2000"/>
              <a:t>Paziente batek lunbalgiaz kontsulta egiten duenean, lehen urratsa kausa espezifikoak dauden ala ez baloratzea da (esaterako, neoplasia, infekzioa, traumatismoa edo gaixotasun </a:t>
            </a:r>
            <a:r>
              <a:rPr lang="es-ES" sz="2000" err="1"/>
              <a:t>inflamatorioak</a:t>
            </a:r>
            <a:r>
              <a:rPr lang="es-ES" sz="2000"/>
              <a:t>)</a:t>
            </a:r>
          </a:p>
          <a:p>
            <a:pPr algn="just"/>
            <a:endParaRPr lang="es-ES" sz="2000"/>
          </a:p>
          <a:p>
            <a:pPr algn="just"/>
            <a:r>
              <a:rPr lang="es-ES" sz="2000"/>
              <a:t>Afekzio hauetakoren bat duten paziente ia guztiek arrisku-faktoreak dituzte, edota alerta-seinale edo -</a:t>
            </a:r>
            <a:r>
              <a:rPr lang="es-ES" sz="2000" err="1"/>
              <a:t>sintomaren</a:t>
            </a:r>
            <a:r>
              <a:rPr lang="es-ES" sz="2000"/>
              <a:t> </a:t>
            </a:r>
            <a:r>
              <a:rPr lang="es-ES" sz="2000" err="1"/>
              <a:t>bat</a:t>
            </a:r>
            <a:endParaRPr lang="es-ES" sz="2000"/>
          </a:p>
          <a:p>
            <a:pPr algn="just"/>
            <a:endParaRPr lang="es-ES" sz="2000"/>
          </a:p>
          <a:p>
            <a:pPr algn="just"/>
            <a:r>
              <a:rPr lang="es-ES" sz="2000" b="1">
                <a:solidFill>
                  <a:srgbClr val="4E9EBA"/>
                </a:solidFill>
              </a:rPr>
              <a:t>Anamnesi</a:t>
            </a:r>
            <a:r>
              <a:rPr lang="es-ES" sz="2000"/>
              <a:t> xehatua eta </a:t>
            </a:r>
            <a:r>
              <a:rPr lang="es-ES" sz="2000" b="1">
                <a:solidFill>
                  <a:srgbClr val="4E9EBA"/>
                </a:solidFill>
              </a:rPr>
              <a:t>azterketa fisiko </a:t>
            </a:r>
            <a:r>
              <a:rPr lang="es-ES" sz="2000"/>
              <a:t>espezifikoa nahikoa dira lunbalgiarekin 4-6 aste baino gutxiago daramaten paziente gehienak ebaluatzeko, bai eta irudi-probak edo beste ebaluazio batzuk gomendagarriak diren ala ez iradokitzen duten zantzuak edo sintomak </a:t>
            </a:r>
            <a:r>
              <a:rPr lang="es-ES" sz="2000" err="1"/>
              <a:t>identifikatzeko</a:t>
            </a:r>
            <a:r>
              <a:rPr lang="es-ES" sz="2000"/>
              <a:t> ere</a:t>
            </a:r>
            <a:endParaRPr lang="es-ES" sz="2000" b="1">
              <a:solidFill>
                <a:srgbClr val="4E9EBA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433802" y="1090023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7348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pPr algn="ctr"/>
            <a:r>
              <a:rPr lang="es-ES" sz="4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HASIERAKO BALORAZIOA</a:t>
            </a: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433802" y="1234411"/>
            <a:ext cx="11161486" cy="416922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000"/>
              <a:t>Balizko patologia larriak detektatzen laguntzeko hainbat alerta-seinale proposatu dira, baina ez dago horietako gehienak erabiltzea babesten duen ebidentziarik</a:t>
            </a:r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433802" y="1090023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adroTexto 3"/>
          <p:cNvSpPr txBox="1"/>
          <p:nvPr/>
        </p:nvSpPr>
        <p:spPr>
          <a:xfrm>
            <a:off x="7845296" y="3250483"/>
            <a:ext cx="399232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/>
              <a:t>Irudi-proba goiztiarren eskaera gertaera hauekin lotu da:</a:t>
            </a:r>
          </a:p>
          <a:p>
            <a:pPr marL="285750" indent="-285750">
              <a:buFontTx/>
              <a:buChar char="-"/>
            </a:pPr>
            <a:r>
              <a:rPr lang="es-ES"/>
              <a:t>mediku-zaintza gehiago</a:t>
            </a:r>
          </a:p>
          <a:p>
            <a:pPr marL="285750" indent="-285750">
              <a:buFontTx/>
              <a:buChar char="-"/>
            </a:pPr>
            <a:r>
              <a:rPr lang="es-ES"/>
              <a:t>opioideen preskripzio gehiago</a:t>
            </a:r>
          </a:p>
          <a:p>
            <a:pPr marL="285750" indent="-285750">
              <a:buFontTx/>
              <a:buChar char="-"/>
            </a:pPr>
            <a:r>
              <a:rPr lang="es-ES"/>
              <a:t>minaren intentsitatea handiagoa</a:t>
            </a:r>
          </a:p>
          <a:p>
            <a:pPr marL="285750" indent="-285750">
              <a:buFontTx/>
              <a:buChar char="-"/>
            </a:pPr>
            <a:r>
              <a:rPr lang="es-ES"/>
              <a:t>kostu handiagoa</a:t>
            </a:r>
          </a:p>
          <a:p>
            <a:pPr marL="285750" indent="-285750">
              <a:buFontTx/>
              <a:buChar char="-"/>
            </a:pPr>
            <a:r>
              <a:rPr lang="es-ES"/>
              <a:t>laneko baja gehiago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5AF3F353-48D9-F4EA-AF64-5E55DBB0DD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3802" y="1822178"/>
            <a:ext cx="7020014" cy="4161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799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4589" y="365125"/>
            <a:ext cx="11566357" cy="732155"/>
          </a:xfrm>
        </p:spPr>
        <p:txBody>
          <a:bodyPr>
            <a:normAutofit/>
          </a:bodyPr>
          <a:lstStyle/>
          <a:p>
            <a:pPr algn="ctr"/>
            <a:r>
              <a:rPr lang="es-ES" sz="4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LUNBALGIA AKUTUA ETA AZPIAKUTUA</a:t>
            </a: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838200" y="1393371"/>
            <a:ext cx="10952746" cy="451012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§"/>
            </a:pPr>
            <a:r>
              <a:rPr lang="es-ES" sz="2000"/>
              <a:t>Esparru biopsikosozial bat erabiltzeko beharra nabarmentzen da, autozaintza babesten duen hezkuntza, ohiko jarduerak berreskuratzea eta ariketa barne </a:t>
            </a:r>
            <a:r>
              <a:rPr lang="es-ES" sz="2000" err="1"/>
              <a:t>hartzen</a:t>
            </a:r>
            <a:r>
              <a:rPr lang="es-ES" sz="2000"/>
              <a:t> </a:t>
            </a:r>
            <a:r>
              <a:rPr lang="es-ES" sz="2000" err="1"/>
              <a:t>dituena</a:t>
            </a:r>
            <a:endParaRPr lang="es-ES" sz="2000"/>
          </a:p>
          <a:p>
            <a:pPr algn="just">
              <a:buFont typeface="Wingdings" panose="05000000000000000000" pitchFamily="2" charset="2"/>
              <a:buChar char="§"/>
            </a:pPr>
            <a:r>
              <a:rPr lang="es-ES" sz="2000"/>
              <a:t>Neurri ez-farmakologikoekin hastea </a:t>
            </a:r>
            <a:r>
              <a:rPr lang="es-ES" sz="2000" err="1"/>
              <a:t>gomendatzen</a:t>
            </a:r>
            <a:r>
              <a:rPr lang="es-ES" sz="2000"/>
              <a:t> da</a:t>
            </a:r>
          </a:p>
          <a:p>
            <a:pPr marL="0" indent="0" algn="just">
              <a:buNone/>
            </a:pPr>
            <a:endParaRPr lang="es-ES" sz="2000"/>
          </a:p>
          <a:p>
            <a:pPr>
              <a:buFont typeface="Wingdings" panose="05000000000000000000" pitchFamily="2" charset="2"/>
              <a:buChar char="Ø"/>
            </a:pPr>
            <a:r>
              <a:rPr lang="es-ES" sz="2400" b="1">
                <a:solidFill>
                  <a:srgbClr val="4E9EBA"/>
                </a:solidFill>
              </a:rPr>
              <a:t>Esku-hartze ez farmakologikoak </a:t>
            </a:r>
          </a:p>
          <a:p>
            <a:pPr marL="0" indent="0">
              <a:buNone/>
            </a:pPr>
            <a:endParaRPr lang="es-ES" sz="800" b="1">
              <a:solidFill>
                <a:srgbClr val="4E9EBA"/>
              </a:solidFill>
            </a:endParaRPr>
          </a:p>
          <a:p>
            <a:r>
              <a:rPr lang="es-ES" sz="2000" b="1">
                <a:solidFill>
                  <a:srgbClr val="4E9EBA"/>
                </a:solidFill>
              </a:rPr>
              <a:t>Hezkuntza</a:t>
            </a:r>
          </a:p>
          <a:p>
            <a:pPr marL="0" indent="0">
              <a:buNone/>
            </a:pPr>
            <a:endParaRPr lang="es-ES" sz="800" b="1">
              <a:solidFill>
                <a:srgbClr val="4E9EBA"/>
              </a:solidFill>
            </a:endParaRPr>
          </a:p>
          <a:p>
            <a:pPr lvl="1" algn="just"/>
            <a:r>
              <a:rPr lang="es-ES" sz="1800"/>
              <a:t>Aktibo mantentzea, oheko egonaldirik ez egitea eta ohiko jarduerekin (lana barne) jarraitzea aholkatzen da, mina baliaezintasunik gabea </a:t>
            </a:r>
            <a:r>
              <a:rPr lang="es-ES" sz="1800" err="1"/>
              <a:t>bada</a:t>
            </a:r>
            <a:endParaRPr lang="es-ES" sz="1800"/>
          </a:p>
          <a:p>
            <a:pPr lvl="1" algn="just"/>
            <a:r>
              <a:rPr lang="es-ES" sz="1800"/>
              <a:t>Lunbalgiaren izaerari buruzko aholkularitza eta hezkuntza ematea gomendatzen da. Pazientea lasaitzen ahalegindu lunbalgiaren jatorrian arazo larriak nekez izaten </a:t>
            </a:r>
            <a:r>
              <a:rPr lang="es-ES" sz="1800" err="1"/>
              <a:t>direla</a:t>
            </a:r>
            <a:r>
              <a:rPr lang="es-ES" sz="1800"/>
              <a:t> </a:t>
            </a:r>
            <a:r>
              <a:rPr lang="es-ES" sz="1800" err="1"/>
              <a:t>azalduz</a:t>
            </a:r>
            <a:endParaRPr lang="es-ES" sz="1800"/>
          </a:p>
          <a:p>
            <a:pPr lvl="1" algn="just"/>
            <a:r>
              <a:rPr lang="es-ES" sz="1800"/>
              <a:t>Informazioa eman: minaren kausak, diagnostiko-proben balio eskasa kasu gehienetan, jarduerari eta lanari buruzko gomendioak eta noiz jarri harremanetan kliniko batekin </a:t>
            </a:r>
            <a:r>
              <a:rPr lang="es-ES" sz="1800" err="1"/>
              <a:t>jarraipena</a:t>
            </a:r>
            <a:r>
              <a:rPr lang="es-ES" sz="1800"/>
              <a:t> </a:t>
            </a:r>
            <a:r>
              <a:rPr lang="es-ES" sz="1800" err="1"/>
              <a:t>egiteko</a:t>
            </a:r>
            <a:endParaRPr lang="es-ES" sz="1800"/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433802" y="1090023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8057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489781" y="1196402"/>
            <a:ext cx="10680888" cy="493526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400" b="1">
              <a:solidFill>
                <a:srgbClr val="4E9EBA"/>
              </a:solidFill>
            </a:endParaRPr>
          </a:p>
          <a:p>
            <a:r>
              <a:rPr lang="es-ES" sz="2000" b="1">
                <a:solidFill>
                  <a:srgbClr val="4E9EBA"/>
                </a:solidFill>
              </a:rPr>
              <a:t>Beste esku-hartze ez farmakologikoak</a:t>
            </a:r>
          </a:p>
          <a:p>
            <a:endParaRPr lang="es-ES" sz="500" b="1">
              <a:solidFill>
                <a:srgbClr val="4E9EBA"/>
              </a:solidFill>
            </a:endParaRPr>
          </a:p>
          <a:p>
            <a:pPr lvl="1" indent="-266400" algn="just"/>
            <a:r>
              <a:rPr lang="es-ES" sz="1800"/>
              <a:t>Hezkuntza ez den beste esku-hartze ez-farmakologiko batzuek lunbalgia akutuan duten eraginari buruzko ebidentziak kalitate baxua edo neurrizkoa du, horrenbestez, bigarren lerrokotzat hartu </a:t>
            </a:r>
            <a:r>
              <a:rPr lang="es-ES" sz="1800" err="1"/>
              <a:t>beharko</a:t>
            </a:r>
            <a:r>
              <a:rPr lang="es-ES" sz="1800"/>
              <a:t> </a:t>
            </a:r>
            <a:r>
              <a:rPr lang="es-ES" sz="1800" err="1"/>
              <a:t>lirateke</a:t>
            </a:r>
            <a:endParaRPr lang="es-ES" sz="1800"/>
          </a:p>
          <a:p>
            <a:pPr lvl="1" indent="-266400" algn="just"/>
            <a:r>
              <a:rPr lang="es-ES" sz="1800"/>
              <a:t>Aukera ezberdinen arteko hautua pazientearen lehentasunak eta aukera bakoitzaren kostu zein eskuragarritasuna kontuan hartuz </a:t>
            </a:r>
            <a:r>
              <a:rPr lang="es-ES" sz="1800" err="1"/>
              <a:t>egingo</a:t>
            </a:r>
            <a:r>
              <a:rPr lang="es-ES" sz="1800"/>
              <a:t> da</a:t>
            </a:r>
          </a:p>
          <a:p>
            <a:pPr lvl="1" indent="-266400" algn="just"/>
            <a:r>
              <a:rPr lang="es-ES" sz="1800"/>
              <a:t>12 aste baino gutxiago irauten duten lunbalgietan, neurrizko ebidentzia dago </a:t>
            </a:r>
            <a:r>
              <a:rPr lang="es-ES" sz="1800" b="1">
                <a:solidFill>
                  <a:srgbClr val="4E9EBA"/>
                </a:solidFill>
              </a:rPr>
              <a:t>larruazaleko beroak </a:t>
            </a:r>
            <a:r>
              <a:rPr lang="es-ES" sz="1800"/>
              <a:t>mina eta desgaitasuna murrizten dituela adierazteko. Ezin izan da frogatu hotzak eragin </a:t>
            </a:r>
            <a:r>
              <a:rPr lang="es-ES" sz="1800" err="1"/>
              <a:t>bera</a:t>
            </a:r>
            <a:r>
              <a:rPr lang="es-ES" sz="1800"/>
              <a:t> </a:t>
            </a:r>
            <a:r>
              <a:rPr lang="es-ES" sz="1800" err="1"/>
              <a:t>duenik</a:t>
            </a:r>
            <a:endParaRPr lang="es-ES" sz="1800"/>
          </a:p>
          <a:p>
            <a:pPr lvl="1" indent="-266400" algn="just"/>
            <a:r>
              <a:rPr lang="es-ES" sz="1800" b="1">
                <a:solidFill>
                  <a:srgbClr val="4E9EBA"/>
                </a:solidFill>
              </a:rPr>
              <a:t>Ariketa fisikoak</a:t>
            </a:r>
            <a:r>
              <a:rPr lang="es-ES" sz="1800"/>
              <a:t> ez du eraginkortasunik frogatu lumbalgia </a:t>
            </a:r>
            <a:r>
              <a:rPr lang="es-ES" sz="1800" err="1"/>
              <a:t>akutuan</a:t>
            </a:r>
            <a:endParaRPr lang="es-ES" sz="1800"/>
          </a:p>
          <a:p>
            <a:pPr lvl="1" indent="-266400" algn="just"/>
            <a:r>
              <a:rPr lang="es-ES" sz="1800" b="1">
                <a:solidFill>
                  <a:srgbClr val="4E9EBA"/>
                </a:solidFill>
              </a:rPr>
              <a:t>Esku-hartze fisiko pasiboek </a:t>
            </a:r>
            <a:r>
              <a:rPr lang="es-ES" sz="1800"/>
              <a:t>(bizkarrezurraren manipulazioa, masajea edo akupuntura kasu) emaitza kontraesankorrak </a:t>
            </a:r>
            <a:r>
              <a:rPr lang="es-ES" sz="1800" err="1"/>
              <a:t>erakutsi</a:t>
            </a:r>
            <a:r>
              <a:rPr lang="es-ES" sz="1800"/>
              <a:t> </a:t>
            </a:r>
            <a:r>
              <a:rPr lang="es-ES" sz="1800" err="1"/>
              <a:t>dituzte</a:t>
            </a:r>
            <a:endParaRPr lang="es-ES" sz="1800"/>
          </a:p>
          <a:p>
            <a:pPr lvl="1" indent="-266400" algn="just"/>
            <a:r>
              <a:rPr lang="es-ES" sz="1800"/>
              <a:t>Beste esku-hartze batzuk, hala nola trakzioa, elektroterapia (TENS, PENS, ultrasoinuak…) edo ortesiak ez dira eraginkorrak eta saihestu egin </a:t>
            </a:r>
            <a:r>
              <a:rPr lang="es-ES" sz="1800" err="1"/>
              <a:t>behar</a:t>
            </a:r>
            <a:r>
              <a:rPr lang="es-ES" sz="1800"/>
              <a:t> </a:t>
            </a:r>
            <a:r>
              <a:rPr lang="es-ES" sz="1800" err="1"/>
              <a:t>dira</a:t>
            </a:r>
            <a:endParaRPr lang="es-ES" sz="1800"/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433802" y="1090023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224589" y="365125"/>
            <a:ext cx="11566357" cy="732155"/>
          </a:xfrm>
        </p:spPr>
        <p:txBody>
          <a:bodyPr>
            <a:normAutofit/>
          </a:bodyPr>
          <a:lstStyle/>
          <a:p>
            <a:pPr algn="ctr"/>
            <a:r>
              <a:rPr lang="es-ES" sz="4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LUNBALGIA AKUTUA ETA AZPIAKUTUA</a:t>
            </a:r>
          </a:p>
        </p:txBody>
      </p:sp>
    </p:spTree>
    <p:extLst>
      <p:ext uri="{BB962C8B-B14F-4D97-AF65-F5344CB8AC3E}">
        <p14:creationId xmlns:p14="http://schemas.microsoft.com/office/powerpoint/2010/main" val="709139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1184758" y="1393371"/>
            <a:ext cx="9088445" cy="416922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000" b="1">
              <a:solidFill>
                <a:srgbClr val="4E9EBA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433802" y="1090023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ángulo 3"/>
          <p:cNvSpPr/>
          <p:nvPr/>
        </p:nvSpPr>
        <p:spPr>
          <a:xfrm>
            <a:off x="889332" y="1485112"/>
            <a:ext cx="1037222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s-ES" sz="2400" b="1">
                <a:solidFill>
                  <a:srgbClr val="4E9EBA"/>
                </a:solidFill>
              </a:rPr>
              <a:t>Tratamendu farmakologikoa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/>
              <a:t>Esku-hartze ez-farmakologikoek erantzun egokirik ematen ez dutenean soilik </a:t>
            </a:r>
            <a:r>
              <a:rPr lang="es-ES" err="1"/>
              <a:t>gomendatzen</a:t>
            </a:r>
            <a:r>
              <a:rPr lang="es-ES"/>
              <a:t> da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/>
              <a:t>Oro har, farmako bat berak ere ez du nabarmen gutxitzen lunbalgia akutuko minaren </a:t>
            </a:r>
            <a:r>
              <a:rPr lang="es-ES" err="1"/>
              <a:t>intentsitatea</a:t>
            </a:r>
            <a:endParaRPr lang="es-ES"/>
          </a:p>
          <a:p>
            <a:pPr algn="just"/>
            <a:endParaRPr lang="es-ES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b="1">
                <a:solidFill>
                  <a:srgbClr val="4E9EBA"/>
                </a:solidFill>
              </a:rPr>
              <a:t>AIEE</a:t>
            </a:r>
            <a:r>
              <a:rPr lang="es-ES"/>
              <a:t>: plazeboa baino apur bat eraginkorragoak, </a:t>
            </a:r>
            <a:r>
              <a:rPr lang="es-ES" err="1"/>
              <a:t>eragin</a:t>
            </a:r>
            <a:r>
              <a:rPr lang="es-ES"/>
              <a:t> </a:t>
            </a:r>
            <a:r>
              <a:rPr lang="es-ES" err="1"/>
              <a:t>txikia</a:t>
            </a:r>
            <a:endParaRPr lang="es-ES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b="1">
                <a:solidFill>
                  <a:srgbClr val="4E9EBA"/>
                </a:solidFill>
              </a:rPr>
              <a:t>Muskulu-erlaxatzaileak</a:t>
            </a:r>
            <a:r>
              <a:rPr lang="es-ES"/>
              <a:t>: eragin pixka bat, baina AIEEek baino kontrako </a:t>
            </a:r>
            <a:r>
              <a:rPr lang="es-ES" err="1"/>
              <a:t>efektu</a:t>
            </a:r>
            <a:r>
              <a:rPr lang="es-ES"/>
              <a:t> </a:t>
            </a:r>
            <a:r>
              <a:rPr lang="es-ES" err="1"/>
              <a:t>gehiago</a:t>
            </a:r>
            <a:endParaRPr lang="es-ES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b="1">
                <a:solidFill>
                  <a:srgbClr val="4E9EBA"/>
                </a:solidFill>
              </a:rPr>
              <a:t>Bentzodiazepinak</a:t>
            </a:r>
            <a:r>
              <a:rPr lang="es-ES"/>
              <a:t>: ez dira eraginkorrak eta gehiegi hartzeko arriskua dute. Ez erabili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b="1">
                <a:solidFill>
                  <a:srgbClr val="4E9EBA"/>
                </a:solidFill>
              </a:rPr>
              <a:t>Parazetamola:</a:t>
            </a:r>
            <a:r>
              <a:rPr lang="es-ES"/>
              <a:t> kalitate handiko ebientzia dago eraginkorra ez dela </a:t>
            </a:r>
            <a:r>
              <a:rPr lang="es-ES" err="1"/>
              <a:t>adierazteko</a:t>
            </a:r>
            <a:endParaRPr lang="es-ES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b="1">
                <a:solidFill>
                  <a:srgbClr val="4E9EBA"/>
                </a:solidFill>
              </a:rPr>
              <a:t>Opioideak: </a:t>
            </a:r>
            <a:r>
              <a:rPr lang="es-ES"/>
              <a:t>ebidentziak ez ditu babesten. Hala ere, gida batzuek tratamendu labur baten (3 egun) erabilera  egokitzat hartzen dute arretaz hautatutako paziente batzuetan eta </a:t>
            </a:r>
            <a:r>
              <a:rPr lang="es-ES" err="1"/>
              <a:t>jarraipen</a:t>
            </a:r>
            <a:r>
              <a:rPr lang="es-ES"/>
              <a:t> </a:t>
            </a:r>
            <a:r>
              <a:rPr lang="es-ES" err="1"/>
              <a:t>egokiarekin</a:t>
            </a:r>
            <a:endParaRPr lang="es-ES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b="1">
                <a:solidFill>
                  <a:srgbClr val="4E9EBA"/>
                </a:solidFill>
              </a:rPr>
              <a:t>Gabapentina eta pregabalina</a:t>
            </a:r>
            <a:r>
              <a:rPr lang="es-ES"/>
              <a:t>: sarri erabiltzen diren arren, ebidentzia mugatua da eta gidek ez erabiltzea </a:t>
            </a:r>
            <a:r>
              <a:rPr lang="es-ES" err="1"/>
              <a:t>gomendatzen</a:t>
            </a:r>
            <a:r>
              <a:rPr lang="es-ES"/>
              <a:t> </a:t>
            </a:r>
            <a:r>
              <a:rPr lang="es-ES" err="1"/>
              <a:t>dute</a:t>
            </a:r>
            <a:endParaRPr lang="es-ES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/>
              <a:t>Ez da gomendatzen </a:t>
            </a:r>
            <a:r>
              <a:rPr lang="es-ES" b="1">
                <a:solidFill>
                  <a:srgbClr val="4E9EBA"/>
                </a:solidFill>
              </a:rPr>
              <a:t>antidepresiboen</a:t>
            </a:r>
            <a:r>
              <a:rPr lang="es-ES"/>
              <a:t> edo </a:t>
            </a:r>
            <a:r>
              <a:rPr lang="es-ES" b="1">
                <a:solidFill>
                  <a:srgbClr val="4E9EBA"/>
                </a:solidFill>
              </a:rPr>
              <a:t>kortikoide </a:t>
            </a:r>
            <a:r>
              <a:rPr lang="es-ES" b="1" err="1">
                <a:solidFill>
                  <a:srgbClr val="4E9EBA"/>
                </a:solidFill>
              </a:rPr>
              <a:t>sistemikoen</a:t>
            </a:r>
            <a:r>
              <a:rPr lang="es-ES" b="1">
                <a:solidFill>
                  <a:srgbClr val="4E9EBA"/>
                </a:solidFill>
              </a:rPr>
              <a:t> </a:t>
            </a:r>
            <a:r>
              <a:rPr lang="es-ES" err="1"/>
              <a:t>erabilera</a:t>
            </a:r>
            <a:endParaRPr lang="es-ES" b="1">
              <a:solidFill>
                <a:srgbClr val="4E9EBA"/>
              </a:solidFill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b="1">
                <a:solidFill>
                  <a:srgbClr val="4E9EBA"/>
                </a:solidFill>
              </a:rPr>
              <a:t>Kapsaizina topikoa: </a:t>
            </a:r>
            <a:r>
              <a:rPr lang="es-ES"/>
              <a:t>emaitza kontraesankorrak hemen merkaturatutako aurkezpen desberdinekin  </a:t>
            </a:r>
            <a:r>
              <a:rPr lang="es-ES" err="1"/>
              <a:t>egindako</a:t>
            </a:r>
            <a:r>
              <a:rPr lang="es-ES"/>
              <a:t> </a:t>
            </a:r>
            <a:r>
              <a:rPr lang="es-ES" err="1"/>
              <a:t>azterketetan</a:t>
            </a:r>
            <a:endParaRPr lang="es-ES" b="1">
              <a:solidFill>
                <a:srgbClr val="4E9EBA"/>
              </a:solidFill>
            </a:endParaRPr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224589" y="365125"/>
            <a:ext cx="11566357" cy="732155"/>
          </a:xfrm>
        </p:spPr>
        <p:txBody>
          <a:bodyPr>
            <a:normAutofit/>
          </a:bodyPr>
          <a:lstStyle/>
          <a:p>
            <a:pPr algn="ctr"/>
            <a:r>
              <a:rPr lang="es-ES" sz="4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LUNBALGIA AKUTUA ETA AZPIAKUTUA</a:t>
            </a:r>
          </a:p>
        </p:txBody>
      </p:sp>
    </p:spTree>
    <p:extLst>
      <p:ext uri="{BB962C8B-B14F-4D97-AF65-F5344CB8AC3E}">
        <p14:creationId xmlns:p14="http://schemas.microsoft.com/office/powerpoint/2010/main" val="12398342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gai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1CD9D10FA1F543857F910471C88E3F" ma:contentTypeVersion="18" ma:contentTypeDescription="Create a new document." ma:contentTypeScope="" ma:versionID="658e05dc79727ff3272e17dd9bfa80f0">
  <xsd:schema xmlns:xsd="http://www.w3.org/2001/XMLSchema" xmlns:xs="http://www.w3.org/2001/XMLSchema" xmlns:p="http://schemas.microsoft.com/office/2006/metadata/properties" xmlns:ns2="1fdafc60-6e87-4fef-9209-278af2a3ac6d" xmlns:ns3="f301a845-6ce7-4628-b9f3-e90712a662a6" targetNamespace="http://schemas.microsoft.com/office/2006/metadata/properties" ma:root="true" ma:fieldsID="60ec3ea61346522d41d3ef10648fdf0c" ns2:_="" ns3:_="">
    <xsd:import namespace="1fdafc60-6e87-4fef-9209-278af2a3ac6d"/>
    <xsd:import namespace="f301a845-6ce7-4628-b9f3-e90712a66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dafc60-6e87-4fef-9209-278af2a3ac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6238219-447f-418f-809f-6e2596424ee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01a845-6ce7-4628-b9f3-e90712a66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b2c9e86-a5d1-4fbb-99d0-b14c622278c8}" ma:internalName="TaxCatchAll" ma:showField="CatchAllData" ma:web="f301a845-6ce7-4628-b9f3-e90712a66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01a845-6ce7-4628-b9f3-e90712a662a6" xsi:nil="true"/>
    <lcf76f155ced4ddcb4097134ff3c332f xmlns="1fdafc60-6e87-4fef-9209-278af2a3ac6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CDF454F-C006-48A9-82E3-D4D7F379274D}">
  <ds:schemaRefs>
    <ds:schemaRef ds:uri="1fdafc60-6e87-4fef-9209-278af2a3ac6d"/>
    <ds:schemaRef ds:uri="f301a845-6ce7-4628-b9f3-e90712a662a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1737D3B-2628-4CB1-A252-A7A3FD4F81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9C0450-BEA5-4695-94A4-D41D36B74154}">
  <ds:schemaRefs>
    <ds:schemaRef ds:uri="1fdafc60-6e87-4fef-9209-278af2a3ac6d"/>
    <ds:schemaRef ds:uri="9391d096-c6d4-4110-84cf-6be32e10bc63"/>
    <ds:schemaRef ds:uri="f301a845-6ce7-4628-b9f3-e90712a662a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1583</Words>
  <Application>Microsoft Office PowerPoint</Application>
  <PresentationFormat>Panorámica</PresentationFormat>
  <Paragraphs>163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7" baseType="lpstr">
      <vt:lpstr>Arial</vt:lpstr>
      <vt:lpstr>Arial Black</vt:lpstr>
      <vt:lpstr>Calibri</vt:lpstr>
      <vt:lpstr>Calibri Light</vt:lpstr>
      <vt:lpstr>Wingdings</vt:lpstr>
      <vt:lpstr>Tema de Office</vt:lpstr>
      <vt:lpstr>LUNBALGIA  32 Liburukia, 8. Zk 2024</vt:lpstr>
      <vt:lpstr>Aurkibidea</vt:lpstr>
      <vt:lpstr>SARRERA</vt:lpstr>
      <vt:lpstr>SARRERA</vt:lpstr>
      <vt:lpstr>HASIERAKO BALORAZIOA</vt:lpstr>
      <vt:lpstr>HASIERAKO BALORAZIOA</vt:lpstr>
      <vt:lpstr>LUNBALGIA AKUTUA ETA AZPIAKUTUA</vt:lpstr>
      <vt:lpstr>LUNBALGIA AKUTUA ETA AZPIAKUTUA</vt:lpstr>
      <vt:lpstr>LUNBALGIA AKUTUA ETA AZPIAKUTUA</vt:lpstr>
      <vt:lpstr>LUNBALGIA IRAUNKORRA</vt:lpstr>
      <vt:lpstr>LUNBALGIA IRAUNKORRA</vt:lpstr>
      <vt:lpstr>LUNBALGIA IRAUNKORRA</vt:lpstr>
      <vt:lpstr>LUNBALGIA IRAUNKORRA</vt:lpstr>
      <vt:lpstr>LUNBALGIA IRAUNKORRA</vt:lpstr>
      <vt:lpstr>LUNBALGIA IRAUNKORRA</vt:lpstr>
      <vt:lpstr>Presentación de PowerPoint</vt:lpstr>
      <vt:lpstr>PAZIENTEENTZAKO INFORMAZIOA</vt:lpstr>
      <vt:lpstr>Funtsezko ideiak (1/3)</vt:lpstr>
      <vt:lpstr>Funtsezko ideiak (2/3)</vt:lpstr>
      <vt:lpstr>Funtsezko ideiak (3/3)</vt:lpstr>
      <vt:lpstr>Bibliografia eta informazio gehiagorako…</vt:lpstr>
    </vt:vector>
  </TitlesOfParts>
  <Company>Eusko Jaurlaritza Gobierno Vasco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INFAC  Vol xx, nºx año</dc:title>
  <dc:creator>López Varona, Mª José</dc:creator>
  <cp:lastModifiedBy>Zuazo Aguillo, Mª Lourdes</cp:lastModifiedBy>
  <cp:revision>1</cp:revision>
  <cp:lastPrinted>2022-02-23T13:38:32Z</cp:lastPrinted>
  <dcterms:created xsi:type="dcterms:W3CDTF">2022-01-18T07:46:55Z</dcterms:created>
  <dcterms:modified xsi:type="dcterms:W3CDTF">2024-12-02T09:09:30Z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0x010100491CD9D10FA1F543857F910471C88E3F</vt:lpwstr>
  </property>
  <property fmtid="{D5CDD505-2E9C-101B-9397-08002B2CF9AE}" pid="3" name="MediaServiceImageTags">
    <vt:lpwstr/>
  </property>
</Properties>
</file>