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6" r:id="rId6"/>
    <p:sldId id="307" r:id="rId7"/>
    <p:sldId id="308" r:id="rId8"/>
    <p:sldId id="316" r:id="rId9"/>
    <p:sldId id="317" r:id="rId10"/>
    <p:sldId id="315" r:id="rId11"/>
    <p:sldId id="318" r:id="rId12"/>
    <p:sldId id="319" r:id="rId13"/>
    <p:sldId id="32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28" r:id="rId30"/>
  </p:sldIdLst>
  <p:sldSz cx="12192000" cy="6858000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7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  <p:cmAuthor id="2" name="LEIRE GIL MAJUELO" initials="LGM" lastIdx="5" clrIdx="1">
    <p:extLst>
      <p:ext uri="{19B8F6BF-5375-455C-9EA6-DF929625EA0E}">
        <p15:presenceInfo xmlns:p15="http://schemas.microsoft.com/office/powerpoint/2012/main" userId="S-1-5-21-3957148863-1721901046-757422038-157503" providerId="AD"/>
      </p:ext>
    </p:extLst>
  </p:cmAuthor>
  <p:cmAuthor id="3" name="AMAIA ALZAGA LIZARRALDE" initials="AAL" lastIdx="0" clrIdx="2">
    <p:extLst>
      <p:ext uri="{19B8F6BF-5375-455C-9EA6-DF929625EA0E}">
        <p15:presenceInfo xmlns:p15="http://schemas.microsoft.com/office/powerpoint/2012/main" userId="S-1-5-21-3957148863-1721901046-757422038-288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1AC5C-7ECE-4E16-B85F-2492A85EDD79}" v="1" dt="2024-07-09T10:41:52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109" d="100"/>
          <a:sy n="109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814F6504-8B18-43AC-8E89-23E6A9E14889}"/>
    <pc:docChg chg="custSel modSld">
      <pc:chgData name="López Varona, Mª José" userId="6b80e222-923f-4be5-9ffe-77a4b7672272" providerId="ADAL" clId="{814F6504-8B18-43AC-8E89-23E6A9E14889}" dt="2024-04-19T11:11:51.649" v="43" actId="14100"/>
      <pc:docMkLst>
        <pc:docMk/>
      </pc:docMkLst>
      <pc:sldChg chg="modSp mod">
        <pc:chgData name="López Varona, Mª José" userId="6b80e222-923f-4be5-9ffe-77a4b7672272" providerId="ADAL" clId="{814F6504-8B18-43AC-8E89-23E6A9E14889}" dt="2024-04-15T09:13:14.583" v="3" actId="20577"/>
        <pc:sldMkLst>
          <pc:docMk/>
          <pc:sldMk cId="1752585274" sldId="256"/>
        </pc:sldMkLst>
        <pc:spChg chg="mod">
          <ac:chgData name="López Varona, Mª José" userId="6b80e222-923f-4be5-9ffe-77a4b7672272" providerId="ADAL" clId="{814F6504-8B18-43AC-8E89-23E6A9E14889}" dt="2024-04-15T09:13:14.583" v="3" actId="20577"/>
          <ac:spMkLst>
            <pc:docMk/>
            <pc:sldMk cId="1752585274" sldId="256"/>
            <ac:spMk id="2" creationId="{00000000-0000-0000-0000-000000000000}"/>
          </ac:spMkLst>
        </pc:spChg>
      </pc:sldChg>
      <pc:sldChg chg="addSp delSp modSp mod">
        <pc:chgData name="López Varona, Mª José" userId="6b80e222-923f-4be5-9ffe-77a4b7672272" providerId="ADAL" clId="{814F6504-8B18-43AC-8E89-23E6A9E14889}" dt="2024-04-19T11:11:51.649" v="43" actId="14100"/>
        <pc:sldMkLst>
          <pc:docMk/>
          <pc:sldMk cId="344183591" sldId="322"/>
        </pc:sldMkLst>
        <pc:picChg chg="del">
          <ac:chgData name="López Varona, Mª José" userId="6b80e222-923f-4be5-9ffe-77a4b7672272" providerId="ADAL" clId="{814F6504-8B18-43AC-8E89-23E6A9E14889}" dt="2024-04-18T10:35:14.295" v="4" actId="478"/>
          <ac:picMkLst>
            <pc:docMk/>
            <pc:sldMk cId="344183591" sldId="322"/>
            <ac:picMk id="2" creationId="{00000000-0000-0000-0000-000000000000}"/>
          </ac:picMkLst>
        </pc:picChg>
        <pc:picChg chg="add del mod">
          <ac:chgData name="López Varona, Mª José" userId="6b80e222-923f-4be5-9ffe-77a4b7672272" providerId="ADAL" clId="{814F6504-8B18-43AC-8E89-23E6A9E14889}" dt="2024-04-19T11:10:25.618" v="20" actId="478"/>
          <ac:picMkLst>
            <pc:docMk/>
            <pc:sldMk cId="344183591" sldId="322"/>
            <ac:picMk id="4" creationId="{907C5434-203E-883B-B009-9556C6A09BAA}"/>
          </ac:picMkLst>
        </pc:picChg>
        <pc:picChg chg="del mod">
          <ac:chgData name="López Varona, Mª José" userId="6b80e222-923f-4be5-9ffe-77a4b7672272" providerId="ADAL" clId="{814F6504-8B18-43AC-8E89-23E6A9E14889}" dt="2024-04-19T11:09:14.747" v="15" actId="478"/>
          <ac:picMkLst>
            <pc:docMk/>
            <pc:sldMk cId="344183591" sldId="322"/>
            <ac:picMk id="5" creationId="{00000000-0000-0000-0000-000000000000}"/>
          </ac:picMkLst>
        </pc:picChg>
        <pc:picChg chg="add mod">
          <ac:chgData name="López Varona, Mª José" userId="6b80e222-923f-4be5-9ffe-77a4b7672272" providerId="ADAL" clId="{814F6504-8B18-43AC-8E89-23E6A9E14889}" dt="2024-04-18T10:35:49.920" v="12" actId="1076"/>
          <ac:picMkLst>
            <pc:docMk/>
            <pc:sldMk cId="344183591" sldId="322"/>
            <ac:picMk id="6" creationId="{70C319AD-3595-B4B4-5D4E-E60CB546B1C8}"/>
          </ac:picMkLst>
        </pc:picChg>
        <pc:picChg chg="add mod">
          <ac:chgData name="López Varona, Mª José" userId="6b80e222-923f-4be5-9ffe-77a4b7672272" providerId="ADAL" clId="{814F6504-8B18-43AC-8E89-23E6A9E14889}" dt="2024-04-19T11:11:51.649" v="43" actId="14100"/>
          <ac:picMkLst>
            <pc:docMk/>
            <pc:sldMk cId="344183591" sldId="322"/>
            <ac:picMk id="12" creationId="{00191C0B-78CE-1F4F-059C-541D46C0A2AA}"/>
          </ac:picMkLst>
        </pc:picChg>
      </pc:sldChg>
      <pc:sldChg chg="modSp mod">
        <pc:chgData name="López Varona, Mª José" userId="6b80e222-923f-4be5-9ffe-77a4b7672272" providerId="ADAL" clId="{814F6504-8B18-43AC-8E89-23E6A9E14889}" dt="2024-04-15T09:13:01.511" v="2" actId="3626"/>
        <pc:sldMkLst>
          <pc:docMk/>
          <pc:sldMk cId="3293007316" sldId="328"/>
        </pc:sldMkLst>
        <pc:spChg chg="mod">
          <ac:chgData name="López Varona, Mª José" userId="6b80e222-923f-4be5-9ffe-77a4b7672272" providerId="ADAL" clId="{814F6504-8B18-43AC-8E89-23E6A9E14889}" dt="2024-04-15T09:13:01.511" v="2" actId="3626"/>
          <ac:spMkLst>
            <pc:docMk/>
            <pc:sldMk cId="3293007316" sldId="328"/>
            <ac:spMk id="4" creationId="{00000000-0000-0000-0000-000000000000}"/>
          </ac:spMkLst>
        </pc:spChg>
      </pc:sldChg>
    </pc:docChg>
  </pc:docChgLst>
  <pc:docChgLst>
    <pc:chgData name="Rosado Ortiz De Zarate, Ander" userId="6cb5019e-4be0-4e27-b6ca-543cab28f87e" providerId="ADAL" clId="{E61CE566-CD83-4109-85D0-ED8797B3A59B}"/>
    <pc:docChg chg="custSel modSld">
      <pc:chgData name="Rosado Ortiz De Zarate, Ander" userId="6cb5019e-4be0-4e27-b6ca-543cab28f87e" providerId="ADAL" clId="{E61CE566-CD83-4109-85D0-ED8797B3A59B}" dt="2024-04-26T06:55:55.504" v="0" actId="3626"/>
      <pc:docMkLst>
        <pc:docMk/>
      </pc:docMkLst>
      <pc:sldChg chg="modSp mod">
        <pc:chgData name="Rosado Ortiz De Zarate, Ander" userId="6cb5019e-4be0-4e27-b6ca-543cab28f87e" providerId="ADAL" clId="{E61CE566-CD83-4109-85D0-ED8797B3A59B}" dt="2024-04-26T06:55:55.504" v="0" actId="3626"/>
        <pc:sldMkLst>
          <pc:docMk/>
          <pc:sldMk cId="3293007316" sldId="328"/>
        </pc:sldMkLst>
        <pc:spChg chg="mod">
          <ac:chgData name="Rosado Ortiz De Zarate, Ander" userId="6cb5019e-4be0-4e27-b6ca-543cab28f87e" providerId="ADAL" clId="{E61CE566-CD83-4109-85D0-ED8797B3A59B}" dt="2024-04-26T06:55:55.504" v="0" actId="3626"/>
          <ac:spMkLst>
            <pc:docMk/>
            <pc:sldMk cId="3293007316" sldId="328"/>
            <ac:spMk id="4" creationId="{00000000-0000-0000-0000-000000000000}"/>
          </ac:spMkLst>
        </pc:spChg>
      </pc:sldChg>
    </pc:docChg>
  </pc:docChgLst>
  <pc:docChgLst>
    <pc:chgData name="Rosado Ortiz De Zarate, Ander" userId="6cb5019e-4be0-4e27-b6ca-543cab28f87e" providerId="ADAL" clId="{BBF1AC5C-7ECE-4E16-B85F-2492A85EDD79}"/>
    <pc:docChg chg="custSel modSld">
      <pc:chgData name="Rosado Ortiz De Zarate, Ander" userId="6cb5019e-4be0-4e27-b6ca-543cab28f87e" providerId="ADAL" clId="{BBF1AC5C-7ECE-4E16-B85F-2492A85EDD79}" dt="2024-07-09T10:41:52.644" v="16" actId="27636"/>
      <pc:docMkLst>
        <pc:docMk/>
      </pc:docMkLst>
      <pc:sldChg chg="modSp mod">
        <pc:chgData name="Rosado Ortiz De Zarate, Ander" userId="6cb5019e-4be0-4e27-b6ca-543cab28f87e" providerId="ADAL" clId="{BBF1AC5C-7ECE-4E16-B85F-2492A85EDD79}" dt="2024-07-09T10:41:16.181" v="15" actId="20577"/>
        <pc:sldMkLst>
          <pc:docMk/>
          <pc:sldMk cId="3293007316" sldId="328"/>
        </pc:sldMkLst>
        <pc:spChg chg="mod">
          <ac:chgData name="Rosado Ortiz De Zarate, Ander" userId="6cb5019e-4be0-4e27-b6ca-543cab28f87e" providerId="ADAL" clId="{BBF1AC5C-7ECE-4E16-B85F-2492A85EDD79}" dt="2024-07-09T10:41:16.181" v="15" actId="20577"/>
          <ac:spMkLst>
            <pc:docMk/>
            <pc:sldMk cId="3293007316" sldId="328"/>
            <ac:spMk id="4" creationId="{00000000-0000-0000-0000-000000000000}"/>
          </ac:spMkLst>
        </pc:spChg>
      </pc:sldChg>
      <pc:sldChg chg="modSp mod">
        <pc:chgData name="Rosado Ortiz De Zarate, Ander" userId="6cb5019e-4be0-4e27-b6ca-543cab28f87e" providerId="ADAL" clId="{BBF1AC5C-7ECE-4E16-B85F-2492A85EDD79}" dt="2024-07-09T10:41:52.644" v="16" actId="27636"/>
        <pc:sldMkLst>
          <pc:docMk/>
          <pc:sldMk cId="2045541579" sldId="329"/>
        </pc:sldMkLst>
        <pc:spChg chg="mod">
          <ac:chgData name="Rosado Ortiz De Zarate, Ander" userId="6cb5019e-4be0-4e27-b6ca-543cab28f87e" providerId="ADAL" clId="{BBF1AC5C-7ECE-4E16-B85F-2492A85EDD79}" dt="2024-07-09T10:41:52.644" v="16" actId="27636"/>
          <ac:spMkLst>
            <pc:docMk/>
            <pc:sldMk cId="2045541579" sldId="329"/>
            <ac:spMk id="3" creationId="{00000000-0000-0000-0000-000000000000}"/>
          </ac:spMkLst>
        </pc:spChg>
      </pc:sldChg>
    </pc:docChg>
  </pc:docChgLst>
  <pc:docChgLst>
    <pc:chgData name="López Varona, Mª José" userId="6b80e222-923f-4be5-9ffe-77a4b7672272" providerId="ADAL" clId="{0C213F59-9F30-4432-953D-8F98F27DE999}"/>
    <pc:docChg chg="custSel modSld">
      <pc:chgData name="López Varona, Mª José" userId="6b80e222-923f-4be5-9ffe-77a4b7672272" providerId="ADAL" clId="{0C213F59-9F30-4432-953D-8F98F27DE999}" dt="2024-06-11T06:22:44.297" v="1" actId="3626"/>
      <pc:docMkLst>
        <pc:docMk/>
      </pc:docMkLst>
      <pc:sldChg chg="modSp mod">
        <pc:chgData name="López Varona, Mª José" userId="6b80e222-923f-4be5-9ffe-77a4b7672272" providerId="ADAL" clId="{0C213F59-9F30-4432-953D-8F98F27DE999}" dt="2024-06-11T06:22:17.015" v="0" actId="20577"/>
        <pc:sldMkLst>
          <pc:docMk/>
          <pc:sldMk cId="1752585274" sldId="256"/>
        </pc:sldMkLst>
        <pc:spChg chg="mod">
          <ac:chgData name="López Varona, Mª José" userId="6b80e222-923f-4be5-9ffe-77a4b7672272" providerId="ADAL" clId="{0C213F59-9F30-4432-953D-8F98F27DE999}" dt="2024-06-11T06:22:17.015" v="0" actId="20577"/>
          <ac:spMkLst>
            <pc:docMk/>
            <pc:sldMk cId="1752585274" sldId="256"/>
            <ac:spMk id="2" creationId="{00000000-0000-0000-0000-000000000000}"/>
          </ac:spMkLst>
        </pc:spChg>
      </pc:sldChg>
      <pc:sldChg chg="modSp mod">
        <pc:chgData name="López Varona, Mª José" userId="6b80e222-923f-4be5-9ffe-77a4b7672272" providerId="ADAL" clId="{0C213F59-9F30-4432-953D-8F98F27DE999}" dt="2024-06-11T06:22:44.297" v="1" actId="3626"/>
        <pc:sldMkLst>
          <pc:docMk/>
          <pc:sldMk cId="3293007316" sldId="328"/>
        </pc:sldMkLst>
        <pc:spChg chg="mod">
          <ac:chgData name="López Varona, Mª José" userId="6b80e222-923f-4be5-9ffe-77a4b7672272" providerId="ADAL" clId="{0C213F59-9F30-4432-953D-8F98F27DE999}" dt="2024-06-11T06:22:44.297" v="1" actId="3626"/>
          <ac:spMkLst>
            <pc:docMk/>
            <pc:sldMk cId="3293007316" sldId="32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5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88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7F916-2597-4269-9DAD-3A666AA9A3B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skadi.eus/contenidos/informacion/cevime_infac_2024/eu_def/adjuntos/INFAC-Vol-32-n-5_edoskitzaroa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eastfeedingnetwork.org.uk/drugs-factsheets/" TargetMode="External"/><Relationship Id="rId13" Type="http://schemas.openxmlformats.org/officeDocument/2006/relationships/hyperlink" Target="https://www.aeped.es/comite-nutricion-y-lactancia-materna/lactancia-materna/applactanciamatern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sps.nhs.uk/home/guidance/safety-in-breastfeeding/" TargetMode="External"/><Relationship Id="rId12" Type="http://schemas.openxmlformats.org/officeDocument/2006/relationships/hyperlink" Target="https://cima.aemps.es/cima/publico/hom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501922/" TargetMode="External"/><Relationship Id="rId11" Type="http://schemas.openxmlformats.org/officeDocument/2006/relationships/hyperlink" Target="https://mothertobaby.org/fact-sheets/" TargetMode="External"/><Relationship Id="rId5" Type="http://schemas.openxmlformats.org/officeDocument/2006/relationships/hyperlink" Target="http://e-lactancia.org/" TargetMode="External"/><Relationship Id="rId10" Type="http://schemas.openxmlformats.org/officeDocument/2006/relationships/hyperlink" Target="https://www.drugs.com/breastfeeding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perinatology.com/exposures/druglist.htm#TO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u-ES" sz="4000" dirty="0">
                <a:solidFill>
                  <a:srgbClr val="4E9EBA"/>
                </a:solidFill>
                <a:latin typeface="Arial Black" pitchFamily="34" charset="0"/>
              </a:rPr>
              <a:t>EDOSKITZAROA ETA MEDIKAMENTUAK 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Vol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 32 ,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nº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 5 2024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446443" y="879989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46443" y="342396"/>
            <a:ext cx="1134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dirty="0">
                <a:solidFill>
                  <a:srgbClr val="4E9EBA"/>
                </a:solidFill>
                <a:latin typeface="Arial Black" pitchFamily="34" charset="0"/>
              </a:rPr>
              <a:t>A TALDEA – APARATU DIGESTIBOA ETA METABOLISMOA (2)</a:t>
            </a:r>
            <a:endParaRPr lang="es-ES" sz="2400" dirty="0">
              <a:solidFill>
                <a:srgbClr val="4E9EBA"/>
              </a:solidFill>
              <a:latin typeface="Arial Black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073227" y="963174"/>
            <a:ext cx="7699817" cy="5656468"/>
            <a:chOff x="1897381" y="1088444"/>
            <a:chExt cx="7699817" cy="565646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7381" y="1497330"/>
              <a:ext cx="7699816" cy="5247582"/>
            </a:xfrm>
            <a:prstGeom prst="rect">
              <a:avLst/>
            </a:prstGeom>
          </p:spPr>
        </p:pic>
        <p:pic>
          <p:nvPicPr>
            <p:cNvPr id="12" name="Imagen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97382" y="1088444"/>
              <a:ext cx="7699816" cy="461896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040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094" y="400051"/>
            <a:ext cx="11349318" cy="411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u-ES" dirty="0">
                <a:solidFill>
                  <a:srgbClr val="4E9EBA"/>
                </a:solidFill>
                <a:latin typeface="Arial Black" pitchFamily="34" charset="0"/>
              </a:rPr>
              <a:t>B TALDEA – 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ODOLA ETA ORGANO HEMATOPOIETIKOAK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468093" y="811531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777970" y="2137410"/>
            <a:ext cx="9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50" y="974289"/>
            <a:ext cx="7827540" cy="22604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56" y="3154681"/>
            <a:ext cx="7828034" cy="331831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554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5163" y="283839"/>
            <a:ext cx="1134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C TALDEA – APARATU KARDIOBASKULARRA (1)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25163" y="776282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97" y="954405"/>
            <a:ext cx="8810625" cy="56407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63727" y="6239561"/>
            <a:ext cx="11510754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20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5163" y="251460"/>
            <a:ext cx="1134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C TALDEA – APARATU KARDIOBASKULARRA (2)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25163" y="776282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1801983" y="881289"/>
            <a:ext cx="8454390" cy="5358618"/>
            <a:chOff x="1695450" y="1087901"/>
            <a:chExt cx="8454390" cy="535861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5450" y="1428750"/>
              <a:ext cx="8454390" cy="1417320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95450" y="1087901"/>
              <a:ext cx="8454390" cy="42085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5450" y="2846070"/>
              <a:ext cx="8454390" cy="3600449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328246" y="6239907"/>
            <a:ext cx="11453446" cy="526415"/>
            <a:chOff x="621635" y="6239907"/>
            <a:chExt cx="10856798" cy="526415"/>
          </a:xfrm>
        </p:grpSpPr>
        <p:pic>
          <p:nvPicPr>
            <p:cNvPr id="9" name="Imagen 8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906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2162" y="205740"/>
            <a:ext cx="1134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D TALDEA – DERMATOLOGIKOAK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492162" y="698183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ángulo 8"/>
          <p:cNvSpPr/>
          <p:nvPr/>
        </p:nvSpPr>
        <p:spPr>
          <a:xfrm>
            <a:off x="407879" y="698183"/>
            <a:ext cx="1156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Avenir Light"/>
              </a:rPr>
              <a:t>Ez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dirudi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prestakin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dermatologiko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topikoak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ama-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esnera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igarotzen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direnik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dosi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txikietan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ematen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direlako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eta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ia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ez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dutelako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xurgapen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sistemikorik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larruazalean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,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baginako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mukosan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eta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hesteetan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venir Light"/>
              </a:rPr>
              <a:t>zehar</a:t>
            </a:r>
            <a:r>
              <a:rPr lang="es-ES" sz="1600" dirty="0">
                <a:solidFill>
                  <a:srgbClr val="000000"/>
                </a:solidFill>
                <a:latin typeface="Avenir Light"/>
              </a:rPr>
              <a:t>.</a:t>
            </a:r>
            <a:endParaRPr lang="es-ES" sz="16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3195630" y="1344514"/>
            <a:ext cx="5986945" cy="5241952"/>
            <a:chOff x="3195630" y="1521048"/>
            <a:chExt cx="5986945" cy="5241952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5630" y="1521048"/>
              <a:ext cx="5986945" cy="377318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6"/>
            <a:srcRect l="122" r="1"/>
            <a:stretch/>
          </p:blipFill>
          <p:spPr>
            <a:xfrm>
              <a:off x="3195630" y="5296397"/>
              <a:ext cx="5981300" cy="1466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86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6112" y="73639"/>
            <a:ext cx="1134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G TALDEA – PRESTAKIN UROGENITALAK ETA SEXU-HORMONAK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86111" y="568279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77" y="667610"/>
            <a:ext cx="9585424" cy="561193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42504" y="6279541"/>
            <a:ext cx="12049496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0235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7879" y="101745"/>
            <a:ext cx="1134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H TALDEA – PRESTAKIN HORMONAL SISTEMIKOAK, SEXU-HORMONAK IZAN EZIK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07879" y="896339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672463" y="985147"/>
            <a:ext cx="8820150" cy="5171159"/>
            <a:chOff x="1601152" y="1319176"/>
            <a:chExt cx="8820150" cy="517115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1152" y="1319176"/>
              <a:ext cx="8820150" cy="236601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677" y="3613785"/>
              <a:ext cx="8810625" cy="2876550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6893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6121" y="258246"/>
            <a:ext cx="1134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J TALDEA – BIDE SISTEMIKOKO ANTIINFEKZIOSOAK (1)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66121" y="805226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867020"/>
            <a:ext cx="8549640" cy="583729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07879" y="6208712"/>
            <a:ext cx="11370400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9661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6136" y="262890"/>
            <a:ext cx="11018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J TALDEA – BIDE SISTEMIKOKO ANTIINFEKZIOSOAK (2)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686136" y="732300"/>
            <a:ext cx="11018183" cy="23033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2297430" y="845819"/>
            <a:ext cx="7852409" cy="5678805"/>
            <a:chOff x="2297430" y="845819"/>
            <a:chExt cx="7852409" cy="567880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430" y="845819"/>
              <a:ext cx="7852409" cy="465105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430" y="5438774"/>
              <a:ext cx="7852409" cy="1085850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07878" y="6208712"/>
            <a:ext cx="11296441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68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6136" y="368379"/>
            <a:ext cx="11121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M TALDEA – LOKOMOZIO-APARATUA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86136" y="860822"/>
            <a:ext cx="11001772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2395537" y="983932"/>
            <a:ext cx="7058025" cy="5702619"/>
            <a:chOff x="2395537" y="983932"/>
            <a:chExt cx="7058025" cy="570261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5537" y="983932"/>
              <a:ext cx="7058025" cy="2856547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5537" y="3749041"/>
              <a:ext cx="7058025" cy="2937510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6208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8490" y="1298919"/>
            <a:ext cx="11331590" cy="3776002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u-ES" sz="2600" b="1" dirty="0">
                <a:solidFill>
                  <a:schemeClr val="bg1"/>
                </a:solidFill>
              </a:rPr>
              <a:t>SARRERA</a:t>
            </a:r>
            <a:endParaRPr lang="es-ES" sz="2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u-ES" sz="2600" b="1" dirty="0">
                <a:solidFill>
                  <a:schemeClr val="bg1"/>
                </a:solidFill>
              </a:rPr>
              <a:t>EDOSKITZAROAN MEDIKAMENTUEN TOXIKOTASUNEAN ERAGINA DUTEN ALDERDIAK </a:t>
            </a:r>
            <a:endParaRPr lang="es-ES" sz="2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u-ES" sz="2600" b="1" dirty="0">
                <a:solidFill>
                  <a:schemeClr val="bg1"/>
                </a:solidFill>
              </a:rPr>
              <a:t>EDOSKITZAROAN MEDIKAMENTUAK HARTZEKO GOMENDIOAK </a:t>
            </a:r>
            <a:endParaRPr lang="es-ES" sz="2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u-ES" sz="2600" b="1" dirty="0">
                <a:solidFill>
                  <a:schemeClr val="bg1"/>
                </a:solidFill>
              </a:rPr>
              <a:t>KONTSULTARAKO DATU-BASEAK, EDOSKITZAROAN HARTUTAKO MEDIKAMENTUEI BURUZ</a:t>
            </a:r>
            <a:endParaRPr lang="es-ES" sz="2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u-ES" sz="2600" b="1" dirty="0">
                <a:solidFill>
                  <a:schemeClr val="bg1"/>
                </a:solidFill>
              </a:rPr>
              <a:t>MEDIKAMENTUEN ERABILERA EDOSKITZAROAN</a:t>
            </a:r>
            <a:endParaRPr lang="es-ES" sz="2600" b="1" dirty="0">
              <a:solidFill>
                <a:srgbClr val="FF0000"/>
              </a:solidFill>
            </a:endParaRPr>
          </a:p>
          <a:p>
            <a:pPr marL="914400" lvl="2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1257300" lvl="2" indent="-342900" algn="just">
              <a:lnSpc>
                <a:spcPct val="100000"/>
              </a:lnSpc>
              <a:spcAft>
                <a:spcPts val="600"/>
              </a:spcAft>
            </a:pPr>
            <a:endParaRPr lang="es-ES" dirty="0">
              <a:solidFill>
                <a:schemeClr val="bg1"/>
              </a:solidFill>
            </a:endParaRPr>
          </a:p>
          <a:p>
            <a:pPr marL="1257300" lvl="2" indent="-342900" algn="just">
              <a:lnSpc>
                <a:spcPct val="100000"/>
              </a:lnSpc>
              <a:spcAft>
                <a:spcPts val="600"/>
              </a:spcAft>
            </a:pPr>
            <a:endParaRPr lang="es-ES" dirty="0">
              <a:solidFill>
                <a:schemeClr val="bg1"/>
              </a:solidFill>
            </a:endParaRPr>
          </a:p>
          <a:p>
            <a:pPr marL="1257300" lvl="2" indent="-342900" algn="just">
              <a:lnSpc>
                <a:spcPct val="100000"/>
              </a:lnSpc>
              <a:spcAft>
                <a:spcPts val="600"/>
              </a:spcAft>
            </a:pPr>
            <a:endParaRPr lang="es-ES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490" y="6035775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7565" y="296579"/>
            <a:ext cx="1089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N TALDEA – NERBIO-SISTEMA (1)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97566" y="781765"/>
            <a:ext cx="10896557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7260"/>
            <a:ext cx="7658099" cy="578358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887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0090" y="192960"/>
            <a:ext cx="10778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N TALDEA – NERBIO-SISTEMA (2)</a:t>
            </a: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720090" y="615632"/>
            <a:ext cx="10778154" cy="794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30" y="754380"/>
            <a:ext cx="8012430" cy="562356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974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7230" y="240755"/>
            <a:ext cx="10210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N TALDEA – NERBIO-SISTEMA (3)</a:t>
            </a: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697230" y="733198"/>
            <a:ext cx="10567447" cy="4136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10" y="1252853"/>
            <a:ext cx="7423784" cy="1730377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51710" y="860926"/>
            <a:ext cx="7423784" cy="406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710" y="2898772"/>
            <a:ext cx="7423784" cy="376759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11" name="Imagen 10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486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800" y="221345"/>
            <a:ext cx="108145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P TALDEA – PARASITOEN KONTRAKOAK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85800" y="713788"/>
            <a:ext cx="10814537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835342"/>
            <a:ext cx="7566660" cy="586263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445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040" y="203510"/>
            <a:ext cx="10611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R TALDEA – ARNAS APARATUA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33046" y="695953"/>
            <a:ext cx="10793017" cy="3628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845820"/>
            <a:ext cx="7909560" cy="572643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07879" y="6208712"/>
            <a:ext cx="10856798" cy="526415"/>
            <a:chOff x="621635" y="6239907"/>
            <a:chExt cx="10856798" cy="526415"/>
          </a:xfrm>
        </p:grpSpPr>
        <p:pic>
          <p:nvPicPr>
            <p:cNvPr id="6" name="Imagen 5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676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7399" y="361477"/>
            <a:ext cx="10781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4E9EBA"/>
                </a:solidFill>
                <a:latin typeface="Arial Black" pitchFamily="34" charset="0"/>
              </a:rPr>
              <a:t>S – OFTALMOLOGIKOAK ETA OTOLOGIKOAK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97398" y="983235"/>
            <a:ext cx="10781035" cy="1503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697398" y="1292025"/>
            <a:ext cx="10629900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/>
              <a:t>Administrazio</a:t>
            </a:r>
            <a:r>
              <a:rPr lang="es-ES" dirty="0"/>
              <a:t> </a:t>
            </a:r>
            <a:r>
              <a:rPr lang="es-ES" dirty="0" err="1"/>
              <a:t>oftalmiko</a:t>
            </a:r>
            <a:r>
              <a:rPr lang="es-ES" dirty="0"/>
              <a:t> eta </a:t>
            </a:r>
            <a:r>
              <a:rPr lang="es-ES" dirty="0" err="1"/>
              <a:t>otologikorako</a:t>
            </a:r>
            <a:r>
              <a:rPr lang="es-ES" dirty="0"/>
              <a:t> </a:t>
            </a:r>
            <a:r>
              <a:rPr lang="es-ES" dirty="0" err="1"/>
              <a:t>prestakinen</a:t>
            </a:r>
            <a:r>
              <a:rPr lang="es-ES" dirty="0"/>
              <a:t>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txikiak</a:t>
            </a:r>
            <a:r>
              <a:rPr lang="es-ES" dirty="0"/>
              <a:t> eta </a:t>
            </a:r>
            <a:r>
              <a:rPr lang="es-ES" dirty="0" err="1"/>
              <a:t>datu</a:t>
            </a:r>
            <a:r>
              <a:rPr lang="es-ES" dirty="0"/>
              <a:t> </a:t>
            </a:r>
            <a:r>
              <a:rPr lang="es-ES" dirty="0" err="1"/>
              <a:t>farmakozinetikoak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izanda</a:t>
            </a:r>
            <a:r>
              <a:rPr lang="es-ES" dirty="0"/>
              <a:t> </a:t>
            </a:r>
            <a:r>
              <a:rPr lang="es-ES" dirty="0" err="1"/>
              <a:t>badirudi</a:t>
            </a:r>
            <a:r>
              <a:rPr lang="es-ES" dirty="0"/>
              <a:t> ama-</a:t>
            </a:r>
            <a:r>
              <a:rPr lang="es-ES" dirty="0" err="1"/>
              <a:t>esnera</a:t>
            </a:r>
            <a:r>
              <a:rPr lang="es-ES" dirty="0"/>
              <a:t> </a:t>
            </a:r>
            <a:r>
              <a:rPr lang="es-ES" dirty="0" err="1"/>
              <a:t>nekez</a:t>
            </a:r>
            <a:r>
              <a:rPr lang="es-ES" dirty="0"/>
              <a:t> </a:t>
            </a:r>
            <a:r>
              <a:rPr lang="es-ES" dirty="0" err="1"/>
              <a:t>igarotzen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 </a:t>
            </a:r>
            <a:r>
              <a:rPr lang="es-ES" dirty="0" err="1"/>
              <a:t>kantitate</a:t>
            </a:r>
            <a:r>
              <a:rPr lang="es-ES" dirty="0"/>
              <a:t> </a:t>
            </a:r>
            <a:r>
              <a:rPr lang="es-ES" dirty="0" err="1"/>
              <a:t>esanguratsuetan</a:t>
            </a:r>
            <a:r>
              <a:rPr lang="es-ES" dirty="0"/>
              <a:t>, eta, </a:t>
            </a:r>
            <a:r>
              <a:rPr lang="es-ES" dirty="0" err="1"/>
              <a:t>beraz</a:t>
            </a:r>
            <a:r>
              <a:rPr lang="es-ES" dirty="0"/>
              <a:t>, oro </a:t>
            </a:r>
            <a:r>
              <a:rPr lang="es-ES" dirty="0" err="1"/>
              <a:t>har</a:t>
            </a:r>
            <a:r>
              <a:rPr lang="es-ES" dirty="0"/>
              <a:t>, </a:t>
            </a:r>
            <a:r>
              <a:rPr lang="es-ES" dirty="0" err="1"/>
              <a:t>edoskitzearekin</a:t>
            </a:r>
            <a:r>
              <a:rPr lang="es-ES" dirty="0"/>
              <a:t> </a:t>
            </a:r>
            <a:r>
              <a:rPr lang="es-ES" dirty="0" err="1"/>
              <a:t>bateragarritzat</a:t>
            </a:r>
            <a:r>
              <a:rPr lang="es-ES" dirty="0"/>
              <a:t> </a:t>
            </a:r>
            <a:r>
              <a:rPr lang="es-ES" dirty="0" err="1"/>
              <a:t>jotzen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>
                <a:solidFill>
                  <a:srgbClr val="000000"/>
                </a:solidFill>
                <a:latin typeface="Avenir Light"/>
              </a:rPr>
              <a:t>. 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1810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60170" y="3257527"/>
            <a:ext cx="5575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32 </a:t>
            </a:r>
            <a:r>
              <a:rPr lang="es-ES_tradnl" sz="3200" dirty="0" err="1">
                <a:solidFill>
                  <a:srgbClr val="4E9EBA"/>
                </a:solidFill>
                <a:latin typeface="Arial Black" pitchFamily="34" charset="0"/>
                <a:hlinkClick r:id="rId2"/>
              </a:rPr>
              <a:t>Liburukia</a:t>
            </a:r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, 5 </a:t>
            </a:r>
            <a:r>
              <a:rPr lang="es-ES_tradnl" sz="3200" dirty="0" err="1">
                <a:solidFill>
                  <a:srgbClr val="4E9EBA"/>
                </a:solidFill>
                <a:latin typeface="Arial Black" pitchFamily="34" charset="0"/>
                <a:hlinkClick r:id="rId2"/>
              </a:rPr>
              <a:t>Zk</a:t>
            </a:r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 2024</a:t>
            </a:r>
            <a:endParaRPr lang="es-ES" sz="3200" b="1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gehiagorako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9300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Conector recto 12"/>
          <p:cNvCxnSpPr/>
          <p:nvPr/>
        </p:nvCxnSpPr>
        <p:spPr>
          <a:xfrm>
            <a:off x="433802" y="93537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3802" y="335644"/>
            <a:ext cx="11161486" cy="5997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 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7260" y="1272114"/>
            <a:ext cx="105411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2000" dirty="0"/>
              <a:t>Amagandiko edoskitze esklusiboa onena de jaioberriarentzat bizitzako lehen 6 hilabeteetan.</a:t>
            </a:r>
          </a:p>
          <a:p>
            <a:endParaRPr lang="eu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2000" dirty="0"/>
              <a:t>Ondo dokumentatu daude amaren bularra hartzeak dituen onurak edoskitzaile eta gizartearentzat oro har; izan ere, osasun-alderdiez eta nutrizio-egoera eta egoera immunologikoaz arduratzeaz gain, garapen psikologikoa, soziala, ekonomikoa eta ingurumen-garapena ere hartzen ditu kontuan.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2000" dirty="0"/>
              <a:t>Medikamentu asko bateragarriak dira edoskitzearekin, eta ez dute ondorio kaltegarririk bularra hartzen ari den haurrarentzat.</a:t>
            </a:r>
          </a:p>
          <a:p>
            <a:endParaRPr lang="eu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2000" dirty="0"/>
              <a:t>Medikamentu gehienak modu seguruan har badaitezke ere edoskitzaroan, ia denak ama-esnean iraizten dira neurri handiagoan edo txikiagoan.</a:t>
            </a:r>
          </a:p>
          <a:p>
            <a:endParaRPr lang="eu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2000" dirty="0"/>
              <a:t>Bular-emaileen saiakuntza klinikoei buruzko informazioa falta da.</a:t>
            </a:r>
            <a:br>
              <a:rPr lang="eu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74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053" y="1231174"/>
            <a:ext cx="11361958" cy="4945790"/>
          </a:xfrm>
        </p:spPr>
        <p:txBody>
          <a:bodyPr>
            <a:normAutofit fontScale="92500" lnSpcReduction="10000"/>
          </a:bodyPr>
          <a:lstStyle/>
          <a:p>
            <a:pPr marL="450850" lvl="1" indent="6350" algn="just">
              <a:buFont typeface="+mj-lt"/>
              <a:buAutoNum type="arabicPeriod"/>
            </a:pPr>
            <a:r>
              <a:rPr lang="eu-ES" sz="2000" b="1" dirty="0"/>
              <a:t> Farmakoa amaren odolera igarotzea: </a:t>
            </a:r>
            <a:r>
              <a:rPr lang="eu-ES" sz="2000" dirty="0"/>
              <a:t>medikamentu batzuek ez dute kontzentrazio nahikoa lortzen amaren odolean, absortzio faltagatik; hortaz, ez dute arriskurik (adibidez, erabilera topikoko medikamentuak edo inhalatzekoak, antiazido asko eta libragarri batzuk).</a:t>
            </a:r>
          </a:p>
          <a:p>
            <a:pPr marL="457200" lvl="1" indent="0" algn="just">
              <a:buNone/>
            </a:pPr>
            <a:endParaRPr lang="eu-ES" sz="2000" dirty="0"/>
          </a:p>
          <a:p>
            <a:pPr marL="457200" lvl="1" indent="0" algn="just">
              <a:buNone/>
            </a:pPr>
            <a:r>
              <a:rPr lang="eu-ES" sz="2000" b="1" dirty="0"/>
              <a:t>2. Farmakoa amaren plasmatik esnera transferitzea: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/>
              <a:t>Ama-esneak duen kontzentrazio plasmatikoa: banaketa-bolumen handiak amaren kontzentrazio               plasmatikoa gutxitzen lagunduko du.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/>
              <a:t>Proteina plasmatikoekin duen lotura-maila: zenbat eta finkapen handiagoa izan, zailagoa izango da esnera pasatzea.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/>
              <a:t>Substantziaren pisu molekularra: </a:t>
            </a:r>
            <a:r>
              <a:rPr lang="es-ES" sz="2000" dirty="0" err="1"/>
              <a:t>zenbat</a:t>
            </a:r>
            <a:r>
              <a:rPr lang="es-ES" sz="2000" dirty="0"/>
              <a:t> eta </a:t>
            </a:r>
            <a:r>
              <a:rPr lang="es-ES" sz="2000" dirty="0" err="1"/>
              <a:t>pisu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, </a:t>
            </a:r>
            <a:r>
              <a:rPr lang="es-ES" sz="2000" dirty="0" err="1"/>
              <a:t>orduan</a:t>
            </a:r>
            <a:r>
              <a:rPr lang="es-ES" sz="2000" dirty="0"/>
              <a:t> eta </a:t>
            </a:r>
            <a:r>
              <a:rPr lang="es-ES" sz="2000" dirty="0" err="1"/>
              <a:t>esnera</a:t>
            </a:r>
            <a:r>
              <a:rPr lang="es-ES" sz="2000" dirty="0"/>
              <a:t> </a:t>
            </a:r>
            <a:r>
              <a:rPr lang="es-ES" sz="2000" dirty="0" err="1"/>
              <a:t>gutxiago</a:t>
            </a:r>
            <a:r>
              <a:rPr lang="es-ES" sz="2000" dirty="0"/>
              <a:t> </a:t>
            </a:r>
            <a:r>
              <a:rPr lang="es-ES" sz="2000" dirty="0" err="1"/>
              <a:t>pasako</a:t>
            </a:r>
            <a:r>
              <a:rPr lang="es-ES" sz="2000" dirty="0"/>
              <a:t> da.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/>
              <a:t>Lipodisolbagarritasuna: zenbat eta lipodisolbagarritasun handiagoa izan, orduan eta gehiago pasako da amaren esnera.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 err="1"/>
              <a:t>pH-a</a:t>
            </a:r>
            <a:r>
              <a:rPr lang="eu-ES" sz="2000" dirty="0"/>
              <a:t> eta ionizazio-maila: medikamentu oinarrizkoenak eta ez-ionizatuak errazago pasatzen dira ama-esnera.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000" dirty="0"/>
              <a:t>Amaren </a:t>
            </a:r>
            <a:r>
              <a:rPr lang="eu-ES" sz="2000" dirty="0" err="1"/>
              <a:t>farmakogenomika</a:t>
            </a:r>
            <a:r>
              <a:rPr lang="eu-ES" sz="2000" dirty="0"/>
              <a:t>.</a:t>
            </a:r>
          </a:p>
          <a:p>
            <a:pPr marL="457200" lvl="1" indent="0" algn="just">
              <a:buNone/>
            </a:pPr>
            <a:endParaRPr lang="eu-ES" sz="2000" dirty="0"/>
          </a:p>
          <a:p>
            <a:pPr marL="457200" lvl="1" indent="0" algn="just">
              <a:buNone/>
            </a:pPr>
            <a:r>
              <a:rPr lang="eu-ES" sz="2000" b="1" dirty="0"/>
              <a:t>3. Farmakoa edoskitzailearen odolera igarotzea: </a:t>
            </a:r>
            <a:r>
              <a:rPr lang="eu-ES" sz="2000" dirty="0"/>
              <a:t>guztira emandako dosiaren eta edoskitzaileari iristen zaion dosi erlatiboaren araberakoa da.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endParaRPr lang="es-ES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3803" y="365125"/>
            <a:ext cx="11161486" cy="476704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EDOSKITZAROAN MEDIKAMENTUEN TOXIKOTASUNEAN ERAGINA DUTEN ALDERDIAK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433803" y="103287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6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662941"/>
            <a:ext cx="11361958" cy="108585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8588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>
                <a:solidFill>
                  <a:srgbClr val="4E9EBA"/>
                </a:solidFill>
                <a:latin typeface="Arial Black" pitchFamily="34" charset="0"/>
              </a:rPr>
              <a:t>EDOSKITZAROAN MEDIKAMENTUAK HARTZEKO GOMENDIOAK (1)</a:t>
            </a:r>
            <a:endParaRPr lang="es-ES" sz="2800" dirty="0">
              <a:solidFill>
                <a:srgbClr val="4E9EBA"/>
              </a:solidFill>
              <a:latin typeface="Arial Black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34039" y="114203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534039" y="1226674"/>
            <a:ext cx="1143628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/>
              <a:t>AMA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Tratamendu farmakologikoaren beharra baloratu behar da.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Aukera ez-farmakologikorik dagoen ikertu behar da.</a:t>
            </a:r>
          </a:p>
          <a:p>
            <a:pPr>
              <a:spcAft>
                <a:spcPts val="600"/>
              </a:spcAft>
            </a:pPr>
            <a:r>
              <a:rPr lang="eu-ES" sz="1600" b="1" dirty="0"/>
              <a:t>MEDIKAMENTUA HAUTATZEA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Amaren esnean iraizten ez diren, edoskitzaroan kaltegabetzat jo diren edo pediatrian erabiltzeko gomendatuta dauden medikamentuak erabili behar dira.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Haurtxoentzat eta edoskitzaileentzat gomendatzen diren medikamentuak bular-emaileentzat ere</a:t>
            </a:r>
            <a:r>
              <a:rPr lang="eu-ES" sz="1600" baseline="30000" dirty="0"/>
              <a:t> </a:t>
            </a:r>
            <a:r>
              <a:rPr lang="eu-ES" sz="1600" dirty="0"/>
              <a:t>egokiak dira.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Erabilera-esperientzia handieneko farmakoak erabili behar dira.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Erabili dosi eraginkor minimoa eta ahalik eta denbora laburrenean.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Egin badaiteke, bide topikoa erabili behar da ahotiko bide edo bide parenteralaren ordez.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Bizitza </a:t>
            </a:r>
            <a:r>
              <a:rPr lang="eu-ES" sz="1600" dirty="0" err="1"/>
              <a:t>ertain-laburreko</a:t>
            </a:r>
            <a:r>
              <a:rPr lang="eu-ES" sz="1600" dirty="0"/>
              <a:t> farmakoak erabili behar dira eta askapen atzeratuko farmakoak saihestu.</a:t>
            </a:r>
            <a:endParaRPr lang="es-E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 Behar ez diren asoziazioak saihestu behar dira.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 err="1"/>
              <a:t>Fitoterapia</a:t>
            </a:r>
            <a:r>
              <a:rPr lang="eu-ES" sz="1600" dirty="0"/>
              <a:t> saihestu behar da, segurtasun-bermerik ez badago.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Edoskitzaileari ondorio kaltegarriak eragin diezazkioketen edo kontraindikatuta dauden farmakoak saihestu.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sz="1600" dirty="0"/>
              <a:t>Zenbait medikamentuk esne-ekoizpena gutxitu dezakete, batez ere prolaktinaren inhibizioagatik: </a:t>
            </a:r>
            <a:r>
              <a:rPr lang="eu-ES" sz="1600" dirty="0" err="1"/>
              <a:t>ergotaminikoak</a:t>
            </a:r>
            <a:r>
              <a:rPr lang="eu-ES" sz="1600" dirty="0"/>
              <a:t>, estrogenoak, antikolinergikoak, </a:t>
            </a:r>
            <a:r>
              <a:rPr lang="eu-ES" sz="1600" dirty="0" err="1"/>
              <a:t>gonadotrofinak</a:t>
            </a:r>
            <a:r>
              <a:rPr lang="eu-ES" sz="1600" dirty="0"/>
              <a:t>, </a:t>
            </a:r>
            <a:r>
              <a:rPr lang="eu-ES" sz="1600" dirty="0" err="1"/>
              <a:t>antiparkinsonianoak</a:t>
            </a:r>
            <a:r>
              <a:rPr lang="eu-ES" sz="1600" dirty="0"/>
              <a:t>, dopaminaren aitzindariak.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4726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-324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>
                <a:solidFill>
                  <a:srgbClr val="4E9EBA"/>
                </a:solidFill>
                <a:latin typeface="Arial Black" pitchFamily="34" charset="0"/>
              </a:rPr>
              <a:t>EDOSKITZAROAN MEDIKAMENTUAK HARTZEKO GOMENDIOAK (2)</a:t>
            </a:r>
            <a:endParaRPr lang="es-ES" sz="2800" dirty="0">
              <a:solidFill>
                <a:srgbClr val="4E9EBA"/>
              </a:solidFill>
              <a:latin typeface="Arial Black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794697" y="944494"/>
            <a:ext cx="10858041" cy="6368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794697" y="1053149"/>
            <a:ext cx="10987187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u-ES" b="1" dirty="0"/>
              <a:t>HAURTXOA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Haurtxoaren adina.</a:t>
            </a:r>
          </a:p>
          <a:p>
            <a:pPr marL="285750" indent="-12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dirty="0"/>
              <a:t>  Ama-esnean iraizten diren farmakoen ondorio kaltegarri gehienak oso gutxitan gertatzen dira sei hilabetetik     gorakoetan. </a:t>
            </a:r>
          </a:p>
          <a:p>
            <a:pPr marL="285750" indent="-12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u-ES" dirty="0"/>
              <a:t>  Garai aurreko jaioberrien edo hilabete baino gutxiagoko edoskitzaileen kasuetan, zuhurrago jokatu behar da hesteen iragazkortasunagatik, eta gibelaren eta giltzurrunen heldugabetasunagatik.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Amaren esnearekin soilik elikatutako haurrek farmako gehiago jasotzen dute elikadura artifizialeko osagarriak jasotzen dituztenek baino.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Haurraren egoera kliniko indibidualak zenbait sendagairen erabilera kontraindika dezake.</a:t>
            </a:r>
          </a:p>
          <a:p>
            <a:pPr>
              <a:spcAft>
                <a:spcPts val="600"/>
              </a:spcAft>
            </a:pPr>
            <a:r>
              <a:rPr lang="eu-ES" b="1" dirty="0"/>
              <a:t>EDOSKITZE-ESTRATEGIA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Medikamentuaren dosia administratu behar da esnea hartu ondoren eta/edo haurraren loaldirik luzeena baino lehentxeago.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Amaren esnea ateratzea gomendatu behar da medikamentua ematen hasi aurretik, eta hoztu edo izoztu beharko da geroago erabiltzeko edoskitzearen abstinentzia beharrezkoa den aldietan.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u-ES" dirty="0"/>
              <a:t>Edoskitzea etetea haurrarentzat medikamentua toxikoa izan badaiteke, baina benetan beharrezkoa bada amaren osasunerako.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417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u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EDOSKITZAROAN KONTRAINDIKATUTA DAUDEN MEDIKAMENTU BATZUEN ADIBIDEAK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49547" y="119799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"/>
          <a:stretch/>
        </p:blipFill>
        <p:spPr>
          <a:xfrm>
            <a:off x="1014779" y="3370616"/>
            <a:ext cx="10065204" cy="246561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615" b="2353"/>
          <a:stretch/>
        </p:blipFill>
        <p:spPr>
          <a:xfrm>
            <a:off x="1014779" y="1435890"/>
            <a:ext cx="10065204" cy="1934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2899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65761"/>
            <a:ext cx="12192000" cy="788669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u-ES" sz="2800" dirty="0">
                <a:solidFill>
                  <a:srgbClr val="4E9EBA"/>
                </a:solidFill>
                <a:latin typeface="Arial Black" pitchFamily="34" charset="0"/>
              </a:rPr>
              <a:t>KONTSULTARAKO DATU-BASEAK, EDOSKITZAROKO MEDIKAMENTUEI BURUZ</a:t>
            </a:r>
            <a:endParaRPr lang="es-ES" sz="2800" dirty="0">
              <a:solidFill>
                <a:srgbClr val="4E9EBA"/>
              </a:solidFill>
              <a:latin typeface="Arial Black" pitchFamily="34" charset="0"/>
            </a:endParaRPr>
          </a:p>
          <a:p>
            <a:pPr marL="457200" lvl="1" indent="0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634275" y="121676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646915" y="1372607"/>
            <a:ext cx="11148846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e-lactancia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</a:t>
            </a:r>
            <a:r>
              <a:rPr lang="eu-E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Drugs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and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Lactation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Database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(</a:t>
            </a:r>
            <a:r>
              <a:rPr lang="eu-ES" u="sng" kern="10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LactMed</a:t>
            </a:r>
            <a:r>
              <a:rPr lang="eu-ES" u="sng" kern="10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buruz</a:t>
            </a:r>
            <a:r>
              <a:rPr lang="eu-ES" u="sng" kern="100" baseline="3000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®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)</a:t>
            </a: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Specialist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Pharmacy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Service</a:t>
            </a: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Drugs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in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Breast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Milk</a:t>
            </a: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-"/>
            </a:pPr>
            <a:r>
              <a:rPr lang="es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Drugs</a:t>
            </a:r>
            <a:r>
              <a:rPr lang="es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in </a:t>
            </a:r>
            <a:r>
              <a:rPr lang="es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pregnancy</a:t>
            </a:r>
            <a:r>
              <a:rPr lang="es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and </a:t>
            </a:r>
            <a:r>
              <a:rPr lang="es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breastfeeding</a:t>
            </a:r>
            <a:r>
              <a:rPr lang="es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(</a:t>
            </a:r>
            <a:r>
              <a:rPr lang="es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Perinatology</a:t>
            </a:r>
            <a:r>
              <a:rPr lang="es-ES" u="sng" kern="100" baseline="300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®</a:t>
            </a:r>
            <a:r>
              <a:rPr lang="es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)</a:t>
            </a:r>
            <a:r>
              <a:rPr lang="es-E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Drugs.com</a:t>
            </a: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Medications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during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pregnancy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and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breastfeeding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(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Mothertobaby</a:t>
            </a:r>
            <a:r>
              <a:rPr lang="eu-ES" u="sng" kern="100" baseline="300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®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)</a:t>
            </a:r>
            <a:endParaRPr lang="eu-ES" u="sng" kern="100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Medikamentuei buruz informatzeko Zentroa (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CIMA</a:t>
            </a: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)</a:t>
            </a:r>
            <a:r>
              <a:rPr lang="eu-E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eu-ES" u="sng" kern="1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Espainiako Pediatria Elkartearen Amagandiko Edoskitzeari buruzko </a:t>
            </a:r>
            <a:r>
              <a:rPr lang="eu-ES" u="sng" kern="100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app-a</a:t>
            </a:r>
            <a:endParaRPr lang="es-E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468631"/>
            <a:ext cx="11361958" cy="560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u-ES" sz="2600" dirty="0">
                <a:solidFill>
                  <a:srgbClr val="4E9EBA"/>
                </a:solidFill>
                <a:latin typeface="Arial Black" pitchFamily="34" charset="0"/>
              </a:rPr>
              <a:t>A TALDEA – APARATU DIGESTIBOA ETA METABOLISMOA (1)</a:t>
            </a:r>
            <a:endParaRPr lang="es-ES" sz="2600" dirty="0">
              <a:solidFill>
                <a:srgbClr val="4E9EBA"/>
              </a:solidFill>
              <a:latin typeface="Arial Black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46443" y="1028701"/>
            <a:ext cx="11349318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70" y="1214534"/>
            <a:ext cx="8097523" cy="17417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70" y="2956297"/>
            <a:ext cx="8097523" cy="306724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40103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1a845-6ce7-4628-b9f3-e90712a662a6"/>
    <ds:schemaRef ds:uri="http://purl.org/dc/terms/"/>
    <ds:schemaRef ds:uri="http://schemas.openxmlformats.org/package/2006/metadata/core-properties"/>
    <ds:schemaRef ds:uri="1fdafc60-6e87-4fef-9209-278af2a3ac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0C064C-4CD8-42CD-9475-79D3AA8B4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823</Words>
  <Application>Microsoft Office PowerPoint</Application>
  <PresentationFormat>Panorámica</PresentationFormat>
  <Paragraphs>112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Avenir Light</vt:lpstr>
      <vt:lpstr>Calibri</vt:lpstr>
      <vt:lpstr>Calibri Light</vt:lpstr>
      <vt:lpstr>Wingdings</vt:lpstr>
      <vt:lpstr>Tema de Office</vt:lpstr>
      <vt:lpstr>EDOSKITZAROA ETA MEDIKAMENTUAK   Vol 32 , nº 5 2024</vt:lpstr>
      <vt:lpstr>Aurkibidea</vt:lpstr>
      <vt:lpstr> SARRERA</vt:lpstr>
      <vt:lpstr>EDOSKITZAROAN MEDIKAMENTUEN TOXIKOTASUNEAN ERAGINA DUTEN ALDERDIAK</vt:lpstr>
      <vt:lpstr>Presentación de PowerPoint</vt:lpstr>
      <vt:lpstr>Presentación de PowerPoint</vt:lpstr>
      <vt:lpstr>EDOSKITZAROAN KONTRAINDIKATUTA DAUDEN MEDIKAMENTU BATZUEN ADIBIDEAK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561</cp:revision>
  <cp:lastPrinted>2024-03-27T09:06:29Z</cp:lastPrinted>
  <dcterms:created xsi:type="dcterms:W3CDTF">2022-01-18T07:46:55Z</dcterms:created>
  <dcterms:modified xsi:type="dcterms:W3CDTF">2024-07-09T10:41:55Z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