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6"/>
  </p:notesMasterIdLst>
  <p:sldIdLst>
    <p:sldId id="256" r:id="rId6"/>
    <p:sldId id="331" r:id="rId7"/>
    <p:sldId id="332" r:id="rId8"/>
    <p:sldId id="333" r:id="rId9"/>
    <p:sldId id="334" r:id="rId10"/>
    <p:sldId id="335" r:id="rId11"/>
    <p:sldId id="336" r:id="rId12"/>
    <p:sldId id="338" r:id="rId13"/>
    <p:sldId id="337" r:id="rId14"/>
    <p:sldId id="308" r:id="rId15"/>
    <p:sldId id="309" r:id="rId16"/>
    <p:sldId id="310" r:id="rId17"/>
    <p:sldId id="311" r:id="rId18"/>
    <p:sldId id="313" r:id="rId19"/>
    <p:sldId id="312" r:id="rId20"/>
    <p:sldId id="315" r:id="rId21"/>
    <p:sldId id="314" r:id="rId22"/>
    <p:sldId id="316" r:id="rId23"/>
    <p:sldId id="317" r:id="rId24"/>
    <p:sldId id="318" r:id="rId25"/>
    <p:sldId id="319" r:id="rId26"/>
    <p:sldId id="320" r:id="rId27"/>
    <p:sldId id="321" r:id="rId28"/>
    <p:sldId id="323" r:id="rId29"/>
    <p:sldId id="324" r:id="rId30"/>
    <p:sldId id="325" r:id="rId31"/>
    <p:sldId id="326" r:id="rId32"/>
    <p:sldId id="327" r:id="rId33"/>
    <p:sldId id="328" r:id="rId34"/>
    <p:sldId id="330" r:id="rId35"/>
  </p:sldIdLst>
  <p:sldSz cx="12192000" cy="6858000"/>
  <p:notesSz cx="6797675" cy="985678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MELA MOZO AVELLANED" initials="CMA" lastIdx="7" clrIdx="0">
    <p:extLst>
      <p:ext uri="{19B8F6BF-5375-455C-9EA6-DF929625EA0E}">
        <p15:presenceInfo xmlns:p15="http://schemas.microsoft.com/office/powerpoint/2012/main" userId="S-1-5-21-3957148863-1721901046-757422038-29641" providerId="AD"/>
      </p:ext>
    </p:extLst>
  </p:cmAuthor>
  <p:cmAuthor id="2" name="LEIRE GIL MAJUELO" initials="LGM" lastIdx="5" clrIdx="1">
    <p:extLst>
      <p:ext uri="{19B8F6BF-5375-455C-9EA6-DF929625EA0E}">
        <p15:presenceInfo xmlns:p15="http://schemas.microsoft.com/office/powerpoint/2012/main" userId="S-1-5-21-3957148863-1721901046-757422038-1575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9EBA"/>
    <a:srgbClr val="58B0AE"/>
    <a:srgbClr val="7EC2C0"/>
    <a:srgbClr val="89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4E1442-253A-474D-A382-9D9E76007EB0}" v="1" dt="2024-07-09T07:27:08.7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6" autoAdjust="0"/>
    <p:restoredTop sz="92662" autoAdjust="0"/>
  </p:normalViewPr>
  <p:slideViewPr>
    <p:cSldViewPr snapToGrid="0">
      <p:cViewPr varScale="1">
        <p:scale>
          <a:sx n="109" d="100"/>
          <a:sy n="109" d="100"/>
        </p:scale>
        <p:origin x="7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ópez Varona, Mª José" userId="6b80e222-923f-4be5-9ffe-77a4b7672272" providerId="ADAL" clId="{580C05EC-8C1B-4BDF-9B4F-2E69B7227321}"/>
    <pc:docChg chg="custSel modSld">
      <pc:chgData name="López Varona, Mª José" userId="6b80e222-923f-4be5-9ffe-77a4b7672272" providerId="ADAL" clId="{580C05EC-8C1B-4BDF-9B4F-2E69B7227321}" dt="2024-06-04T09:58:01.762" v="13" actId="3626"/>
      <pc:docMkLst>
        <pc:docMk/>
      </pc:docMkLst>
      <pc:sldChg chg="addSp delSp modSp mod">
        <pc:chgData name="López Varona, Mª José" userId="6b80e222-923f-4be5-9ffe-77a4b7672272" providerId="ADAL" clId="{580C05EC-8C1B-4BDF-9B4F-2E69B7227321}" dt="2024-06-04T09:57:45.041" v="12" actId="1076"/>
        <pc:sldMkLst>
          <pc:docMk/>
          <pc:sldMk cId="2512036415" sldId="309"/>
        </pc:sldMkLst>
        <pc:picChg chg="add mod">
          <ac:chgData name="López Varona, Mª José" userId="6b80e222-923f-4be5-9ffe-77a4b7672272" providerId="ADAL" clId="{580C05EC-8C1B-4BDF-9B4F-2E69B7227321}" dt="2024-06-04T09:56:54.758" v="4" actId="1076"/>
          <ac:picMkLst>
            <pc:docMk/>
            <pc:sldMk cId="2512036415" sldId="309"/>
            <ac:picMk id="4" creationId="{65B754A1-A3F7-E699-A23D-BD1E91F66425}"/>
          </ac:picMkLst>
        </pc:picChg>
        <pc:picChg chg="del">
          <ac:chgData name="López Varona, Mª José" userId="6b80e222-923f-4be5-9ffe-77a4b7672272" providerId="ADAL" clId="{580C05EC-8C1B-4BDF-9B4F-2E69B7227321}" dt="2024-06-04T09:55:54.148" v="0" actId="478"/>
          <ac:picMkLst>
            <pc:docMk/>
            <pc:sldMk cId="2512036415" sldId="309"/>
            <ac:picMk id="5" creationId="{00000000-0000-0000-0000-000000000000}"/>
          </ac:picMkLst>
        </pc:picChg>
        <pc:picChg chg="del">
          <ac:chgData name="López Varona, Mª José" userId="6b80e222-923f-4be5-9ffe-77a4b7672272" providerId="ADAL" clId="{580C05EC-8C1B-4BDF-9B4F-2E69B7227321}" dt="2024-06-04T09:55:55.065" v="1" actId="478"/>
          <ac:picMkLst>
            <pc:docMk/>
            <pc:sldMk cId="2512036415" sldId="309"/>
            <ac:picMk id="6" creationId="{00000000-0000-0000-0000-000000000000}"/>
          </ac:picMkLst>
        </pc:picChg>
        <pc:picChg chg="add mod">
          <ac:chgData name="López Varona, Mª José" userId="6b80e222-923f-4be5-9ffe-77a4b7672272" providerId="ADAL" clId="{580C05EC-8C1B-4BDF-9B4F-2E69B7227321}" dt="2024-06-04T09:57:45.041" v="12" actId="1076"/>
          <ac:picMkLst>
            <pc:docMk/>
            <pc:sldMk cId="2512036415" sldId="309"/>
            <ac:picMk id="13" creationId="{F2E3C6DB-6465-E1E2-BBC9-23D9DC99F486}"/>
          </ac:picMkLst>
        </pc:picChg>
      </pc:sldChg>
      <pc:sldChg chg="modSp mod">
        <pc:chgData name="López Varona, Mª José" userId="6b80e222-923f-4be5-9ffe-77a4b7672272" providerId="ADAL" clId="{580C05EC-8C1B-4BDF-9B4F-2E69B7227321}" dt="2024-06-04T09:58:01.762" v="13" actId="3626"/>
        <pc:sldMkLst>
          <pc:docMk/>
          <pc:sldMk cId="4121963428" sldId="330"/>
        </pc:sldMkLst>
        <pc:spChg chg="mod">
          <ac:chgData name="López Varona, Mª José" userId="6b80e222-923f-4be5-9ffe-77a4b7672272" providerId="ADAL" clId="{580C05EC-8C1B-4BDF-9B4F-2E69B7227321}" dt="2024-06-04T09:58:01.762" v="13" actId="3626"/>
          <ac:spMkLst>
            <pc:docMk/>
            <pc:sldMk cId="4121963428" sldId="330"/>
            <ac:spMk id="4" creationId="{00000000-0000-0000-0000-000000000000}"/>
          </ac:spMkLst>
        </pc:spChg>
      </pc:sldChg>
    </pc:docChg>
  </pc:docChgLst>
  <pc:docChgLst>
    <pc:chgData name="López Varona, Mª José" userId="6b80e222-923f-4be5-9ffe-77a4b7672272" providerId="ADAL" clId="{7954828E-69FF-4035-99F3-68C98524750E}"/>
    <pc:docChg chg="modSld">
      <pc:chgData name="López Varona, Mª José" userId="6b80e222-923f-4be5-9ffe-77a4b7672272" providerId="ADAL" clId="{7954828E-69FF-4035-99F3-68C98524750E}" dt="2024-04-15T09:10:43.537" v="10" actId="14100"/>
      <pc:docMkLst>
        <pc:docMk/>
      </pc:docMkLst>
      <pc:sldChg chg="modSp mod">
        <pc:chgData name="López Varona, Mª José" userId="6b80e222-923f-4be5-9ffe-77a4b7672272" providerId="ADAL" clId="{7954828E-69FF-4035-99F3-68C98524750E}" dt="2024-04-15T09:10:43.537" v="10" actId="14100"/>
        <pc:sldMkLst>
          <pc:docMk/>
          <pc:sldMk cId="1752585274" sldId="256"/>
        </pc:sldMkLst>
        <pc:spChg chg="mod">
          <ac:chgData name="López Varona, Mª José" userId="6b80e222-923f-4be5-9ffe-77a4b7672272" providerId="ADAL" clId="{7954828E-69FF-4035-99F3-68C98524750E}" dt="2024-04-15T09:10:43.537" v="10" actId="14100"/>
          <ac:spMkLst>
            <pc:docMk/>
            <pc:sldMk cId="1752585274" sldId="256"/>
            <ac:spMk id="2" creationId="{00000000-0000-0000-0000-000000000000}"/>
          </ac:spMkLst>
        </pc:spChg>
      </pc:sldChg>
      <pc:sldChg chg="modSp mod">
        <pc:chgData name="López Varona, Mª José" userId="6b80e222-923f-4be5-9ffe-77a4b7672272" providerId="ADAL" clId="{7954828E-69FF-4035-99F3-68C98524750E}" dt="2024-04-15T09:10:27.583" v="6" actId="14100"/>
        <pc:sldMkLst>
          <pc:docMk/>
          <pc:sldMk cId="4121963428" sldId="330"/>
        </pc:sldMkLst>
        <pc:spChg chg="mod">
          <ac:chgData name="López Varona, Mª José" userId="6b80e222-923f-4be5-9ffe-77a4b7672272" providerId="ADAL" clId="{7954828E-69FF-4035-99F3-68C98524750E}" dt="2024-04-15T09:10:27.583" v="6" actId="14100"/>
          <ac:spMkLst>
            <pc:docMk/>
            <pc:sldMk cId="4121963428" sldId="330"/>
            <ac:spMk id="4" creationId="{00000000-0000-0000-0000-000000000000}"/>
          </ac:spMkLst>
        </pc:spChg>
        <pc:spChg chg="mod">
          <ac:chgData name="López Varona, Mª José" userId="6b80e222-923f-4be5-9ffe-77a4b7672272" providerId="ADAL" clId="{7954828E-69FF-4035-99F3-68C98524750E}" dt="2024-04-15T09:10:15.775" v="2" actId="20577"/>
          <ac:spMkLst>
            <pc:docMk/>
            <pc:sldMk cId="4121963428" sldId="330"/>
            <ac:spMk id="5" creationId="{00000000-0000-0000-0000-000000000000}"/>
          </ac:spMkLst>
        </pc:spChg>
      </pc:sldChg>
    </pc:docChg>
  </pc:docChgLst>
  <pc:docChgLst>
    <pc:chgData name="López Varona, Mª José" userId="6b80e222-923f-4be5-9ffe-77a4b7672272" providerId="ADAL" clId="{22DCF441-BC41-447D-9AA8-AAFE92A69627}"/>
    <pc:docChg chg="custSel modSld">
      <pc:chgData name="López Varona, Mª José" userId="6b80e222-923f-4be5-9ffe-77a4b7672272" providerId="ADAL" clId="{22DCF441-BC41-447D-9AA8-AAFE92A69627}" dt="2024-07-09T06:36:16.984" v="20" actId="3626"/>
      <pc:docMkLst>
        <pc:docMk/>
      </pc:docMkLst>
      <pc:sldChg chg="addSp delSp modSp mod">
        <pc:chgData name="López Varona, Mª José" userId="6b80e222-923f-4be5-9ffe-77a4b7672272" providerId="ADAL" clId="{22DCF441-BC41-447D-9AA8-AAFE92A69627}" dt="2024-06-27T07:31:20.331" v="12"/>
        <pc:sldMkLst>
          <pc:docMk/>
          <pc:sldMk cId="2120510330" sldId="310"/>
        </pc:sldMkLst>
        <pc:spChg chg="mod">
          <ac:chgData name="López Varona, Mª José" userId="6b80e222-923f-4be5-9ffe-77a4b7672272" providerId="ADAL" clId="{22DCF441-BC41-447D-9AA8-AAFE92A69627}" dt="2024-06-27T07:31:20.331" v="12"/>
          <ac:spMkLst>
            <pc:docMk/>
            <pc:sldMk cId="2120510330" sldId="310"/>
            <ac:spMk id="12" creationId="{00000000-0000-0000-0000-000000000000}"/>
          </ac:spMkLst>
        </pc:spChg>
        <pc:picChg chg="del mod">
          <ac:chgData name="López Varona, Mª José" userId="6b80e222-923f-4be5-9ffe-77a4b7672272" providerId="ADAL" clId="{22DCF441-BC41-447D-9AA8-AAFE92A69627}" dt="2024-06-27T07:29:01.081" v="1" actId="478"/>
          <ac:picMkLst>
            <pc:docMk/>
            <pc:sldMk cId="2120510330" sldId="310"/>
            <ac:picMk id="4" creationId="{00000000-0000-0000-0000-000000000000}"/>
          </ac:picMkLst>
        </pc:picChg>
        <pc:picChg chg="add mod">
          <ac:chgData name="López Varona, Mª José" userId="6b80e222-923f-4be5-9ffe-77a4b7672272" providerId="ADAL" clId="{22DCF441-BC41-447D-9AA8-AAFE92A69627}" dt="2024-06-27T07:31:01.122" v="10" actId="14100"/>
          <ac:picMkLst>
            <pc:docMk/>
            <pc:sldMk cId="2120510330" sldId="310"/>
            <ac:picMk id="6" creationId="{C92C45FD-05A8-7498-7A3C-EF1CB1A10D80}"/>
          </ac:picMkLst>
        </pc:picChg>
      </pc:sldChg>
      <pc:sldChg chg="addSp delSp modSp mod">
        <pc:chgData name="López Varona, Mª José" userId="6b80e222-923f-4be5-9ffe-77a4b7672272" providerId="ADAL" clId="{22DCF441-BC41-447D-9AA8-AAFE92A69627}" dt="2024-07-05T08:35:38.044" v="19" actId="14100"/>
        <pc:sldMkLst>
          <pc:docMk/>
          <pc:sldMk cId="1063117334" sldId="321"/>
        </pc:sldMkLst>
        <pc:picChg chg="add mod">
          <ac:chgData name="López Varona, Mª José" userId="6b80e222-923f-4be5-9ffe-77a4b7672272" providerId="ADAL" clId="{22DCF441-BC41-447D-9AA8-AAFE92A69627}" dt="2024-07-05T08:35:38.044" v="19" actId="14100"/>
          <ac:picMkLst>
            <pc:docMk/>
            <pc:sldMk cId="1063117334" sldId="321"/>
            <ac:picMk id="4" creationId="{63B14FF0-42CA-5BC6-0472-1C51677A4183}"/>
          </ac:picMkLst>
        </pc:picChg>
        <pc:picChg chg="del">
          <ac:chgData name="López Varona, Mª José" userId="6b80e222-923f-4be5-9ffe-77a4b7672272" providerId="ADAL" clId="{22DCF441-BC41-447D-9AA8-AAFE92A69627}" dt="2024-07-05T08:34:35.346" v="13" actId="478"/>
          <ac:picMkLst>
            <pc:docMk/>
            <pc:sldMk cId="1063117334" sldId="321"/>
            <ac:picMk id="11" creationId="{00000000-0000-0000-0000-000000000000}"/>
          </ac:picMkLst>
        </pc:picChg>
      </pc:sldChg>
      <pc:sldChg chg="modSp mod">
        <pc:chgData name="López Varona, Mª José" userId="6b80e222-923f-4be5-9ffe-77a4b7672272" providerId="ADAL" clId="{22DCF441-BC41-447D-9AA8-AAFE92A69627}" dt="2024-07-09T06:36:16.984" v="20" actId="3626"/>
        <pc:sldMkLst>
          <pc:docMk/>
          <pc:sldMk cId="4121963428" sldId="330"/>
        </pc:sldMkLst>
        <pc:spChg chg="mod">
          <ac:chgData name="López Varona, Mª José" userId="6b80e222-923f-4be5-9ffe-77a4b7672272" providerId="ADAL" clId="{22DCF441-BC41-447D-9AA8-AAFE92A69627}" dt="2024-07-09T06:36:16.984" v="20" actId="3626"/>
          <ac:spMkLst>
            <pc:docMk/>
            <pc:sldMk cId="4121963428" sldId="330"/>
            <ac:spMk id="4" creationId="{00000000-0000-0000-0000-000000000000}"/>
          </ac:spMkLst>
        </pc:spChg>
      </pc:sldChg>
    </pc:docChg>
  </pc:docChgLst>
  <pc:docChgLst>
    <pc:chgData name="Rosado Ortiz De Zarate, Ander" userId="6cb5019e-4be0-4e27-b6ca-543cab28f87e" providerId="ADAL" clId="{F64E1442-253A-474D-A382-9D9E76007EB0}"/>
    <pc:docChg chg="custSel modSld">
      <pc:chgData name="Rosado Ortiz De Zarate, Ander" userId="6cb5019e-4be0-4e27-b6ca-543cab28f87e" providerId="ADAL" clId="{F64E1442-253A-474D-A382-9D9E76007EB0}" dt="2024-06-28T07:07:21.356" v="1" actId="3626"/>
      <pc:docMkLst>
        <pc:docMk/>
      </pc:docMkLst>
      <pc:sldChg chg="modSp mod">
        <pc:chgData name="Rosado Ortiz De Zarate, Ander" userId="6cb5019e-4be0-4e27-b6ca-543cab28f87e" providerId="ADAL" clId="{F64E1442-253A-474D-A382-9D9E76007EB0}" dt="2024-06-28T07:07:21.356" v="1" actId="3626"/>
        <pc:sldMkLst>
          <pc:docMk/>
          <pc:sldMk cId="4121963428" sldId="330"/>
        </pc:sldMkLst>
        <pc:spChg chg="mod">
          <ac:chgData name="Rosado Ortiz De Zarate, Ander" userId="6cb5019e-4be0-4e27-b6ca-543cab28f87e" providerId="ADAL" clId="{F64E1442-253A-474D-A382-9D9E76007EB0}" dt="2024-06-28T07:07:21.356" v="1" actId="3626"/>
          <ac:spMkLst>
            <pc:docMk/>
            <pc:sldMk cId="4121963428" sldId="330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B2421-E505-418A-8AB5-A4061113954B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1900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43579"/>
            <a:ext cx="5438140" cy="38811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7F916-2597-4269-9DAD-3A666AA9A3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3718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73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08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681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3929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173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413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9888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8567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651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0116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637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9620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0260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0422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918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B6E1A3F-71CF-0349-ACBD-CC8A84EE63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314" y="2387601"/>
            <a:ext cx="11807687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5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6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952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768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5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77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500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65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888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8DA3A-A72E-437B-ACDF-BA92A715D246}" type="datetimeFigureOut">
              <a:rPr lang="es-ES" smtClean="0"/>
              <a:t>09/07/2024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689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euskadi.eus/contenidos/informacion/cevime_infac_2024/eu_def/adjuntos/INFAC_Vol_32_2_GGK.pdf" TargetMode="Externa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0110" y="968721"/>
            <a:ext cx="10752083" cy="2782979"/>
          </a:xfrm>
        </p:spPr>
        <p:txBody>
          <a:bodyPr>
            <a:normAutofit fontScale="90000"/>
          </a:bodyPr>
          <a:lstStyle/>
          <a:p>
            <a:r>
              <a:rPr lang="es-ES_tradnl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MEDIKAMENTUEN DOSIFIKAZIOA GILTZURRUN-</a:t>
            </a:r>
            <a:br>
              <a:rPr lang="es-ES_tradnl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_tradnl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FUNTZIOAREN ALTERAZIOA DUTEN PAZIENTEETAN(I)</a:t>
            </a:r>
            <a:br>
              <a:rPr lang="es-ES_tradnl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_tradnl" sz="4000" dirty="0">
                <a:solidFill>
                  <a:srgbClr val="4E9EBA"/>
                </a:solidFill>
                <a:latin typeface="Arial Black" pitchFamily="34" charset="0"/>
              </a:rPr>
              <a:t>32 </a:t>
            </a:r>
            <a:r>
              <a:rPr lang="es-ES_tradnl" sz="4000" dirty="0" err="1">
                <a:solidFill>
                  <a:srgbClr val="4E9EBA"/>
                </a:solidFill>
                <a:latin typeface="Arial Black" pitchFamily="34" charset="0"/>
              </a:rPr>
              <a:t>Liburukia</a:t>
            </a:r>
            <a:r>
              <a:rPr lang="es-ES_tradnl" sz="4000" dirty="0">
                <a:solidFill>
                  <a:srgbClr val="4E9EBA"/>
                </a:solidFill>
                <a:latin typeface="Arial Black" pitchFamily="34" charset="0"/>
              </a:rPr>
              <a:t>, 2. </a:t>
            </a:r>
            <a:r>
              <a:rPr lang="es-ES_tradnl" sz="4000" dirty="0" err="1">
                <a:solidFill>
                  <a:srgbClr val="4E9EBA"/>
                </a:solidFill>
                <a:latin typeface="Arial Black" pitchFamily="34" charset="0"/>
              </a:rPr>
              <a:t>Zk</a:t>
            </a:r>
            <a:r>
              <a:rPr lang="es-ES_tradnl" sz="4000" dirty="0">
                <a:solidFill>
                  <a:srgbClr val="4E9EBA"/>
                </a:solidFill>
                <a:latin typeface="Arial Black" pitchFamily="34" charset="0"/>
              </a:rPr>
              <a:t> 2024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6" name="Imagen 5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Imagen 6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n 7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52585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3803" y="1345474"/>
            <a:ext cx="11361958" cy="4831489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857251" y="4556456"/>
            <a:ext cx="107354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AAS: </a:t>
            </a:r>
            <a:r>
              <a:rPr lang="es-ES" sz="1600" dirty="0" err="1"/>
              <a:t>FTn</a:t>
            </a:r>
            <a:r>
              <a:rPr lang="es-ES" sz="1600" dirty="0"/>
              <a:t> </a:t>
            </a:r>
            <a:r>
              <a:rPr lang="es-ES" sz="1600" dirty="0" err="1"/>
              <a:t>kontraindikatuta</a:t>
            </a:r>
            <a:r>
              <a:rPr lang="es-ES" sz="1600" dirty="0"/>
              <a:t> </a:t>
            </a:r>
            <a:r>
              <a:rPr lang="es-ES" sz="1600" dirty="0" err="1"/>
              <a:t>dago</a:t>
            </a:r>
            <a:r>
              <a:rPr lang="es-ES" sz="1600" dirty="0"/>
              <a:t> GG </a:t>
            </a:r>
            <a:r>
              <a:rPr lang="es-ES" sz="1600" dirty="0" err="1"/>
              <a:t>larria</a:t>
            </a:r>
            <a:r>
              <a:rPr lang="es-ES" sz="1600" dirty="0"/>
              <a:t> </a:t>
            </a:r>
            <a:r>
              <a:rPr lang="es-ES" sz="1600" dirty="0" err="1"/>
              <a:t>denean</a:t>
            </a:r>
            <a:r>
              <a:rPr lang="es-ES" sz="1600" dirty="0"/>
              <a:t>, </a:t>
            </a:r>
            <a:r>
              <a:rPr lang="es-ES" sz="1600" dirty="0" err="1"/>
              <a:t>datu</a:t>
            </a:r>
            <a:r>
              <a:rPr lang="es-ES" sz="1600" dirty="0"/>
              <a:t> </a:t>
            </a:r>
            <a:r>
              <a:rPr lang="es-ES" sz="1600" dirty="0" err="1"/>
              <a:t>mugatuengatik</a:t>
            </a:r>
            <a:r>
              <a:rPr lang="es-ES" sz="1600" dirty="0"/>
              <a:t>. </a:t>
            </a:r>
            <a:r>
              <a:rPr lang="es-ES" sz="1600" dirty="0" err="1"/>
              <a:t>UpToDateren</a:t>
            </a:r>
            <a:r>
              <a:rPr lang="es-ES" sz="1600" dirty="0"/>
              <a:t> </a:t>
            </a:r>
            <a:r>
              <a:rPr lang="es-ES" sz="1600" dirty="0" err="1"/>
              <a:t>arabera</a:t>
            </a:r>
            <a:r>
              <a:rPr lang="es-ES" sz="1600" dirty="0"/>
              <a:t>, </a:t>
            </a:r>
            <a:r>
              <a:rPr lang="es-ES" sz="1600" dirty="0" err="1"/>
              <a:t>ez</a:t>
            </a:r>
            <a:r>
              <a:rPr lang="es-ES" sz="1600" dirty="0"/>
              <a:t> </a:t>
            </a:r>
            <a:r>
              <a:rPr lang="es-ES" sz="1600" dirty="0" err="1"/>
              <a:t>dago</a:t>
            </a:r>
            <a:r>
              <a:rPr lang="es-ES" sz="1600" dirty="0"/>
              <a:t> </a:t>
            </a:r>
            <a:r>
              <a:rPr lang="es-ES" sz="1600" dirty="0" err="1"/>
              <a:t>doikuntzarik</a:t>
            </a:r>
            <a:r>
              <a:rPr lang="es-ES" sz="1600" dirty="0"/>
              <a:t> </a:t>
            </a:r>
            <a:r>
              <a:rPr lang="es-ES" sz="1600" dirty="0" err="1"/>
              <a:t>egin</a:t>
            </a:r>
            <a:r>
              <a:rPr lang="es-ES" sz="1600" dirty="0"/>
              <a:t> </a:t>
            </a:r>
            <a:r>
              <a:rPr lang="es-ES" sz="1600" dirty="0" err="1"/>
              <a:t>beharrik</a:t>
            </a:r>
            <a:r>
              <a:rPr lang="es-ES" sz="1600" dirty="0"/>
              <a:t> </a:t>
            </a:r>
            <a:r>
              <a:rPr lang="es-ES" sz="1600" dirty="0" err="1"/>
              <a:t>GGKren</a:t>
            </a:r>
            <a:r>
              <a:rPr lang="es-ES" sz="1600" dirty="0"/>
              <a:t> </a:t>
            </a:r>
            <a:r>
              <a:rPr lang="es-ES" sz="1600" dirty="0" err="1"/>
              <a:t>ezein</a:t>
            </a:r>
            <a:r>
              <a:rPr lang="es-ES" sz="1600" dirty="0"/>
              <a:t> </a:t>
            </a:r>
            <a:r>
              <a:rPr lang="es-ES" sz="1600" dirty="0" err="1"/>
              <a:t>fasetan</a:t>
            </a:r>
            <a:r>
              <a:rPr lang="es-ES" sz="1600" dirty="0"/>
              <a:t>. </a:t>
            </a:r>
            <a:r>
              <a:rPr lang="es-ES" sz="1600" dirty="0" err="1"/>
              <a:t>GGKri</a:t>
            </a:r>
            <a:r>
              <a:rPr lang="es-ES" sz="1600" dirty="0"/>
              <a:t> </a:t>
            </a:r>
            <a:r>
              <a:rPr lang="es-ES" sz="1600" dirty="0" err="1"/>
              <a:t>buruzko</a:t>
            </a:r>
            <a:r>
              <a:rPr lang="es-ES" sz="1600" dirty="0"/>
              <a:t> </a:t>
            </a:r>
            <a:r>
              <a:rPr lang="es-ES" sz="1600" dirty="0" err="1"/>
              <a:t>adostasun-dokumentuan</a:t>
            </a:r>
            <a:r>
              <a:rPr lang="es-ES" sz="1600" dirty="0"/>
              <a:t>, </a:t>
            </a:r>
            <a:r>
              <a:rPr lang="es-ES" sz="1600" dirty="0" err="1"/>
              <a:t>gehienez</a:t>
            </a:r>
            <a:r>
              <a:rPr lang="es-ES" sz="1600" dirty="0"/>
              <a:t> 100 mg/24 </a:t>
            </a:r>
            <a:r>
              <a:rPr lang="es-ES" sz="1600" dirty="0" err="1"/>
              <a:t>orduko</a:t>
            </a:r>
            <a:r>
              <a:rPr lang="es-ES" sz="1600" dirty="0"/>
              <a:t> </a:t>
            </a:r>
            <a:r>
              <a:rPr lang="es-ES" sz="1600" dirty="0" err="1"/>
              <a:t>dosia</a:t>
            </a:r>
            <a:r>
              <a:rPr lang="es-ES" sz="1600" dirty="0"/>
              <a:t> </a:t>
            </a:r>
            <a:r>
              <a:rPr lang="es-ES" sz="1600" dirty="0" err="1"/>
              <a:t>adierazten</a:t>
            </a:r>
            <a:r>
              <a:rPr lang="es-ES" sz="1600" dirty="0"/>
              <a:t> da GGK </a:t>
            </a:r>
            <a:r>
              <a:rPr lang="es-ES" sz="1600" dirty="0" err="1"/>
              <a:t>duten</a:t>
            </a:r>
            <a:r>
              <a:rPr lang="es-ES" sz="1600" dirty="0"/>
              <a:t> </a:t>
            </a:r>
            <a:r>
              <a:rPr lang="es-ES" sz="1600" dirty="0" err="1"/>
              <a:t>pazienteetan</a:t>
            </a:r>
            <a:r>
              <a:rPr lang="es-E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/>
              <a:t>Zilostazola</a:t>
            </a:r>
            <a:r>
              <a:rPr lang="es-ES" sz="1600" dirty="0"/>
              <a:t>: </a:t>
            </a:r>
            <a:r>
              <a:rPr lang="es-ES" sz="1600" dirty="0" err="1"/>
              <a:t>FTn</a:t>
            </a:r>
            <a:r>
              <a:rPr lang="es-ES" sz="1600" dirty="0"/>
              <a:t> </a:t>
            </a:r>
            <a:r>
              <a:rPr lang="es-ES" sz="1600" dirty="0" err="1"/>
              <a:t>kontraindikatuta</a:t>
            </a:r>
            <a:r>
              <a:rPr lang="es-ES" sz="1600" dirty="0"/>
              <a:t> </a:t>
            </a:r>
            <a:r>
              <a:rPr lang="es-ES" sz="1600" dirty="0" err="1"/>
              <a:t>dago</a:t>
            </a:r>
            <a:r>
              <a:rPr lang="es-ES" sz="1600" dirty="0"/>
              <a:t> IG&lt; 25 </a:t>
            </a:r>
            <a:r>
              <a:rPr lang="es-ES" sz="1600" dirty="0" err="1"/>
              <a:t>denean</a:t>
            </a:r>
            <a:r>
              <a:rPr lang="es-ES" sz="1600" dirty="0"/>
              <a:t>; </a:t>
            </a:r>
            <a:r>
              <a:rPr lang="es-ES" sz="1600" dirty="0" err="1"/>
              <a:t>UpToDateren</a:t>
            </a:r>
            <a:r>
              <a:rPr lang="es-ES" sz="1600" dirty="0"/>
              <a:t> </a:t>
            </a:r>
            <a:r>
              <a:rPr lang="es-ES" sz="1600" dirty="0" err="1"/>
              <a:t>arabera</a:t>
            </a:r>
            <a:r>
              <a:rPr lang="es-ES" sz="1600" dirty="0"/>
              <a:t>, </a:t>
            </a:r>
            <a:r>
              <a:rPr lang="es-ES" sz="1600" dirty="0" err="1"/>
              <a:t>ez</a:t>
            </a:r>
            <a:r>
              <a:rPr lang="es-ES" sz="1600" dirty="0"/>
              <a:t> da </a:t>
            </a:r>
            <a:r>
              <a:rPr lang="es-ES" sz="1600" dirty="0" err="1"/>
              <a:t>beharrezkoa</a:t>
            </a:r>
            <a:r>
              <a:rPr lang="es-ES" sz="1600" dirty="0"/>
              <a:t> </a:t>
            </a:r>
            <a:r>
              <a:rPr lang="es-ES" sz="1600" dirty="0" err="1"/>
              <a:t>populazio</a:t>
            </a:r>
            <a:r>
              <a:rPr lang="es-ES" sz="1600" dirty="0"/>
              <a:t> </a:t>
            </a:r>
            <a:r>
              <a:rPr lang="es-ES" sz="1600" dirty="0" err="1"/>
              <a:t>horretan</a:t>
            </a:r>
            <a:r>
              <a:rPr lang="es-ES" sz="1600" dirty="0"/>
              <a:t> </a:t>
            </a:r>
            <a:r>
              <a:rPr lang="es-ES" sz="1600" dirty="0" err="1"/>
              <a:t>dosia</a:t>
            </a:r>
            <a:r>
              <a:rPr lang="es-ES" sz="1600" dirty="0"/>
              <a:t> </a:t>
            </a:r>
            <a:r>
              <a:rPr lang="es-ES" sz="1600" dirty="0" err="1"/>
              <a:t>doitzea</a:t>
            </a:r>
            <a:r>
              <a:rPr lang="es-ES" sz="1600" dirty="0"/>
              <a:t>, </a:t>
            </a:r>
            <a:r>
              <a:rPr lang="es-ES" sz="1600" dirty="0" err="1"/>
              <a:t>baina</a:t>
            </a:r>
            <a:r>
              <a:rPr lang="es-ES" sz="1600" dirty="0"/>
              <a:t> </a:t>
            </a:r>
            <a:r>
              <a:rPr lang="es-ES" sz="1600" dirty="0" err="1"/>
              <a:t>gomendatzen</a:t>
            </a:r>
            <a:r>
              <a:rPr lang="es-ES" sz="1600" dirty="0"/>
              <a:t> da </a:t>
            </a:r>
            <a:r>
              <a:rPr lang="es-ES" sz="1600" dirty="0" err="1"/>
              <a:t>kontuz</a:t>
            </a:r>
            <a:r>
              <a:rPr lang="es-ES" sz="1600" dirty="0"/>
              <a:t> </a:t>
            </a:r>
            <a:r>
              <a:rPr lang="es-ES" sz="1600" dirty="0" err="1"/>
              <a:t>erabiltzea</a:t>
            </a:r>
            <a:r>
              <a:rPr lang="es-ES" sz="1600" dirty="0"/>
              <a:t> </a:t>
            </a:r>
            <a:r>
              <a:rPr lang="es-ES" sz="1600" dirty="0" err="1"/>
              <a:t>metabolitoak</a:t>
            </a:r>
            <a:r>
              <a:rPr lang="es-ES" sz="1600" dirty="0"/>
              <a:t> </a:t>
            </a:r>
            <a:r>
              <a:rPr lang="es-ES" sz="1600" dirty="0" err="1"/>
              <a:t>metatzen</a:t>
            </a:r>
            <a:r>
              <a:rPr lang="es-ES" sz="1600" dirty="0"/>
              <a:t> </a:t>
            </a:r>
            <a:r>
              <a:rPr lang="es-ES" sz="1600" dirty="0" err="1"/>
              <a:t>direlako</a:t>
            </a:r>
            <a:r>
              <a:rPr lang="es-ES" sz="1600" dirty="0"/>
              <a:t>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2224" y="532243"/>
            <a:ext cx="5630255" cy="324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61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3803" y="1345474"/>
            <a:ext cx="11361958" cy="4831489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845821" y="5077328"/>
            <a:ext cx="107354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/>
              <a:t>Azenokumarola</a:t>
            </a:r>
            <a:r>
              <a:rPr lang="es-ES" sz="1600" dirty="0"/>
              <a:t>: </a:t>
            </a:r>
            <a:r>
              <a:rPr lang="es-ES" sz="1600" dirty="0" err="1"/>
              <a:t>FTn</a:t>
            </a:r>
            <a:r>
              <a:rPr lang="es-ES" sz="1600" dirty="0"/>
              <a:t> </a:t>
            </a:r>
            <a:r>
              <a:rPr lang="es-ES" sz="1600" dirty="0" err="1"/>
              <a:t>kontraindikatuta</a:t>
            </a:r>
            <a:r>
              <a:rPr lang="es-ES" sz="1600" dirty="0"/>
              <a:t> </a:t>
            </a:r>
            <a:r>
              <a:rPr lang="es-ES" sz="1600" dirty="0" err="1"/>
              <a:t>dago</a:t>
            </a:r>
            <a:r>
              <a:rPr lang="es-ES" sz="1600" dirty="0"/>
              <a:t> GG </a:t>
            </a:r>
            <a:r>
              <a:rPr lang="es-ES" sz="1600" dirty="0" err="1"/>
              <a:t>larrirako</a:t>
            </a:r>
            <a:r>
              <a:rPr lang="es-ES" sz="1600" dirty="0"/>
              <a:t>, </a:t>
            </a:r>
            <a:r>
              <a:rPr lang="es-ES" sz="1600" dirty="0" err="1"/>
              <a:t>odoljario-arriskuak</a:t>
            </a:r>
            <a:r>
              <a:rPr lang="es-ES" sz="1600" dirty="0"/>
              <a:t> </a:t>
            </a:r>
            <a:r>
              <a:rPr lang="es-ES" sz="1600" dirty="0" err="1"/>
              <a:t>tronbosi-arriskua</a:t>
            </a:r>
            <a:r>
              <a:rPr lang="es-ES" sz="1600" dirty="0"/>
              <a:t> </a:t>
            </a:r>
            <a:r>
              <a:rPr lang="es-ES" sz="1600" dirty="0" err="1"/>
              <a:t>gainditzen</a:t>
            </a:r>
            <a:r>
              <a:rPr lang="es-ES" sz="1600" dirty="0"/>
              <a:t> </a:t>
            </a:r>
            <a:r>
              <a:rPr lang="es-ES" sz="1600" dirty="0" err="1"/>
              <a:t>duenean</a:t>
            </a:r>
            <a:r>
              <a:rPr lang="es-ES" sz="1600" dirty="0"/>
              <a:t>. </a:t>
            </a:r>
            <a:r>
              <a:rPr lang="es-ES" sz="1600" dirty="0" err="1"/>
              <a:t>UpToDate</a:t>
            </a:r>
            <a:r>
              <a:rPr lang="es-ES" sz="1600" dirty="0"/>
              <a:t>: </a:t>
            </a:r>
            <a:r>
              <a:rPr lang="es-ES" sz="1600" dirty="0" err="1"/>
              <a:t>ez</a:t>
            </a:r>
            <a:r>
              <a:rPr lang="es-ES" sz="1600" dirty="0"/>
              <a:t> da </a:t>
            </a:r>
            <a:r>
              <a:rPr lang="es-ES" sz="1600" dirty="0" err="1"/>
              <a:t>dosia</a:t>
            </a:r>
            <a:r>
              <a:rPr lang="es-ES" sz="1600" dirty="0"/>
              <a:t> </a:t>
            </a:r>
            <a:r>
              <a:rPr lang="es-ES" sz="1600" dirty="0" err="1"/>
              <a:t>doitu</a:t>
            </a:r>
            <a:r>
              <a:rPr lang="es-ES" sz="1600" dirty="0"/>
              <a:t> </a:t>
            </a:r>
            <a:r>
              <a:rPr lang="es-ES" sz="1600" dirty="0" err="1"/>
              <a:t>behar</a:t>
            </a:r>
            <a:r>
              <a:rPr lang="es-ES" sz="1600" dirty="0"/>
              <a:t>, </a:t>
            </a:r>
            <a:r>
              <a:rPr lang="es-ES" sz="1600" dirty="0" err="1"/>
              <a:t>baina</a:t>
            </a:r>
            <a:r>
              <a:rPr lang="es-ES" sz="1600" dirty="0"/>
              <a:t> </a:t>
            </a:r>
            <a:r>
              <a:rPr lang="es-ES" sz="1600" dirty="0" err="1"/>
              <a:t>kontuz</a:t>
            </a:r>
            <a:r>
              <a:rPr lang="es-ES" sz="1600" dirty="0"/>
              <a:t> </a:t>
            </a:r>
            <a:r>
              <a:rPr lang="es-ES" sz="1600" dirty="0" err="1"/>
              <a:t>erabiltzea</a:t>
            </a:r>
            <a:r>
              <a:rPr lang="es-ES" sz="1600" dirty="0"/>
              <a:t> </a:t>
            </a:r>
            <a:r>
              <a:rPr lang="es-ES" sz="1600" dirty="0" err="1"/>
              <a:t>gomendatzen</a:t>
            </a:r>
            <a:r>
              <a:rPr lang="es-ES" sz="1600" dirty="0"/>
              <a:t> da. RDH: IG </a:t>
            </a:r>
            <a:r>
              <a:rPr lang="es-ES" sz="1600" dirty="0" err="1"/>
              <a:t>normalarekin</a:t>
            </a:r>
            <a:r>
              <a:rPr lang="es-ES" sz="1600" dirty="0"/>
              <a:t> </a:t>
            </a:r>
            <a:r>
              <a:rPr lang="es-ES" sz="1600" dirty="0" err="1"/>
              <a:t>bezala</a:t>
            </a:r>
            <a:r>
              <a:rPr lang="es-ES" sz="1600" dirty="0"/>
              <a:t> </a:t>
            </a:r>
            <a:r>
              <a:rPr lang="es-ES" sz="1600" dirty="0" err="1"/>
              <a:t>dosifikatu</a:t>
            </a:r>
            <a:r>
              <a:rPr lang="es-ES" sz="1600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5B754A1-A3F7-E699-A23D-BD1E91F664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3214" y="455046"/>
            <a:ext cx="5761776" cy="265125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2E3C6DB-6465-E1E2-BBC9-23D9DC99F4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3213" y="3100507"/>
            <a:ext cx="5761777" cy="179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36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3803" y="1345474"/>
            <a:ext cx="11361958" cy="4831489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7406639" y="2884055"/>
            <a:ext cx="46177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Enoxaparina: </a:t>
            </a:r>
            <a:r>
              <a:rPr lang="es-ES" sz="1600" dirty="0" err="1"/>
              <a:t>FTn</a:t>
            </a:r>
            <a:r>
              <a:rPr lang="es-ES" sz="1600" dirty="0"/>
              <a:t> </a:t>
            </a:r>
            <a:r>
              <a:rPr lang="es-ES" sz="1600" dirty="0" err="1"/>
              <a:t>kontraindikatuta</a:t>
            </a:r>
            <a:r>
              <a:rPr lang="es-ES" sz="1600" dirty="0"/>
              <a:t> </a:t>
            </a:r>
            <a:r>
              <a:rPr lang="es-ES" sz="1600" dirty="0" err="1"/>
              <a:t>dago</a:t>
            </a:r>
            <a:r>
              <a:rPr lang="es-ES" sz="1600" dirty="0"/>
              <a:t> IG&lt;15 </a:t>
            </a:r>
            <a:r>
              <a:rPr lang="es-ES" sz="1600" dirty="0" err="1"/>
              <a:t>denean</a:t>
            </a:r>
            <a:r>
              <a:rPr lang="es-ES" sz="1600" dirty="0"/>
              <a:t>, </a:t>
            </a:r>
            <a:r>
              <a:rPr lang="es-ES" sz="1600" dirty="0" err="1"/>
              <a:t>baina</a:t>
            </a:r>
            <a:r>
              <a:rPr lang="es-ES" sz="1600" dirty="0"/>
              <a:t> </a:t>
            </a:r>
            <a:r>
              <a:rPr lang="es-ES" sz="1600" dirty="0" err="1"/>
              <a:t>UpToDaten</a:t>
            </a:r>
            <a:r>
              <a:rPr lang="es-ES" sz="1600" dirty="0"/>
              <a:t> </a:t>
            </a:r>
            <a:r>
              <a:rPr lang="es-ES" sz="1600" dirty="0" err="1"/>
              <a:t>ez</a:t>
            </a:r>
            <a:r>
              <a:rPr lang="es-ES" sz="1600" dirty="0"/>
              <a:t> </a:t>
            </a:r>
            <a:r>
              <a:rPr lang="es-ES" sz="1600" dirty="0" err="1"/>
              <a:t>dago</a:t>
            </a:r>
            <a:r>
              <a:rPr lang="es-ES" sz="1600" dirty="0"/>
              <a:t> </a:t>
            </a:r>
            <a:r>
              <a:rPr lang="es-ES" sz="1600" dirty="0" err="1"/>
              <a:t>kontraindikaziorik</a:t>
            </a:r>
            <a:r>
              <a:rPr lang="es-ES" sz="1600" dirty="0"/>
              <a:t> </a:t>
            </a:r>
            <a:r>
              <a:rPr lang="es-ES" sz="1600" dirty="0" err="1"/>
              <a:t>populazio</a:t>
            </a:r>
            <a:r>
              <a:rPr lang="es-ES" sz="1600" dirty="0"/>
              <a:t> </a:t>
            </a:r>
            <a:r>
              <a:rPr lang="es-ES" sz="1600" dirty="0" err="1"/>
              <a:t>honetan</a:t>
            </a:r>
            <a:r>
              <a:rPr lang="es-E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/>
              <a:t>Tinzaparina</a:t>
            </a:r>
            <a:r>
              <a:rPr lang="es-ES" sz="1600" dirty="0"/>
              <a:t>: Ez da </a:t>
            </a:r>
            <a:r>
              <a:rPr lang="es-ES" sz="1600" dirty="0" err="1"/>
              <a:t>ezarri</a:t>
            </a:r>
            <a:r>
              <a:rPr lang="es-ES" sz="1600" dirty="0"/>
              <a:t> </a:t>
            </a:r>
            <a:r>
              <a:rPr lang="es-ES" sz="1600" dirty="0" err="1"/>
              <a:t>posologiarik</a:t>
            </a:r>
            <a:r>
              <a:rPr lang="es-ES" sz="1600" dirty="0"/>
              <a:t> IG &lt;30 </a:t>
            </a:r>
            <a:r>
              <a:rPr lang="es-ES" sz="1600" dirty="0" err="1"/>
              <a:t>denean</a:t>
            </a:r>
            <a:r>
              <a:rPr lang="es-ES" sz="1600" dirty="0"/>
              <a:t>. </a:t>
            </a:r>
            <a:r>
              <a:rPr lang="es-ES" sz="1600" dirty="0" err="1"/>
              <a:t>Tinzaparina</a:t>
            </a:r>
            <a:r>
              <a:rPr lang="es-ES" sz="1600" dirty="0"/>
              <a:t> </a:t>
            </a:r>
            <a:r>
              <a:rPr lang="es-ES" sz="1600" dirty="0" err="1"/>
              <a:t>ez</a:t>
            </a:r>
            <a:r>
              <a:rPr lang="es-ES" sz="1600" dirty="0"/>
              <a:t> da </a:t>
            </a:r>
            <a:r>
              <a:rPr lang="es-ES" sz="1600" dirty="0" err="1"/>
              <a:t>metatzen</a:t>
            </a:r>
            <a:r>
              <a:rPr lang="es-ES" sz="1600" dirty="0"/>
              <a:t> IG&gt; 20 </a:t>
            </a:r>
            <a:r>
              <a:rPr lang="es-ES" sz="1600" dirty="0" err="1"/>
              <a:t>denean</a:t>
            </a:r>
            <a:r>
              <a:rPr lang="es-ES" sz="1600" dirty="0"/>
              <a:t>. </a:t>
            </a:r>
            <a:r>
              <a:rPr lang="es-ES" sz="1600" dirty="0" err="1"/>
              <a:t>Paziente</a:t>
            </a:r>
            <a:r>
              <a:rPr lang="es-ES" sz="1600" dirty="0"/>
              <a:t> </a:t>
            </a:r>
            <a:r>
              <a:rPr lang="es-ES" sz="1600" dirty="0" err="1"/>
              <a:t>hauetan</a:t>
            </a:r>
            <a:r>
              <a:rPr lang="es-ES" sz="1600" dirty="0"/>
              <a:t> </a:t>
            </a:r>
            <a:r>
              <a:rPr lang="es-ES" sz="1600" dirty="0" err="1"/>
              <a:t>erabiliz</a:t>
            </a:r>
            <a:r>
              <a:rPr lang="es-ES" sz="1600" dirty="0"/>
              <a:t> </a:t>
            </a:r>
            <a:r>
              <a:rPr lang="es-ES" sz="1600" dirty="0" err="1"/>
              <a:t>gero</a:t>
            </a:r>
            <a:r>
              <a:rPr lang="es-ES" sz="1600" dirty="0"/>
              <a:t> </a:t>
            </a:r>
            <a:r>
              <a:rPr lang="es-ES" sz="1600" dirty="0" err="1"/>
              <a:t>zorrotz</a:t>
            </a:r>
            <a:r>
              <a:rPr lang="es-ES" sz="1600" dirty="0"/>
              <a:t> </a:t>
            </a:r>
            <a:r>
              <a:rPr lang="es-ES" sz="1600" dirty="0" err="1"/>
              <a:t>monitorizatu</a:t>
            </a:r>
            <a:r>
              <a:rPr lang="es-ES" sz="1600" dirty="0"/>
              <a:t> </a:t>
            </a:r>
            <a:r>
              <a:rPr lang="es-ES" sz="1600" dirty="0" err="1"/>
              <a:t>behar</a:t>
            </a:r>
            <a:r>
              <a:rPr lang="es-ES" sz="1600" dirty="0"/>
              <a:t> da anti-</a:t>
            </a:r>
            <a:r>
              <a:rPr lang="es-ES" sz="1600" dirty="0" err="1"/>
              <a:t>Xaren</a:t>
            </a:r>
            <a:r>
              <a:rPr lang="es-ES" sz="1600" dirty="0"/>
              <a:t> </a:t>
            </a:r>
            <a:r>
              <a:rPr lang="es-ES" sz="1600" dirty="0" err="1"/>
              <a:t>jarduera</a:t>
            </a:r>
            <a:r>
              <a:rPr lang="es-ES" sz="1600" dirty="0"/>
              <a:t>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87" y="36030"/>
            <a:ext cx="5286375" cy="36861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92C45FD-05A8-7498-7A3C-EF1CB1A10D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4479" y="3715052"/>
            <a:ext cx="5264583" cy="267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10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3803" y="1345474"/>
            <a:ext cx="11361958" cy="4831489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0767" y="138950"/>
            <a:ext cx="5305425" cy="30765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0766" y="3215525"/>
            <a:ext cx="530542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27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3803" y="1345474"/>
            <a:ext cx="11361958" cy="4831489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182384" y="4785721"/>
            <a:ext cx="121253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GLP1 </a:t>
            </a:r>
            <a:r>
              <a:rPr lang="es-ES" sz="1600" dirty="0" err="1"/>
              <a:t>hartzailearen</a:t>
            </a:r>
            <a:r>
              <a:rPr lang="es-ES" sz="1600" dirty="0"/>
              <a:t> </a:t>
            </a:r>
            <a:r>
              <a:rPr lang="es-ES" sz="1600" dirty="0" err="1"/>
              <a:t>agonistak</a:t>
            </a:r>
            <a:r>
              <a:rPr lang="es-ES" sz="1600" dirty="0"/>
              <a:t>: oro </a:t>
            </a:r>
            <a:r>
              <a:rPr lang="es-ES" sz="1600" dirty="0" err="1"/>
              <a:t>har</a:t>
            </a:r>
            <a:r>
              <a:rPr lang="es-ES" sz="1600" dirty="0"/>
              <a:t>, </a:t>
            </a:r>
            <a:r>
              <a:rPr lang="es-ES" sz="1600" dirty="0" err="1"/>
              <a:t>esperientzia</a:t>
            </a:r>
            <a:r>
              <a:rPr lang="es-ES" sz="1600" dirty="0"/>
              <a:t> </a:t>
            </a:r>
            <a:r>
              <a:rPr lang="es-ES" sz="1600" dirty="0" err="1"/>
              <a:t>mugatua</a:t>
            </a:r>
            <a:r>
              <a:rPr lang="es-ES" sz="1600" dirty="0"/>
              <a:t> </a:t>
            </a:r>
            <a:r>
              <a:rPr lang="es-ES" sz="1600" dirty="0" err="1"/>
              <a:t>dago</a:t>
            </a:r>
            <a:r>
              <a:rPr lang="es-ES" sz="1600" dirty="0"/>
              <a:t> </a:t>
            </a:r>
            <a:r>
              <a:rPr lang="es-ES" sz="1600" dirty="0" err="1"/>
              <a:t>farmako</a:t>
            </a:r>
            <a:r>
              <a:rPr lang="es-ES" sz="1600" dirty="0"/>
              <a:t> </a:t>
            </a:r>
            <a:r>
              <a:rPr lang="es-ES" sz="1600" dirty="0" err="1"/>
              <a:t>horiek</a:t>
            </a:r>
            <a:r>
              <a:rPr lang="es-ES" sz="1600" dirty="0"/>
              <a:t> </a:t>
            </a:r>
            <a:r>
              <a:rPr lang="es-ES" sz="1600" dirty="0" err="1"/>
              <a:t>giltzurrun-gutxiegitasun</a:t>
            </a:r>
            <a:r>
              <a:rPr lang="es-ES" sz="1600" dirty="0"/>
              <a:t> </a:t>
            </a:r>
            <a:r>
              <a:rPr lang="es-ES" sz="1600" dirty="0" err="1"/>
              <a:t>larrian</a:t>
            </a:r>
            <a:r>
              <a:rPr lang="es-ES" sz="1600" dirty="0"/>
              <a:t> eta/</a:t>
            </a:r>
            <a:r>
              <a:rPr lang="es-ES" sz="1600" dirty="0" err="1"/>
              <a:t>edo</a:t>
            </a:r>
            <a:r>
              <a:rPr lang="es-ES" sz="1600" dirty="0"/>
              <a:t> </a:t>
            </a:r>
            <a:r>
              <a:rPr lang="es-ES" sz="1600" dirty="0" err="1"/>
              <a:t>terminalean</a:t>
            </a:r>
            <a:r>
              <a:rPr lang="es-ES" sz="1600" dirty="0"/>
              <a:t> </a:t>
            </a:r>
            <a:r>
              <a:rPr lang="es-ES" sz="1600" dirty="0" err="1"/>
              <a:t>erabiltzeari</a:t>
            </a:r>
            <a:r>
              <a:rPr lang="es-ES" sz="1600" dirty="0"/>
              <a:t> </a:t>
            </a:r>
            <a:r>
              <a:rPr lang="es-ES" sz="1600" dirty="0" err="1"/>
              <a:t>dagokionez</a:t>
            </a:r>
            <a:r>
              <a:rPr lang="es-ES" sz="1600" dirty="0"/>
              <a:t>; </a:t>
            </a:r>
            <a:r>
              <a:rPr lang="es-ES" sz="1600" dirty="0" err="1"/>
              <a:t>beraz</a:t>
            </a:r>
            <a:r>
              <a:rPr lang="es-ES" sz="1600" dirty="0"/>
              <a:t>, </a:t>
            </a:r>
            <a:r>
              <a:rPr lang="es-ES" sz="1600" dirty="0" err="1"/>
              <a:t>FTan</a:t>
            </a:r>
            <a:r>
              <a:rPr lang="es-ES" sz="1600" dirty="0"/>
              <a:t> </a:t>
            </a:r>
            <a:r>
              <a:rPr lang="es-ES" sz="1600" dirty="0" err="1"/>
              <a:t>adierazten</a:t>
            </a:r>
            <a:r>
              <a:rPr lang="es-ES" sz="1600" dirty="0"/>
              <a:t> da </a:t>
            </a:r>
            <a:r>
              <a:rPr lang="es-ES" sz="1600" dirty="0" err="1"/>
              <a:t>ez</a:t>
            </a:r>
            <a:r>
              <a:rPr lang="es-ES" sz="1600" dirty="0"/>
              <a:t> dela </a:t>
            </a:r>
            <a:r>
              <a:rPr lang="es-ES" sz="1600" dirty="0" err="1"/>
              <a:t>gomendatzen</a:t>
            </a:r>
            <a:r>
              <a:rPr lang="es-ES" sz="1600" dirty="0"/>
              <a:t> </a:t>
            </a:r>
            <a:r>
              <a:rPr lang="es-ES" sz="1600" dirty="0" err="1"/>
              <a:t>populazio</a:t>
            </a:r>
            <a:r>
              <a:rPr lang="es-ES" sz="1600" dirty="0"/>
              <a:t> </a:t>
            </a:r>
            <a:r>
              <a:rPr lang="es-ES" sz="1600" dirty="0" err="1"/>
              <a:t>horretan</a:t>
            </a:r>
            <a:r>
              <a:rPr lang="es-ES" sz="1600" dirty="0"/>
              <a:t> </a:t>
            </a:r>
            <a:r>
              <a:rPr lang="es-ES" sz="1600" dirty="0" err="1"/>
              <a:t>erabiltzea</a:t>
            </a:r>
            <a:r>
              <a:rPr lang="es-E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/>
              <a:t>Lixisenatida</a:t>
            </a:r>
            <a:r>
              <a:rPr lang="es-ES" sz="1600" dirty="0"/>
              <a:t>: </a:t>
            </a:r>
            <a:r>
              <a:rPr lang="es-ES" sz="1600" dirty="0" err="1"/>
              <a:t>UpToDateren</a:t>
            </a:r>
            <a:r>
              <a:rPr lang="es-ES" sz="1600" dirty="0"/>
              <a:t> </a:t>
            </a:r>
            <a:r>
              <a:rPr lang="es-ES" sz="1600" dirty="0" err="1"/>
              <a:t>arabera</a:t>
            </a:r>
            <a:r>
              <a:rPr lang="es-ES" sz="1600" dirty="0"/>
              <a:t>, </a:t>
            </a:r>
            <a:r>
              <a:rPr lang="es-ES" sz="1600" dirty="0" err="1"/>
              <a:t>ez</a:t>
            </a:r>
            <a:r>
              <a:rPr lang="es-ES" sz="1600" dirty="0"/>
              <a:t> </a:t>
            </a:r>
            <a:r>
              <a:rPr lang="es-ES" sz="1600" dirty="0" err="1"/>
              <a:t>dago</a:t>
            </a:r>
            <a:r>
              <a:rPr lang="es-ES" sz="1600" dirty="0"/>
              <a:t> </a:t>
            </a:r>
            <a:r>
              <a:rPr lang="es-ES" sz="1600" dirty="0" err="1"/>
              <a:t>doikuntzarik</a:t>
            </a:r>
            <a:r>
              <a:rPr lang="es-ES" sz="1600" dirty="0"/>
              <a:t> </a:t>
            </a:r>
            <a:r>
              <a:rPr lang="es-ES" sz="1600" dirty="0" err="1"/>
              <a:t>egin</a:t>
            </a:r>
            <a:r>
              <a:rPr lang="es-ES" sz="1600" dirty="0"/>
              <a:t> </a:t>
            </a:r>
            <a:r>
              <a:rPr lang="es-ES" sz="1600" dirty="0" err="1"/>
              <a:t>beharrik</a:t>
            </a:r>
            <a:r>
              <a:rPr lang="es-ES" sz="1600" dirty="0"/>
              <a:t> IG: 29-15 </a:t>
            </a:r>
            <a:r>
              <a:rPr lang="es-ES" sz="1600" dirty="0" err="1"/>
              <a:t>denean</a:t>
            </a:r>
            <a:r>
              <a:rPr lang="es-ES" sz="1600" dirty="0"/>
              <a:t>, </a:t>
            </a:r>
            <a:r>
              <a:rPr lang="es-ES" sz="1600" dirty="0" err="1"/>
              <a:t>baina</a:t>
            </a:r>
            <a:r>
              <a:rPr lang="es-ES" sz="1600" dirty="0"/>
              <a:t> </a:t>
            </a:r>
            <a:r>
              <a:rPr lang="es-ES" sz="1600" dirty="0" err="1"/>
              <a:t>urdail-hesteetako</a:t>
            </a:r>
            <a:r>
              <a:rPr lang="es-ES" sz="1600" dirty="0"/>
              <a:t> </a:t>
            </a:r>
            <a:r>
              <a:rPr lang="es-ES" sz="1600" dirty="0" err="1"/>
              <a:t>ondorio</a:t>
            </a:r>
            <a:r>
              <a:rPr lang="es-ES" sz="1600" dirty="0"/>
              <a:t> </a:t>
            </a:r>
            <a:r>
              <a:rPr lang="es-ES" sz="1600" dirty="0" err="1"/>
              <a:t>kaltegarriak</a:t>
            </a:r>
            <a:r>
              <a:rPr lang="es-ES" sz="1600" dirty="0"/>
              <a:t> (</a:t>
            </a:r>
            <a:r>
              <a:rPr lang="es-ES" sz="1600" dirty="0" err="1"/>
              <a:t>beherakoa</a:t>
            </a:r>
            <a:r>
              <a:rPr lang="es-ES" sz="1600" dirty="0"/>
              <a:t>, </a:t>
            </a:r>
            <a:r>
              <a:rPr lang="es-ES" sz="1600" dirty="0" err="1"/>
              <a:t>goragaleak</a:t>
            </a:r>
            <a:r>
              <a:rPr lang="es-ES" sz="1600" dirty="0"/>
              <a:t>, </a:t>
            </a:r>
            <a:r>
              <a:rPr lang="es-ES" sz="1600" dirty="0" err="1"/>
              <a:t>gorakoak</a:t>
            </a:r>
            <a:r>
              <a:rPr lang="es-ES" sz="1600" dirty="0"/>
              <a:t>) </a:t>
            </a:r>
            <a:r>
              <a:rPr lang="es-ES" sz="1600" dirty="0" err="1"/>
              <a:t>zorrotz</a:t>
            </a:r>
            <a:r>
              <a:rPr lang="es-ES" sz="1600" dirty="0"/>
              <a:t> </a:t>
            </a:r>
            <a:r>
              <a:rPr lang="es-ES" sz="1600" dirty="0" err="1"/>
              <a:t>monitorizatu</a:t>
            </a:r>
            <a:r>
              <a:rPr lang="es-ES" sz="1600" dirty="0"/>
              <a:t> </a:t>
            </a:r>
            <a:r>
              <a:rPr lang="es-ES" sz="1600" dirty="0" err="1"/>
              <a:t>behar</a:t>
            </a:r>
            <a:r>
              <a:rPr lang="es-ES" sz="1600" dirty="0"/>
              <a:t> </a:t>
            </a:r>
            <a:r>
              <a:rPr lang="es-ES" sz="1600" dirty="0" err="1"/>
              <a:t>dira</a:t>
            </a:r>
            <a:r>
              <a:rPr lang="es-ES" sz="1600" dirty="0"/>
              <a:t>, </a:t>
            </a:r>
            <a:r>
              <a:rPr lang="es-ES" sz="1600" dirty="0" err="1"/>
              <a:t>deshidratazioa</a:t>
            </a:r>
            <a:r>
              <a:rPr lang="es-ES" sz="1600" dirty="0"/>
              <a:t> </a:t>
            </a:r>
            <a:r>
              <a:rPr lang="es-ES" sz="1600" dirty="0" err="1"/>
              <a:t>eragin</a:t>
            </a:r>
            <a:r>
              <a:rPr lang="es-ES" sz="1600" dirty="0"/>
              <a:t> </a:t>
            </a:r>
            <a:r>
              <a:rPr lang="es-ES" sz="1600" dirty="0" err="1"/>
              <a:t>baitezakete</a:t>
            </a:r>
            <a:r>
              <a:rPr lang="es-ES" sz="1600" dirty="0"/>
              <a:t>, eta </a:t>
            </a:r>
            <a:r>
              <a:rPr lang="es-ES" sz="1600" dirty="0" err="1"/>
              <a:t>horrek</a:t>
            </a:r>
            <a:r>
              <a:rPr lang="es-ES" sz="1600" dirty="0"/>
              <a:t> </a:t>
            </a:r>
            <a:r>
              <a:rPr lang="es-ES" sz="1600" dirty="0" err="1"/>
              <a:t>giltzurrun-funtzioa</a:t>
            </a:r>
            <a:r>
              <a:rPr lang="es-ES" sz="1600" dirty="0"/>
              <a:t> </a:t>
            </a:r>
            <a:r>
              <a:rPr lang="es-ES" sz="1600" dirty="0" err="1"/>
              <a:t>okerragotzea</a:t>
            </a:r>
            <a:r>
              <a:rPr lang="es-ES" sz="1600" dirty="0"/>
              <a:t> </a:t>
            </a:r>
            <a:r>
              <a:rPr lang="es-ES" sz="1600" dirty="0" err="1"/>
              <a:t>eragin</a:t>
            </a:r>
            <a:r>
              <a:rPr lang="es-ES" sz="1600" dirty="0"/>
              <a:t> </a:t>
            </a:r>
            <a:r>
              <a:rPr lang="es-ES" sz="1600" dirty="0" err="1"/>
              <a:t>dezake</a:t>
            </a:r>
            <a:r>
              <a:rPr lang="es-ES" sz="1600" dirty="0"/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550" y="235641"/>
            <a:ext cx="5334000" cy="13525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1225" y="1588191"/>
            <a:ext cx="52673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22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3803" y="1345474"/>
            <a:ext cx="11361958" cy="4831489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621635" y="5359934"/>
            <a:ext cx="107512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/>
              <a:t>Sulfonilureak</a:t>
            </a:r>
            <a:r>
              <a:rPr lang="es-ES" sz="1600" dirty="0"/>
              <a:t>: Ez da </a:t>
            </a:r>
            <a:r>
              <a:rPr lang="es-ES" sz="1600" dirty="0" err="1"/>
              <a:t>gomendatzen</a:t>
            </a:r>
            <a:r>
              <a:rPr lang="es-ES" sz="1600" dirty="0"/>
              <a:t> </a:t>
            </a:r>
            <a:r>
              <a:rPr lang="es-ES" sz="1600" dirty="0" err="1"/>
              <a:t>hauen</a:t>
            </a:r>
            <a:r>
              <a:rPr lang="es-ES" sz="1600" dirty="0"/>
              <a:t> </a:t>
            </a:r>
            <a:r>
              <a:rPr lang="es-ES" sz="1600" dirty="0" err="1"/>
              <a:t>erabilera</a:t>
            </a:r>
            <a:r>
              <a:rPr lang="es-ES" sz="1600" dirty="0"/>
              <a:t> </a:t>
            </a:r>
            <a:r>
              <a:rPr lang="es-ES" sz="1600" dirty="0" err="1"/>
              <a:t>orokortzea</a:t>
            </a:r>
            <a:r>
              <a:rPr lang="es-ES" sz="1600" dirty="0"/>
              <a:t>. </a:t>
            </a:r>
            <a:r>
              <a:rPr lang="es-ES" sz="1600" dirty="0" err="1"/>
              <a:t>Erabiliz</a:t>
            </a:r>
            <a:r>
              <a:rPr lang="es-ES" sz="1600" dirty="0"/>
              <a:t> </a:t>
            </a:r>
            <a:r>
              <a:rPr lang="es-ES" sz="1600" dirty="0" err="1"/>
              <a:t>gero</a:t>
            </a:r>
            <a:r>
              <a:rPr lang="es-ES" sz="1600" dirty="0"/>
              <a:t>, </a:t>
            </a:r>
            <a:r>
              <a:rPr lang="es-ES" sz="1600" dirty="0" err="1"/>
              <a:t>glipizida</a:t>
            </a:r>
            <a:r>
              <a:rPr lang="es-ES" sz="1600" dirty="0"/>
              <a:t> </a:t>
            </a:r>
            <a:r>
              <a:rPr lang="es-ES" sz="1600" dirty="0" err="1"/>
              <a:t>gomendatzen</a:t>
            </a:r>
            <a:r>
              <a:rPr lang="es-ES" sz="1600" dirty="0"/>
              <a:t> da IG&gt;30 </a:t>
            </a:r>
            <a:r>
              <a:rPr lang="es-ES" sz="1600" dirty="0" err="1"/>
              <a:t>denean</a:t>
            </a:r>
            <a:r>
              <a:rPr lang="es-ES" sz="1600" dirty="0"/>
              <a:t>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2222" y="328400"/>
            <a:ext cx="5324475" cy="13525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0797" y="1680950"/>
            <a:ext cx="5295900" cy="2095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6984" y="3701416"/>
            <a:ext cx="53149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67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100" dirty="0"/>
              <a:t>ERRENINA-ANGIOTENTSINA-ALDOSTERONA SISTEMAREN GAIN JARDUTEN DUTEN HIPERTENTSIOAREN KONTRAKOAK: AEBI, AHA II eta aliskirenoa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dirty="0" err="1"/>
              <a:t>Kontuz</a:t>
            </a:r>
            <a:r>
              <a:rPr lang="es-ES" sz="1800" dirty="0"/>
              <a:t> </a:t>
            </a:r>
            <a:r>
              <a:rPr lang="es-ES" sz="1800" dirty="0" err="1"/>
              <a:t>ibili</a:t>
            </a:r>
            <a:r>
              <a:rPr lang="es-ES" sz="1800" dirty="0"/>
              <a:t> </a:t>
            </a:r>
            <a:r>
              <a:rPr lang="es-ES" sz="1800" dirty="0" err="1"/>
              <a:t>behar</a:t>
            </a:r>
            <a:r>
              <a:rPr lang="es-ES" sz="1800" dirty="0"/>
              <a:t> da </a:t>
            </a:r>
            <a:r>
              <a:rPr lang="es-ES" sz="1800" dirty="0" err="1"/>
              <a:t>giltzurrun-funtzioaren</a:t>
            </a:r>
            <a:r>
              <a:rPr lang="es-ES" sz="1800" dirty="0"/>
              <a:t> </a:t>
            </a:r>
            <a:r>
              <a:rPr lang="es-ES" sz="1800" dirty="0" err="1"/>
              <a:t>murrizpena</a:t>
            </a:r>
            <a:r>
              <a:rPr lang="es-ES" sz="1800" dirty="0"/>
              <a:t> </a:t>
            </a:r>
            <a:r>
              <a:rPr lang="es-ES" sz="1800" dirty="0" err="1"/>
              <a:t>bultzatzen</a:t>
            </a:r>
            <a:r>
              <a:rPr lang="es-ES" sz="1800" dirty="0"/>
              <a:t> </a:t>
            </a:r>
            <a:r>
              <a:rPr lang="es-ES" sz="1800" dirty="0" err="1"/>
              <a:t>duten</a:t>
            </a:r>
            <a:r>
              <a:rPr lang="es-ES" sz="1800" dirty="0"/>
              <a:t> </a:t>
            </a:r>
            <a:r>
              <a:rPr lang="es-ES" sz="1800" dirty="0" err="1"/>
              <a:t>baldintzak</a:t>
            </a:r>
            <a:r>
              <a:rPr lang="es-ES" sz="1800" dirty="0"/>
              <a:t> </a:t>
            </a:r>
            <a:r>
              <a:rPr lang="es-ES" sz="1800" dirty="0" err="1"/>
              <a:t>daudenean</a:t>
            </a:r>
            <a:r>
              <a:rPr lang="es-ES" sz="1800" dirty="0"/>
              <a:t>, hala </a:t>
            </a:r>
            <a:r>
              <a:rPr lang="es-ES" sz="1800" dirty="0" err="1"/>
              <a:t>nola</a:t>
            </a:r>
            <a:r>
              <a:rPr lang="es-ES" sz="1800" dirty="0"/>
              <a:t> </a:t>
            </a:r>
            <a:r>
              <a:rPr lang="es-ES" sz="1800" dirty="0" err="1"/>
              <a:t>hipobolemia</a:t>
            </a:r>
            <a:r>
              <a:rPr lang="es-ES" sz="1800" dirty="0"/>
              <a:t> (</a:t>
            </a:r>
            <a:r>
              <a:rPr lang="es-ES" sz="1800" dirty="0" err="1"/>
              <a:t>adibidez</a:t>
            </a:r>
            <a:r>
              <a:rPr lang="es-ES" sz="1800" dirty="0"/>
              <a:t>, </a:t>
            </a:r>
            <a:r>
              <a:rPr lang="es-ES" sz="1800" dirty="0" err="1"/>
              <a:t>odoljarioak</a:t>
            </a:r>
            <a:r>
              <a:rPr lang="es-ES" sz="1800" dirty="0"/>
              <a:t>, </a:t>
            </a:r>
            <a:r>
              <a:rPr lang="es-ES" sz="1800" dirty="0" err="1"/>
              <a:t>beherakoa</a:t>
            </a:r>
            <a:r>
              <a:rPr lang="es-ES" sz="1800" dirty="0"/>
              <a:t> eta/</a:t>
            </a:r>
            <a:r>
              <a:rPr lang="es-ES" sz="1800" dirty="0" err="1"/>
              <a:t>edo</a:t>
            </a:r>
            <a:r>
              <a:rPr lang="es-ES" sz="1800" dirty="0"/>
              <a:t> </a:t>
            </a:r>
            <a:r>
              <a:rPr lang="es-ES" sz="1800" dirty="0" err="1"/>
              <a:t>okada</a:t>
            </a:r>
            <a:r>
              <a:rPr lang="es-ES" sz="1800" dirty="0"/>
              <a:t> </a:t>
            </a:r>
            <a:r>
              <a:rPr lang="es-ES" sz="1800" dirty="0" err="1"/>
              <a:t>luzeak</a:t>
            </a:r>
            <a:r>
              <a:rPr lang="es-ES" sz="1800" dirty="0"/>
              <a:t>), </a:t>
            </a:r>
            <a:r>
              <a:rPr lang="es-ES" sz="1800" dirty="0" err="1"/>
              <a:t>bihotzeko</a:t>
            </a:r>
            <a:r>
              <a:rPr lang="es-ES" sz="1800" dirty="0"/>
              <a:t> </a:t>
            </a:r>
            <a:r>
              <a:rPr lang="es-ES" sz="1800" dirty="0" err="1"/>
              <a:t>gaixotasuna</a:t>
            </a:r>
            <a:r>
              <a:rPr lang="es-ES" sz="1800" dirty="0"/>
              <a:t>, </a:t>
            </a:r>
            <a:r>
              <a:rPr lang="es-ES" sz="1800" dirty="0" err="1"/>
              <a:t>gibelekoa</a:t>
            </a:r>
            <a:r>
              <a:rPr lang="es-ES" sz="1800" dirty="0"/>
              <a:t>, diabetes </a:t>
            </a:r>
            <a:r>
              <a:rPr lang="es-ES" sz="1800" dirty="0" err="1"/>
              <a:t>mellitusa</a:t>
            </a:r>
            <a:r>
              <a:rPr lang="es-ES" sz="1800" dirty="0"/>
              <a:t> </a:t>
            </a:r>
            <a:r>
              <a:rPr lang="es-ES" sz="1800" dirty="0" err="1"/>
              <a:t>edo</a:t>
            </a:r>
            <a:r>
              <a:rPr lang="es-ES" sz="1800" dirty="0"/>
              <a:t> </a:t>
            </a:r>
            <a:r>
              <a:rPr lang="es-ES" sz="1800" dirty="0" err="1"/>
              <a:t>giltzurrun-gaixotasuna</a:t>
            </a:r>
            <a:r>
              <a:rPr lang="es-ES" sz="1800" dirty="0"/>
              <a:t>.</a:t>
            </a:r>
          </a:p>
          <a:p>
            <a:r>
              <a:rPr lang="es-ES" sz="1800" dirty="0"/>
              <a:t>Potasio-</a:t>
            </a:r>
            <a:r>
              <a:rPr lang="es-ES" sz="1800" dirty="0" err="1"/>
              <a:t>mailak</a:t>
            </a:r>
            <a:r>
              <a:rPr lang="es-ES" sz="1800" dirty="0"/>
              <a:t> </a:t>
            </a:r>
            <a:r>
              <a:rPr lang="es-ES" sz="1800" dirty="0" err="1"/>
              <a:t>monitorizatu</a:t>
            </a:r>
            <a:r>
              <a:rPr lang="es-ES" sz="1800" dirty="0"/>
              <a:t> </a:t>
            </a:r>
            <a:r>
              <a:rPr lang="es-ES" sz="1800" dirty="0" err="1"/>
              <a:t>behar</a:t>
            </a:r>
            <a:r>
              <a:rPr lang="es-ES" sz="1800" dirty="0"/>
              <a:t> </a:t>
            </a:r>
            <a:r>
              <a:rPr lang="es-ES" sz="1800" dirty="0" err="1"/>
              <a:t>dira</a:t>
            </a:r>
            <a:r>
              <a:rPr lang="es-ES" sz="1800" dirty="0"/>
              <a:t>, </a:t>
            </a:r>
            <a:r>
              <a:rPr lang="es-ES" sz="1800" dirty="0" err="1"/>
              <a:t>hiperpotasemia</a:t>
            </a:r>
            <a:r>
              <a:rPr lang="es-ES" sz="1800" dirty="0"/>
              <a:t> </a:t>
            </a:r>
            <a:r>
              <a:rPr lang="es-ES" sz="1800" dirty="0" err="1"/>
              <a:t>izateko</a:t>
            </a:r>
            <a:r>
              <a:rPr lang="es-ES" sz="1800" dirty="0"/>
              <a:t> </a:t>
            </a:r>
            <a:r>
              <a:rPr lang="es-ES" sz="1800" dirty="0" err="1"/>
              <a:t>arriskua</a:t>
            </a:r>
            <a:r>
              <a:rPr lang="es-ES" sz="1800" dirty="0"/>
              <a:t> </a:t>
            </a:r>
            <a:r>
              <a:rPr lang="es-ES" sz="1800" dirty="0" err="1"/>
              <a:t>handiagotzen</a:t>
            </a:r>
            <a:r>
              <a:rPr lang="es-ES" sz="1800" dirty="0"/>
              <a:t> </a:t>
            </a:r>
            <a:r>
              <a:rPr lang="es-ES" sz="1800" dirty="0" err="1"/>
              <a:t>baita</a:t>
            </a:r>
            <a:r>
              <a:rPr lang="es-ES" sz="1800" dirty="0"/>
              <a:t>.</a:t>
            </a:r>
          </a:p>
          <a:p>
            <a:r>
              <a:rPr lang="es-ES" sz="1800" dirty="0" err="1"/>
              <a:t>Giltzurrun-gutxiegitasun</a:t>
            </a:r>
            <a:r>
              <a:rPr lang="es-ES" sz="1800" dirty="0"/>
              <a:t> </a:t>
            </a:r>
            <a:r>
              <a:rPr lang="es-ES" sz="1800" dirty="0" err="1"/>
              <a:t>akutua</a:t>
            </a:r>
            <a:r>
              <a:rPr lang="es-ES" sz="1800" dirty="0"/>
              <a:t> </a:t>
            </a:r>
            <a:r>
              <a:rPr lang="es-ES" sz="1800" dirty="0" err="1"/>
              <a:t>eragin</a:t>
            </a:r>
            <a:r>
              <a:rPr lang="es-ES" sz="1800" dirty="0"/>
              <a:t> </a:t>
            </a:r>
            <a:r>
              <a:rPr lang="es-ES" sz="1800" dirty="0" err="1"/>
              <a:t>dezakete</a:t>
            </a:r>
            <a:r>
              <a:rPr lang="es-ES" sz="1800" dirty="0"/>
              <a:t>, </a:t>
            </a:r>
            <a:r>
              <a:rPr lang="es-ES" sz="1800" dirty="0" err="1"/>
              <a:t>aurretik</a:t>
            </a:r>
            <a:r>
              <a:rPr lang="es-ES" sz="1800" dirty="0"/>
              <a:t> </a:t>
            </a:r>
            <a:r>
              <a:rPr lang="es-ES" sz="1800" dirty="0" err="1"/>
              <a:t>arrisku-faktorerik</a:t>
            </a:r>
            <a:r>
              <a:rPr lang="es-ES" sz="1800" dirty="0"/>
              <a:t> </a:t>
            </a:r>
            <a:r>
              <a:rPr lang="es-ES" sz="1800" dirty="0" err="1"/>
              <a:t>egon</a:t>
            </a:r>
            <a:r>
              <a:rPr lang="es-ES" sz="1800" dirty="0"/>
              <a:t> </a:t>
            </a:r>
            <a:r>
              <a:rPr lang="es-ES" sz="1800" dirty="0" err="1"/>
              <a:t>gabe</a:t>
            </a:r>
            <a:r>
              <a:rPr lang="es-ES" sz="1800" dirty="0"/>
              <a:t> ere; </a:t>
            </a:r>
            <a:r>
              <a:rPr lang="es-ES" sz="1800" dirty="0" err="1"/>
              <a:t>beraz</a:t>
            </a:r>
            <a:r>
              <a:rPr lang="es-ES" sz="1800" dirty="0"/>
              <a:t>, </a:t>
            </a:r>
            <a:r>
              <a:rPr lang="es-ES" sz="1800" dirty="0" err="1"/>
              <a:t>gomendatzen</a:t>
            </a:r>
            <a:r>
              <a:rPr lang="es-ES" sz="1800" dirty="0"/>
              <a:t> da </a:t>
            </a:r>
            <a:r>
              <a:rPr lang="es-ES" sz="1800" dirty="0" err="1"/>
              <a:t>giltzurrun-funtzioa</a:t>
            </a:r>
            <a:r>
              <a:rPr lang="es-ES" sz="1800" dirty="0"/>
              <a:t> eta </a:t>
            </a:r>
            <a:r>
              <a:rPr lang="es-ES" sz="1800" dirty="0" err="1"/>
              <a:t>elektrolitoak</a:t>
            </a:r>
            <a:r>
              <a:rPr lang="es-ES" sz="1800" dirty="0"/>
              <a:t> </a:t>
            </a:r>
            <a:r>
              <a:rPr lang="es-ES" sz="1800" dirty="0" err="1"/>
              <a:t>monitorizatzea</a:t>
            </a:r>
            <a:r>
              <a:rPr lang="es-ES" sz="1800" dirty="0"/>
              <a:t> </a:t>
            </a:r>
            <a:r>
              <a:rPr lang="es-ES" sz="1800" dirty="0" err="1"/>
              <a:t>tratamenduaren</a:t>
            </a:r>
            <a:r>
              <a:rPr lang="es-ES" sz="1800" dirty="0"/>
              <a:t> </a:t>
            </a:r>
            <a:r>
              <a:rPr lang="es-ES" sz="1800" dirty="0" err="1"/>
              <a:t>hasieran</a:t>
            </a:r>
            <a:r>
              <a:rPr lang="es-ES" sz="1800" dirty="0"/>
              <a:t> eta 1-2 astera.</a:t>
            </a:r>
          </a:p>
          <a:p>
            <a:r>
              <a:rPr lang="es-ES" sz="1800" dirty="0"/>
              <a:t>"Triple </a:t>
            </a:r>
            <a:r>
              <a:rPr lang="es-ES" sz="1800" dirty="0" err="1"/>
              <a:t>whammy</a:t>
            </a:r>
            <a:r>
              <a:rPr lang="es-ES" sz="1800" dirty="0"/>
              <a:t>" </a:t>
            </a:r>
            <a:r>
              <a:rPr lang="es-ES" sz="1800" dirty="0" err="1"/>
              <a:t>delakoaren</a:t>
            </a:r>
            <a:r>
              <a:rPr lang="es-ES" sz="1800" dirty="0"/>
              <a:t> </a:t>
            </a:r>
            <a:r>
              <a:rPr lang="es-ES" sz="1800" dirty="0" err="1"/>
              <a:t>arriskua</a:t>
            </a:r>
            <a:r>
              <a:rPr lang="es-ES" sz="1800" dirty="0"/>
              <a:t> </a:t>
            </a:r>
            <a:r>
              <a:rPr lang="es-ES" sz="1800" dirty="0" err="1"/>
              <a:t>baloratzea</a:t>
            </a:r>
            <a:r>
              <a:rPr lang="es-ES" sz="1800" dirty="0"/>
              <a:t>: AEBI/AHA-II + </a:t>
            </a:r>
            <a:r>
              <a:rPr lang="es-ES" sz="1800" dirty="0" err="1"/>
              <a:t>diuretikoa</a:t>
            </a:r>
            <a:r>
              <a:rPr lang="es-ES" sz="1800" dirty="0"/>
              <a:t> eta </a:t>
            </a:r>
            <a:r>
              <a:rPr lang="es-ES" sz="1800" dirty="0" err="1"/>
              <a:t>AIEEak</a:t>
            </a:r>
            <a:r>
              <a:rPr lang="es-ES" sz="1800" dirty="0"/>
              <a:t> (COX2 </a:t>
            </a:r>
            <a:r>
              <a:rPr lang="es-ES" sz="1800" dirty="0" err="1"/>
              <a:t>barne</a:t>
            </a:r>
            <a:r>
              <a:rPr lang="es-ES" sz="1800" dirty="0"/>
              <a:t>) </a:t>
            </a:r>
            <a:r>
              <a:rPr lang="es-ES" sz="1800" dirty="0" err="1"/>
              <a:t>konbinatzeak</a:t>
            </a:r>
            <a:r>
              <a:rPr lang="es-ES" sz="1800" dirty="0"/>
              <a:t> </a:t>
            </a:r>
            <a:r>
              <a:rPr lang="es-ES" sz="1800" dirty="0" err="1"/>
              <a:t>eragindako</a:t>
            </a:r>
            <a:r>
              <a:rPr lang="es-ES" sz="1800" dirty="0"/>
              <a:t> </a:t>
            </a:r>
            <a:r>
              <a:rPr lang="es-ES" sz="1800" dirty="0" err="1"/>
              <a:t>efektu</a:t>
            </a:r>
            <a:r>
              <a:rPr lang="es-ES" sz="1800" dirty="0"/>
              <a:t> </a:t>
            </a:r>
            <a:r>
              <a:rPr lang="es-ES" sz="1800" dirty="0" err="1"/>
              <a:t>nefrotoxikoa</a:t>
            </a:r>
            <a:r>
              <a:rPr lang="es-ES" sz="1800" dirty="0"/>
              <a:t>. </a:t>
            </a:r>
            <a:r>
              <a:rPr lang="es-ES" sz="1800" dirty="0" err="1"/>
              <a:t>Iragazketa</a:t>
            </a:r>
            <a:r>
              <a:rPr lang="es-ES" sz="1800" dirty="0"/>
              <a:t> </a:t>
            </a:r>
            <a:r>
              <a:rPr lang="es-ES" sz="1800" dirty="0" err="1"/>
              <a:t>glomerularraren</a:t>
            </a:r>
            <a:r>
              <a:rPr lang="es-ES" sz="1800" dirty="0"/>
              <a:t> </a:t>
            </a:r>
            <a:r>
              <a:rPr lang="es-ES" sz="1800" dirty="0" err="1"/>
              <a:t>jaitsiera</a:t>
            </a:r>
            <a:r>
              <a:rPr lang="es-ES" sz="1800" dirty="0"/>
              <a:t> </a:t>
            </a:r>
            <a:r>
              <a:rPr lang="es-ES" sz="1800" dirty="0" err="1"/>
              <a:t>eragin</a:t>
            </a:r>
            <a:r>
              <a:rPr lang="es-ES" sz="1800" dirty="0"/>
              <a:t> </a:t>
            </a:r>
            <a:r>
              <a:rPr lang="es-ES" sz="1800" dirty="0" err="1"/>
              <a:t>dezake</a:t>
            </a:r>
            <a:r>
              <a:rPr lang="es-ES" sz="1800" dirty="0"/>
              <a:t>, eta, </a:t>
            </a:r>
            <a:r>
              <a:rPr lang="es-ES" sz="1800" dirty="0" err="1"/>
              <a:t>beraz</a:t>
            </a:r>
            <a:r>
              <a:rPr lang="es-ES" sz="1800" dirty="0"/>
              <a:t>, </a:t>
            </a:r>
            <a:r>
              <a:rPr lang="es-ES" sz="1800" dirty="0" err="1"/>
              <a:t>giltzurrun-hutsegite</a:t>
            </a:r>
            <a:r>
              <a:rPr lang="es-ES" sz="1800" dirty="0"/>
              <a:t> </a:t>
            </a:r>
            <a:r>
              <a:rPr lang="es-ES" sz="1800" dirty="0" err="1"/>
              <a:t>akutuaren</a:t>
            </a:r>
            <a:r>
              <a:rPr lang="es-ES" sz="1800" dirty="0"/>
              <a:t> </a:t>
            </a:r>
            <a:r>
              <a:rPr lang="es-ES" sz="1800" dirty="0" err="1"/>
              <a:t>arriskua</a:t>
            </a:r>
            <a:r>
              <a:rPr lang="es-ES" sz="1800" dirty="0"/>
              <a:t> </a:t>
            </a:r>
            <a:r>
              <a:rPr lang="es-ES" sz="1800" dirty="0" err="1"/>
              <a:t>areagotu</a:t>
            </a:r>
            <a:r>
              <a:rPr lang="es-ES" sz="1800" dirty="0"/>
              <a:t>, </a:t>
            </a:r>
            <a:r>
              <a:rPr lang="es-ES" sz="1800" dirty="0" err="1"/>
              <a:t>batez</a:t>
            </a:r>
            <a:r>
              <a:rPr lang="es-ES" sz="1800" dirty="0"/>
              <a:t> ere </a:t>
            </a:r>
            <a:r>
              <a:rPr lang="es-ES" sz="1800" dirty="0" err="1"/>
              <a:t>adineko</a:t>
            </a:r>
            <a:r>
              <a:rPr lang="es-ES" sz="1800" dirty="0"/>
              <a:t> </a:t>
            </a:r>
            <a:r>
              <a:rPr lang="es-ES" sz="1800" dirty="0" err="1"/>
              <a:t>pertsonen</a:t>
            </a:r>
            <a:r>
              <a:rPr lang="es-ES" sz="1800" dirty="0"/>
              <a:t> </a:t>
            </a:r>
            <a:r>
              <a:rPr lang="es-ES" sz="1800" dirty="0" err="1"/>
              <a:t>kasuan</a:t>
            </a:r>
            <a:r>
              <a:rPr lang="es-ES" sz="1800" dirty="0"/>
              <a:t> (</a:t>
            </a:r>
            <a:r>
              <a:rPr lang="es-ES" sz="1800" dirty="0" err="1"/>
              <a:t>ikus</a:t>
            </a:r>
            <a:r>
              <a:rPr lang="es-ES" sz="1800" dirty="0"/>
              <a:t> INFAC: AIEE-</a:t>
            </a:r>
            <a:r>
              <a:rPr lang="es-ES" sz="1800" dirty="0" err="1"/>
              <a:t>ren</a:t>
            </a:r>
            <a:r>
              <a:rPr lang="es-ES" sz="1800" dirty="0"/>
              <a:t> </a:t>
            </a:r>
            <a:r>
              <a:rPr lang="es-ES" sz="1800" dirty="0" err="1"/>
              <a:t>segurtasun-alderdiak</a:t>
            </a:r>
            <a:r>
              <a:rPr lang="es-ES" sz="1800" dirty="0"/>
              <a:t>. </a:t>
            </a:r>
            <a:r>
              <a:rPr lang="es-ES" sz="1800" dirty="0" err="1"/>
              <a:t>Arrisku</a:t>
            </a:r>
            <a:r>
              <a:rPr lang="es-ES" sz="1800" dirty="0"/>
              <a:t> </a:t>
            </a:r>
            <a:r>
              <a:rPr lang="es-ES" sz="1800" dirty="0" err="1"/>
              <a:t>kardiobaskularra</a:t>
            </a:r>
            <a:r>
              <a:rPr lang="es-ES" sz="1800" dirty="0"/>
              <a:t> eta </a:t>
            </a:r>
            <a:r>
              <a:rPr lang="es-ES" sz="1800" dirty="0" err="1"/>
              <a:t>giltzurrunekoa</a:t>
            </a:r>
            <a:r>
              <a:rPr lang="es-ES" sz="1800" dirty="0"/>
              <a:t>-Triple </a:t>
            </a:r>
            <a:r>
              <a:rPr lang="es-ES" sz="1800" dirty="0" err="1"/>
              <a:t>Whammy</a:t>
            </a:r>
            <a:r>
              <a:rPr lang="es-ES" sz="1800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4028998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3803" y="1345474"/>
            <a:ext cx="11361958" cy="4831489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7015" y="124285"/>
            <a:ext cx="5295900" cy="21907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6065" y="2315035"/>
            <a:ext cx="52768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47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3803" y="1345474"/>
            <a:ext cx="11361958" cy="4831489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5857500" y="1600594"/>
            <a:ext cx="54010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err="1"/>
              <a:t>Olmesartana</a:t>
            </a:r>
            <a:r>
              <a:rPr lang="es-ES" sz="1600" dirty="0"/>
              <a:t>: </a:t>
            </a:r>
            <a:r>
              <a:rPr lang="es-ES" sz="1600" dirty="0" err="1"/>
              <a:t>FTn</a:t>
            </a:r>
            <a:r>
              <a:rPr lang="es-ES" sz="1600" dirty="0"/>
              <a:t> </a:t>
            </a:r>
            <a:r>
              <a:rPr lang="es-ES" sz="1600" dirty="0" err="1"/>
              <a:t>gomendioak</a:t>
            </a:r>
            <a:r>
              <a:rPr lang="es-ES" sz="1600" dirty="0"/>
              <a:t> </a:t>
            </a:r>
            <a:r>
              <a:rPr lang="es-ES" sz="1600" dirty="0" err="1"/>
              <a:t>murriztaileagoak</a:t>
            </a:r>
            <a:r>
              <a:rPr lang="es-ES" sz="1600" dirty="0"/>
              <a:t> </a:t>
            </a:r>
            <a:r>
              <a:rPr lang="es-ES" sz="1600" dirty="0" err="1"/>
              <a:t>dira</a:t>
            </a:r>
            <a:r>
              <a:rPr lang="es-ES" sz="1600" dirty="0"/>
              <a:t> </a:t>
            </a:r>
            <a:r>
              <a:rPr lang="es-ES" sz="1600" dirty="0" err="1"/>
              <a:t>UpToDaten</a:t>
            </a:r>
            <a:r>
              <a:rPr lang="es-ES" sz="1600" dirty="0"/>
              <a:t> </a:t>
            </a:r>
            <a:r>
              <a:rPr lang="es-ES" sz="1600" dirty="0" err="1"/>
              <a:t>baino</a:t>
            </a:r>
            <a:r>
              <a:rPr lang="es-ES" sz="1600" dirty="0"/>
              <a:t>. FT: IG 60-20: </a:t>
            </a:r>
            <a:r>
              <a:rPr lang="es-ES" sz="1600" dirty="0" err="1"/>
              <a:t>gehienezko</a:t>
            </a:r>
            <a:r>
              <a:rPr lang="es-ES" sz="1600" dirty="0"/>
              <a:t> </a:t>
            </a:r>
            <a:r>
              <a:rPr lang="es-ES" sz="1600" dirty="0" err="1"/>
              <a:t>dosia</a:t>
            </a:r>
            <a:r>
              <a:rPr lang="es-ES" sz="1600" dirty="0"/>
              <a:t>: 20 mg/24 </a:t>
            </a:r>
            <a:r>
              <a:rPr lang="es-ES" sz="1600" dirty="0" err="1"/>
              <a:t>orduro</a:t>
            </a:r>
            <a:r>
              <a:rPr lang="es-ES" sz="1600" dirty="0"/>
              <a:t>; </a:t>
            </a:r>
            <a:r>
              <a:rPr lang="es-ES" sz="1600" dirty="0" err="1"/>
              <a:t>UpToDate</a:t>
            </a:r>
            <a:r>
              <a:rPr lang="es-ES" sz="1600" dirty="0"/>
              <a:t>: IG&lt;20: </a:t>
            </a:r>
            <a:r>
              <a:rPr lang="es-ES" sz="1600" dirty="0" err="1"/>
              <a:t>gehienezko</a:t>
            </a:r>
            <a:r>
              <a:rPr lang="es-ES" sz="1600" dirty="0"/>
              <a:t> </a:t>
            </a:r>
            <a:r>
              <a:rPr lang="es-ES" sz="1600" dirty="0" err="1"/>
              <a:t>dosia</a:t>
            </a:r>
            <a:r>
              <a:rPr lang="es-ES" sz="1600" dirty="0"/>
              <a:t>: 20 mg/24 </a:t>
            </a:r>
            <a:r>
              <a:rPr lang="es-ES" sz="1600" dirty="0" err="1"/>
              <a:t>orduro</a:t>
            </a:r>
            <a:r>
              <a:rPr lang="es-ES" sz="16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err="1"/>
              <a:t>Balsartana</a:t>
            </a:r>
            <a:r>
              <a:rPr lang="es-ES" sz="1600" dirty="0"/>
              <a:t>: </a:t>
            </a:r>
            <a:r>
              <a:rPr lang="es-ES" sz="1600" dirty="0" err="1"/>
              <a:t>Gomendioak</a:t>
            </a:r>
            <a:r>
              <a:rPr lang="es-ES" sz="1600" dirty="0"/>
              <a:t> </a:t>
            </a:r>
            <a:r>
              <a:rPr lang="es-ES" sz="1600" dirty="0" err="1"/>
              <a:t>aldatu</a:t>
            </a:r>
            <a:r>
              <a:rPr lang="es-ES" sz="1600" dirty="0"/>
              <a:t> </a:t>
            </a:r>
            <a:r>
              <a:rPr lang="es-ES" sz="1600" dirty="0" err="1"/>
              <a:t>egiten</a:t>
            </a:r>
            <a:r>
              <a:rPr lang="es-ES" sz="1600" dirty="0"/>
              <a:t> </a:t>
            </a:r>
            <a:r>
              <a:rPr lang="es-ES" sz="1600" dirty="0" err="1"/>
              <a:t>dira</a:t>
            </a:r>
            <a:r>
              <a:rPr lang="es-ES" sz="1600" dirty="0"/>
              <a:t> </a:t>
            </a:r>
            <a:r>
              <a:rPr lang="es-ES" sz="1600" dirty="0" err="1"/>
              <a:t>kontsultatutako</a:t>
            </a:r>
            <a:r>
              <a:rPr lang="es-ES" sz="1600" dirty="0"/>
              <a:t> </a:t>
            </a:r>
            <a:r>
              <a:rPr lang="es-ES" sz="1600" dirty="0" err="1"/>
              <a:t>erreferentziaren</a:t>
            </a:r>
            <a:r>
              <a:rPr lang="es-ES" sz="1600" dirty="0"/>
              <a:t> </a:t>
            </a:r>
            <a:r>
              <a:rPr lang="es-ES" sz="1600" dirty="0" err="1"/>
              <a:t>arabera</a:t>
            </a:r>
            <a:r>
              <a:rPr lang="es-ES" sz="1600" dirty="0"/>
              <a:t>. </a:t>
            </a:r>
            <a:r>
              <a:rPr lang="es-ES" sz="1600" dirty="0" err="1"/>
              <a:t>UpToDate</a:t>
            </a:r>
            <a:r>
              <a:rPr lang="es-ES" sz="1600" dirty="0"/>
              <a:t>: </a:t>
            </a:r>
            <a:r>
              <a:rPr lang="es-ES" sz="1600" dirty="0" err="1"/>
              <a:t>kontuz</a:t>
            </a:r>
            <a:r>
              <a:rPr lang="es-ES" sz="1600" dirty="0"/>
              <a:t> IG &lt; 30 </a:t>
            </a:r>
            <a:r>
              <a:rPr lang="es-ES" sz="1600" dirty="0" err="1"/>
              <a:t>denean</a:t>
            </a:r>
            <a:r>
              <a:rPr lang="es-ES" sz="1600" dirty="0"/>
              <a:t>, </a:t>
            </a:r>
            <a:r>
              <a:rPr lang="es-ES" sz="1600" dirty="0" err="1"/>
              <a:t>monitorizatu</a:t>
            </a:r>
            <a:r>
              <a:rPr lang="es-ES" sz="1600" dirty="0"/>
              <a:t> </a:t>
            </a:r>
            <a:r>
              <a:rPr lang="es-ES" sz="1600" dirty="0" err="1"/>
              <a:t>giltzurrun-funtzioa</a:t>
            </a:r>
            <a:r>
              <a:rPr lang="es-ES" sz="1600" dirty="0"/>
              <a:t> eta </a:t>
            </a:r>
            <a:r>
              <a:rPr lang="es-ES" sz="1600" dirty="0" err="1"/>
              <a:t>potasioa</a:t>
            </a:r>
            <a:r>
              <a:rPr lang="es-ES" sz="1600" dirty="0"/>
              <a:t>. </a:t>
            </a:r>
            <a:r>
              <a:rPr lang="es-ES" sz="1600" dirty="0" err="1"/>
              <a:t>FTn</a:t>
            </a:r>
            <a:r>
              <a:rPr lang="es-ES" sz="1600" dirty="0"/>
              <a:t> </a:t>
            </a:r>
            <a:r>
              <a:rPr lang="es-ES" sz="1600" dirty="0" err="1"/>
              <a:t>kontraindikatuta</a:t>
            </a:r>
            <a:r>
              <a:rPr lang="es-ES" sz="1600" dirty="0"/>
              <a:t> </a:t>
            </a:r>
            <a:r>
              <a:rPr lang="es-ES" sz="1600" dirty="0" err="1"/>
              <a:t>dago</a:t>
            </a:r>
            <a:r>
              <a:rPr lang="es-ES" sz="1600" dirty="0"/>
              <a:t> IG &lt; 10 </a:t>
            </a:r>
            <a:r>
              <a:rPr lang="es-ES" sz="1600" dirty="0" err="1"/>
              <a:t>denean</a:t>
            </a:r>
            <a:r>
              <a:rPr lang="es-ES" sz="1600" dirty="0"/>
              <a:t>, </a:t>
            </a:r>
            <a:r>
              <a:rPr lang="es-ES" sz="1600" dirty="0" err="1"/>
              <a:t>gainerakoa</a:t>
            </a:r>
            <a:r>
              <a:rPr lang="es-ES" sz="1600" dirty="0"/>
              <a:t> </a:t>
            </a:r>
            <a:r>
              <a:rPr lang="es-ES" sz="1600" dirty="0" err="1"/>
              <a:t>aldaketarik</a:t>
            </a:r>
            <a:r>
              <a:rPr lang="es-ES" sz="1600" dirty="0"/>
              <a:t> </a:t>
            </a:r>
            <a:r>
              <a:rPr lang="es-ES" sz="1600" dirty="0" err="1"/>
              <a:t>gabe</a:t>
            </a:r>
            <a:r>
              <a:rPr lang="es-ES" sz="16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 err="1"/>
              <a:t>Balsartana</a:t>
            </a:r>
            <a:r>
              <a:rPr lang="es-ES" sz="1600" dirty="0"/>
              <a:t>/</a:t>
            </a:r>
            <a:r>
              <a:rPr lang="es-ES" sz="1600" dirty="0" err="1"/>
              <a:t>Sakubitriloa</a:t>
            </a:r>
            <a:r>
              <a:rPr lang="es-ES" sz="1600" dirty="0"/>
              <a:t>: </a:t>
            </a:r>
            <a:r>
              <a:rPr lang="es-ES" sz="1600" dirty="0" err="1"/>
              <a:t>Gomendioak</a:t>
            </a:r>
            <a:r>
              <a:rPr lang="es-ES" sz="1600" dirty="0"/>
              <a:t> </a:t>
            </a:r>
            <a:r>
              <a:rPr lang="es-ES" sz="1600" dirty="0" err="1"/>
              <a:t>aldatu</a:t>
            </a:r>
            <a:r>
              <a:rPr lang="es-ES" sz="1600" dirty="0"/>
              <a:t> </a:t>
            </a:r>
            <a:r>
              <a:rPr lang="es-ES" sz="1600" dirty="0" err="1"/>
              <a:t>egiten</a:t>
            </a:r>
            <a:r>
              <a:rPr lang="es-ES" sz="1600" dirty="0"/>
              <a:t> </a:t>
            </a:r>
            <a:r>
              <a:rPr lang="es-ES" sz="1600" dirty="0" err="1"/>
              <a:t>dira</a:t>
            </a:r>
            <a:r>
              <a:rPr lang="es-ES" sz="1600" dirty="0"/>
              <a:t> </a:t>
            </a:r>
            <a:r>
              <a:rPr lang="es-ES" sz="1600" dirty="0" err="1"/>
              <a:t>kontsultatutako</a:t>
            </a:r>
            <a:r>
              <a:rPr lang="es-ES" sz="1600" dirty="0"/>
              <a:t> </a:t>
            </a:r>
            <a:r>
              <a:rPr lang="es-ES" sz="1600" dirty="0" err="1"/>
              <a:t>erreferentziaren</a:t>
            </a:r>
            <a:r>
              <a:rPr lang="es-ES" sz="1600" dirty="0"/>
              <a:t> </a:t>
            </a:r>
            <a:r>
              <a:rPr lang="es-ES" sz="1600" dirty="0" err="1"/>
              <a:t>arabera</a:t>
            </a:r>
            <a:r>
              <a:rPr lang="es-ES" sz="1600" dirty="0"/>
              <a:t>. </a:t>
            </a:r>
            <a:r>
              <a:rPr lang="es-ES" sz="1600" dirty="0" err="1"/>
              <a:t>FTn</a:t>
            </a:r>
            <a:r>
              <a:rPr lang="es-ES" sz="1600" dirty="0"/>
              <a:t>, IG &lt; 30 </a:t>
            </a:r>
            <a:r>
              <a:rPr lang="es-ES" sz="1600" dirty="0" err="1"/>
              <a:t>denean</a:t>
            </a:r>
            <a:r>
              <a:rPr lang="es-ES" sz="1600" dirty="0"/>
              <a:t> </a:t>
            </a:r>
            <a:r>
              <a:rPr lang="es-ES" sz="1600" dirty="0" err="1"/>
              <a:t>ez</a:t>
            </a:r>
            <a:r>
              <a:rPr lang="es-ES" sz="1600" dirty="0"/>
              <a:t> da </a:t>
            </a:r>
            <a:r>
              <a:rPr lang="es-ES" sz="1600" dirty="0" err="1"/>
              <a:t>gomendatzen</a:t>
            </a:r>
            <a:r>
              <a:rPr lang="es-ES" sz="1600" dirty="0"/>
              <a:t> </a:t>
            </a:r>
            <a:r>
              <a:rPr lang="es-ES" sz="1600" dirty="0" err="1"/>
              <a:t>erabiltzea</a:t>
            </a:r>
            <a:r>
              <a:rPr lang="es-ES" sz="1600" dirty="0"/>
              <a:t> </a:t>
            </a:r>
            <a:r>
              <a:rPr lang="es-ES" sz="1600" dirty="0" err="1"/>
              <a:t>datu</a:t>
            </a:r>
            <a:r>
              <a:rPr lang="es-ES" sz="1600" dirty="0"/>
              <a:t> mugatuengatik14. </a:t>
            </a:r>
            <a:r>
              <a:rPr lang="es-ES" sz="1600" dirty="0" err="1"/>
              <a:t>ESCren</a:t>
            </a:r>
            <a:r>
              <a:rPr lang="es-ES" sz="1600" dirty="0"/>
              <a:t> 2021eko </a:t>
            </a:r>
            <a:r>
              <a:rPr lang="es-ES" sz="1600" dirty="0" err="1"/>
              <a:t>gidan</a:t>
            </a:r>
            <a:r>
              <a:rPr lang="es-ES" sz="1600" dirty="0"/>
              <a:t>, </a:t>
            </a:r>
            <a:r>
              <a:rPr lang="es-ES" sz="1600" dirty="0" err="1"/>
              <a:t>populazio</a:t>
            </a:r>
            <a:r>
              <a:rPr lang="es-ES" sz="1600" dirty="0"/>
              <a:t> </a:t>
            </a:r>
            <a:r>
              <a:rPr lang="es-ES" sz="1600" dirty="0" err="1"/>
              <a:t>horretan</a:t>
            </a:r>
            <a:r>
              <a:rPr lang="es-ES" sz="1600" dirty="0"/>
              <a:t> </a:t>
            </a:r>
            <a:r>
              <a:rPr lang="es-ES" sz="1600" dirty="0" err="1"/>
              <a:t>ez</a:t>
            </a:r>
            <a:r>
              <a:rPr lang="es-ES" sz="1600" dirty="0"/>
              <a:t> </a:t>
            </a:r>
            <a:r>
              <a:rPr lang="es-ES" sz="1600" dirty="0" err="1"/>
              <a:t>erabiltzea</a:t>
            </a:r>
            <a:r>
              <a:rPr lang="es-ES" sz="1600" dirty="0"/>
              <a:t> </a:t>
            </a:r>
            <a:r>
              <a:rPr lang="es-ES" sz="1600" dirty="0" err="1"/>
              <a:t>gomendatzen</a:t>
            </a:r>
            <a:r>
              <a:rPr lang="es-ES" sz="1600" dirty="0"/>
              <a:t> da.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057" y="67069"/>
            <a:ext cx="5314950" cy="15335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082" y="1600594"/>
            <a:ext cx="5276850" cy="248602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082" y="4086619"/>
            <a:ext cx="532447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88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3803" y="1345474"/>
            <a:ext cx="11361958" cy="4831489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1165344" y="3894620"/>
            <a:ext cx="9898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/>
              <a:t>Aliskirenoa</a:t>
            </a:r>
            <a:r>
              <a:rPr lang="es-ES" sz="1600" dirty="0"/>
              <a:t>: </a:t>
            </a:r>
            <a:r>
              <a:rPr lang="es-ES" sz="1600" dirty="0" err="1"/>
              <a:t>FTn</a:t>
            </a:r>
            <a:r>
              <a:rPr lang="es-ES" sz="1600" dirty="0"/>
              <a:t> IG&lt;30 </a:t>
            </a:r>
            <a:r>
              <a:rPr lang="es-ES" sz="1600" dirty="0" err="1"/>
              <a:t>denean</a:t>
            </a:r>
            <a:r>
              <a:rPr lang="es-ES" sz="1600" dirty="0"/>
              <a:t> </a:t>
            </a:r>
            <a:r>
              <a:rPr lang="es-ES" sz="1600" dirty="0" err="1"/>
              <a:t>ez</a:t>
            </a:r>
            <a:r>
              <a:rPr lang="es-ES" sz="1600" dirty="0"/>
              <a:t> da </a:t>
            </a:r>
            <a:r>
              <a:rPr lang="es-ES" sz="1600" dirty="0" err="1"/>
              <a:t>gomendatzen</a:t>
            </a:r>
            <a:r>
              <a:rPr lang="es-ES" sz="1600" dirty="0"/>
              <a:t> </a:t>
            </a:r>
            <a:r>
              <a:rPr lang="es-ES" sz="1600" dirty="0" err="1"/>
              <a:t>erabiltzea</a:t>
            </a:r>
            <a:r>
              <a:rPr lang="es-ES" sz="1600" dirty="0"/>
              <a:t>, </a:t>
            </a:r>
            <a:r>
              <a:rPr lang="es-ES" sz="1600" dirty="0" err="1"/>
              <a:t>baina</a:t>
            </a:r>
            <a:r>
              <a:rPr lang="es-ES" sz="1600" dirty="0"/>
              <a:t> </a:t>
            </a:r>
            <a:r>
              <a:rPr lang="es-ES" sz="1600" dirty="0" err="1"/>
              <a:t>RDHn</a:t>
            </a:r>
            <a:r>
              <a:rPr lang="es-ES" sz="1600" dirty="0"/>
              <a:t> </a:t>
            </a:r>
            <a:r>
              <a:rPr lang="es-ES" sz="1600" dirty="0" err="1"/>
              <a:t>adierazten</a:t>
            </a:r>
            <a:r>
              <a:rPr lang="es-ES" sz="1600" dirty="0"/>
              <a:t> da </a:t>
            </a:r>
            <a:r>
              <a:rPr lang="es-ES" sz="1600" dirty="0" err="1"/>
              <a:t>ez</a:t>
            </a:r>
            <a:r>
              <a:rPr lang="es-ES" sz="1600" dirty="0"/>
              <a:t> dela </a:t>
            </a:r>
            <a:r>
              <a:rPr lang="es-ES" sz="1600" dirty="0" err="1"/>
              <a:t>beharrezkoa</a:t>
            </a:r>
            <a:r>
              <a:rPr lang="es-ES" sz="1600" dirty="0"/>
              <a:t> </a:t>
            </a:r>
            <a:r>
              <a:rPr lang="es-ES" sz="1600" dirty="0" err="1"/>
              <a:t>populazio</a:t>
            </a:r>
            <a:r>
              <a:rPr lang="es-ES" sz="1600" dirty="0"/>
              <a:t> </a:t>
            </a:r>
            <a:r>
              <a:rPr lang="es-ES" sz="1600" dirty="0" err="1"/>
              <a:t>horretan</a:t>
            </a:r>
            <a:r>
              <a:rPr lang="es-ES" sz="1600" dirty="0"/>
              <a:t> </a:t>
            </a:r>
            <a:r>
              <a:rPr lang="es-ES" sz="1600" dirty="0" err="1"/>
              <a:t>doikuntzak</a:t>
            </a:r>
            <a:r>
              <a:rPr lang="es-ES" sz="1600" dirty="0"/>
              <a:t> </a:t>
            </a:r>
            <a:r>
              <a:rPr lang="es-ES" sz="1600" dirty="0" err="1"/>
              <a:t>egitea</a:t>
            </a:r>
            <a:r>
              <a:rPr lang="es-ES" sz="1600" dirty="0"/>
              <a:t>. </a:t>
            </a:r>
            <a:endParaRPr lang="es-ES" sz="1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025" y="979170"/>
            <a:ext cx="5316173" cy="15363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/>
          <a:srcRect t="3248" b="-1"/>
          <a:stretch/>
        </p:blipFill>
        <p:spPr>
          <a:xfrm>
            <a:off x="2906348" y="2515495"/>
            <a:ext cx="5276850" cy="65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66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5" y="356090"/>
            <a:ext cx="10515600" cy="73215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AURKIBIDEA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708212" y="1165412"/>
            <a:ext cx="11361868" cy="5152642"/>
          </a:xfrm>
          <a:prstGeom prst="rect">
            <a:avLst/>
          </a:prstGeom>
          <a:solidFill>
            <a:srgbClr val="5FACBC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000" b="1" dirty="0">
                <a:solidFill>
                  <a:prstClr val="white"/>
                </a:solidFill>
                <a:latin typeface="Calibri" panose="020F0502020204030204"/>
              </a:rPr>
              <a:t>SARRERA 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000" b="1" dirty="0">
                <a:solidFill>
                  <a:prstClr val="white"/>
                </a:solidFill>
                <a:latin typeface="Calibri" panose="020F0502020204030204"/>
              </a:rPr>
              <a:t>GILTZURRUNETAKO GAIXOTASUN KRONIKOAREN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(GGK) DEFINIZIOA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000" b="1" dirty="0">
                <a:solidFill>
                  <a:prstClr val="white"/>
                </a:solidFill>
                <a:latin typeface="Calibri" panose="020F0502020204030204"/>
              </a:rPr>
              <a:t>GILTZURRUN-FUNTZIOAREN ZEBATESPENA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FARMAKOEN</a:t>
            </a:r>
            <a:r>
              <a:rPr kumimoji="0" lang="es-ES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DOIKUNTZA POSOLOGIKORAKO FORMULAK 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000" b="1" dirty="0">
                <a:solidFill>
                  <a:prstClr val="white"/>
                </a:solidFill>
                <a:latin typeface="Calibri" panose="020F0502020204030204"/>
              </a:rPr>
              <a:t>GGKren SAILKAPENA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(ESTADIFIKAZIOA)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000" b="1" dirty="0">
                <a:solidFill>
                  <a:prstClr val="white"/>
                </a:solidFill>
                <a:latin typeface="Calibri" panose="020F0502020204030204"/>
              </a:rPr>
              <a:t>GGK DUTEN PAZIENTEEI PRESKRIBITZEKO GOMENDIO OROKORRAK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GGKn</a:t>
            </a:r>
            <a:r>
              <a:rPr kumimoji="0" lang="es-ES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MEDIKAMENTUEN DOIKUNTZA POSOLOGIKOA EGITEKO GOMENDIOAK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ANTIAGREGATZAILEAK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ANTIKOAGULATZAILEAK</a:t>
            </a:r>
            <a:r>
              <a:rPr kumimoji="0" lang="es-ES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ETA PISU MOLEKULAR BAXUKO HEPARINAK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(PMBH)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HIPOGLUZEMIANTEAK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b="1" dirty="0">
                <a:solidFill>
                  <a:prstClr val="white"/>
                </a:solidFill>
                <a:latin typeface="Calibri" panose="020F0502020204030204"/>
              </a:rPr>
              <a:t>KARDIOBASKULARRA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HIPOLIPEMIANTEAK</a:t>
            </a: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b="1" dirty="0">
                <a:solidFill>
                  <a:prstClr val="white"/>
                </a:solidFill>
                <a:latin typeface="Calibri" panose="020F0502020204030204"/>
              </a:rPr>
              <a:t>ANALGESIKOAK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ANALGÉSICOS </a:t>
            </a:r>
          </a:p>
          <a:p>
            <a:pPr marL="914400" marR="0" lvl="2" indent="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257300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621635" y="6318054"/>
            <a:ext cx="10973653" cy="609600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" name="Conector recto 13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499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3803" y="1345474"/>
            <a:ext cx="11361958" cy="4831489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4677" y="330030"/>
            <a:ext cx="5305425" cy="1905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4677" y="2235030"/>
            <a:ext cx="530542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50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100" dirty="0"/>
              <a:t>DIURETIKOAK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dirty="0"/>
              <a:t>Furosemida, </a:t>
            </a:r>
            <a:r>
              <a:rPr lang="es-ES" sz="1800" dirty="0" err="1"/>
              <a:t>xipamida</a:t>
            </a:r>
            <a:r>
              <a:rPr lang="es-ES" sz="1800" dirty="0"/>
              <a:t> eta </a:t>
            </a:r>
            <a:r>
              <a:rPr lang="es-ES" sz="1800" dirty="0" err="1"/>
              <a:t>torasemida</a:t>
            </a:r>
            <a:r>
              <a:rPr lang="es-ES" sz="1800" dirty="0"/>
              <a:t>: </a:t>
            </a:r>
            <a:r>
              <a:rPr lang="es-ES" sz="1800" dirty="0" err="1"/>
              <a:t>baliteke</a:t>
            </a:r>
            <a:r>
              <a:rPr lang="es-ES" sz="1800" dirty="0"/>
              <a:t> GGK </a:t>
            </a:r>
            <a:r>
              <a:rPr lang="es-ES" sz="1800" dirty="0" err="1"/>
              <a:t>duten</a:t>
            </a:r>
            <a:r>
              <a:rPr lang="es-ES" sz="1800" dirty="0"/>
              <a:t> </a:t>
            </a:r>
            <a:r>
              <a:rPr lang="es-ES" sz="1800" dirty="0" err="1"/>
              <a:t>pazienteek</a:t>
            </a:r>
            <a:r>
              <a:rPr lang="es-ES" sz="1800" dirty="0"/>
              <a:t> </a:t>
            </a:r>
            <a:r>
              <a:rPr lang="es-ES" sz="1800" dirty="0" err="1"/>
              <a:t>hasierako</a:t>
            </a:r>
            <a:r>
              <a:rPr lang="es-ES" sz="1800" dirty="0"/>
              <a:t> </a:t>
            </a:r>
            <a:r>
              <a:rPr lang="es-ES" sz="1800" dirty="0" err="1"/>
              <a:t>dosi</a:t>
            </a:r>
            <a:r>
              <a:rPr lang="es-ES" sz="1800" dirty="0"/>
              <a:t> </a:t>
            </a:r>
            <a:r>
              <a:rPr lang="es-ES" sz="1800" dirty="0" err="1"/>
              <a:t>handiagoak</a:t>
            </a:r>
            <a:r>
              <a:rPr lang="es-ES" sz="1800" dirty="0"/>
              <a:t> </a:t>
            </a:r>
            <a:r>
              <a:rPr lang="es-ES" sz="1800" dirty="0" err="1"/>
              <a:t>behar</a:t>
            </a:r>
            <a:r>
              <a:rPr lang="es-ES" sz="1800" dirty="0"/>
              <a:t> </a:t>
            </a:r>
            <a:r>
              <a:rPr lang="es-ES" sz="1800" dirty="0" err="1"/>
              <a:t>izatea</a:t>
            </a:r>
            <a:r>
              <a:rPr lang="es-ES" sz="1800" dirty="0"/>
              <a:t>.</a:t>
            </a:r>
          </a:p>
          <a:p>
            <a:endParaRPr lang="es-ES" sz="1800" dirty="0"/>
          </a:p>
          <a:p>
            <a:r>
              <a:rPr lang="es-ES" sz="1800" dirty="0"/>
              <a:t>"Triple </a:t>
            </a:r>
            <a:r>
              <a:rPr lang="es-ES" sz="1800" dirty="0" err="1"/>
              <a:t>whammy</a:t>
            </a:r>
            <a:r>
              <a:rPr lang="es-ES" sz="1800" dirty="0"/>
              <a:t>" </a:t>
            </a:r>
            <a:r>
              <a:rPr lang="es-ES" sz="1800" dirty="0" err="1"/>
              <a:t>delakoaren</a:t>
            </a:r>
            <a:r>
              <a:rPr lang="es-ES" sz="1800" dirty="0"/>
              <a:t> </a:t>
            </a:r>
            <a:r>
              <a:rPr lang="es-ES" sz="1800" dirty="0" err="1"/>
              <a:t>arriskua</a:t>
            </a:r>
            <a:r>
              <a:rPr lang="es-ES" sz="1800" dirty="0"/>
              <a:t> </a:t>
            </a:r>
            <a:r>
              <a:rPr lang="es-ES" sz="1800" dirty="0" err="1"/>
              <a:t>baloratzea</a:t>
            </a:r>
            <a:r>
              <a:rPr lang="es-ES" sz="1800" dirty="0"/>
              <a:t>: AEBI/</a:t>
            </a:r>
            <a:r>
              <a:rPr lang="es-ES" sz="1800" dirty="0" err="1"/>
              <a:t>AHA-II+Diuretikoa</a:t>
            </a:r>
            <a:r>
              <a:rPr lang="es-ES" sz="1800" dirty="0"/>
              <a:t> eta </a:t>
            </a:r>
            <a:r>
              <a:rPr lang="es-ES" sz="1800" dirty="0" err="1"/>
              <a:t>AIEEak</a:t>
            </a:r>
            <a:r>
              <a:rPr lang="es-ES" sz="1800" dirty="0"/>
              <a:t> (COX2 </a:t>
            </a:r>
            <a:r>
              <a:rPr lang="es-ES" sz="1800" dirty="0" err="1"/>
              <a:t>barne</a:t>
            </a:r>
            <a:r>
              <a:rPr lang="es-ES" sz="1800" dirty="0"/>
              <a:t>) </a:t>
            </a:r>
            <a:r>
              <a:rPr lang="es-ES" sz="1800" dirty="0" err="1"/>
              <a:t>konbinatzeak</a:t>
            </a:r>
            <a:r>
              <a:rPr lang="es-ES" sz="1800" dirty="0"/>
              <a:t> </a:t>
            </a:r>
            <a:r>
              <a:rPr lang="es-ES" sz="1800" dirty="0" err="1"/>
              <a:t>eragindako</a:t>
            </a:r>
            <a:r>
              <a:rPr lang="es-ES" sz="1800" dirty="0"/>
              <a:t> </a:t>
            </a:r>
            <a:r>
              <a:rPr lang="es-ES" sz="1800" dirty="0" err="1"/>
              <a:t>efektu</a:t>
            </a:r>
            <a:r>
              <a:rPr lang="es-ES" sz="1800" dirty="0"/>
              <a:t> </a:t>
            </a:r>
            <a:r>
              <a:rPr lang="es-ES" sz="1800" dirty="0" err="1"/>
              <a:t>nefrotoxikoa</a:t>
            </a:r>
            <a:r>
              <a:rPr lang="es-ES" sz="1800" dirty="0"/>
              <a:t>. </a:t>
            </a:r>
            <a:r>
              <a:rPr lang="es-ES" sz="1800" dirty="0" err="1"/>
              <a:t>Iragazketa</a:t>
            </a:r>
            <a:r>
              <a:rPr lang="es-ES" sz="1800" dirty="0"/>
              <a:t> </a:t>
            </a:r>
            <a:r>
              <a:rPr lang="es-ES" sz="1800" dirty="0" err="1"/>
              <a:t>glomerularra</a:t>
            </a:r>
            <a:r>
              <a:rPr lang="es-ES" sz="1800" dirty="0"/>
              <a:t> </a:t>
            </a:r>
            <a:r>
              <a:rPr lang="es-ES" sz="1800" dirty="0" err="1"/>
              <a:t>gutxitu</a:t>
            </a:r>
            <a:r>
              <a:rPr lang="es-ES" sz="1800" dirty="0"/>
              <a:t> </a:t>
            </a:r>
            <a:r>
              <a:rPr lang="es-ES" sz="1800" dirty="0" err="1"/>
              <a:t>dezake</a:t>
            </a:r>
            <a:r>
              <a:rPr lang="es-ES" sz="1800" dirty="0"/>
              <a:t> eta, </a:t>
            </a:r>
            <a:r>
              <a:rPr lang="es-ES" sz="1800" dirty="0" err="1"/>
              <a:t>beraz</a:t>
            </a:r>
            <a:r>
              <a:rPr lang="es-ES" sz="1800" dirty="0"/>
              <a:t>, </a:t>
            </a:r>
            <a:r>
              <a:rPr lang="es-ES" sz="1800" dirty="0" err="1"/>
              <a:t>giltzurrun-hutsegite</a:t>
            </a:r>
            <a:r>
              <a:rPr lang="es-ES" sz="1800" dirty="0"/>
              <a:t> </a:t>
            </a:r>
            <a:r>
              <a:rPr lang="es-ES" sz="1800" dirty="0" err="1"/>
              <a:t>akutua</a:t>
            </a:r>
            <a:r>
              <a:rPr lang="es-ES" sz="1800" dirty="0"/>
              <a:t> </a:t>
            </a:r>
            <a:r>
              <a:rPr lang="es-ES" sz="1800" dirty="0" err="1"/>
              <a:t>izateko</a:t>
            </a:r>
            <a:r>
              <a:rPr lang="es-ES" sz="1800" dirty="0"/>
              <a:t> </a:t>
            </a:r>
            <a:r>
              <a:rPr lang="es-ES" sz="1800" dirty="0" err="1"/>
              <a:t>arriskua</a:t>
            </a:r>
            <a:r>
              <a:rPr lang="es-ES" sz="1800" dirty="0"/>
              <a:t> </a:t>
            </a:r>
            <a:r>
              <a:rPr lang="es-ES" sz="1800" dirty="0" err="1"/>
              <a:t>areagotu</a:t>
            </a:r>
            <a:r>
              <a:rPr lang="es-ES" sz="1800" dirty="0"/>
              <a:t>, </a:t>
            </a:r>
            <a:r>
              <a:rPr lang="es-ES" sz="1800" dirty="0" err="1"/>
              <a:t>batez</a:t>
            </a:r>
            <a:r>
              <a:rPr lang="es-ES" sz="1800" dirty="0"/>
              <a:t> ere </a:t>
            </a:r>
            <a:r>
              <a:rPr lang="es-ES" sz="1800" dirty="0" err="1"/>
              <a:t>adineko</a:t>
            </a:r>
            <a:r>
              <a:rPr lang="es-ES" sz="1800" dirty="0"/>
              <a:t> </a:t>
            </a:r>
            <a:r>
              <a:rPr lang="es-ES" sz="1800" dirty="0" err="1"/>
              <a:t>pertsonen</a:t>
            </a:r>
            <a:r>
              <a:rPr lang="es-ES" sz="1800" dirty="0"/>
              <a:t> </a:t>
            </a:r>
            <a:r>
              <a:rPr lang="es-ES" sz="1800" dirty="0" err="1"/>
              <a:t>kasuan</a:t>
            </a:r>
            <a:r>
              <a:rPr lang="es-ES" sz="1800" dirty="0"/>
              <a:t> (INFAC: AIEE-</a:t>
            </a:r>
            <a:r>
              <a:rPr lang="es-ES" sz="1800" dirty="0" err="1"/>
              <a:t>ren</a:t>
            </a:r>
            <a:r>
              <a:rPr lang="es-ES" sz="1800" dirty="0"/>
              <a:t> </a:t>
            </a:r>
            <a:r>
              <a:rPr lang="es-ES" sz="1800" dirty="0" err="1"/>
              <a:t>segurtasun-alderdiak</a:t>
            </a:r>
            <a:r>
              <a:rPr lang="es-ES" sz="1800" dirty="0"/>
              <a:t>. </a:t>
            </a:r>
            <a:r>
              <a:rPr lang="es-ES" sz="1800" dirty="0" err="1"/>
              <a:t>Arrisku</a:t>
            </a:r>
            <a:r>
              <a:rPr lang="es-ES" sz="1800" dirty="0"/>
              <a:t> </a:t>
            </a:r>
            <a:r>
              <a:rPr lang="es-ES" sz="1800" dirty="0" err="1"/>
              <a:t>kardiobaskularra</a:t>
            </a:r>
            <a:r>
              <a:rPr lang="es-ES" sz="1800" dirty="0"/>
              <a:t> eta </a:t>
            </a:r>
            <a:r>
              <a:rPr lang="es-ES" sz="1800" dirty="0" err="1"/>
              <a:t>giltzurrunekoa</a:t>
            </a:r>
            <a:r>
              <a:rPr lang="es-ES" sz="1800" dirty="0"/>
              <a:t>-Triple </a:t>
            </a:r>
            <a:r>
              <a:rPr lang="es-ES" sz="1800" dirty="0" err="1"/>
              <a:t>Whammy</a:t>
            </a:r>
            <a:r>
              <a:rPr lang="es-ES" sz="1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44570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3803" y="1345474"/>
            <a:ext cx="11361958" cy="4831489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2152643" y="4630536"/>
            <a:ext cx="76771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/>
              <a:t>Tiazidak</a:t>
            </a:r>
            <a:r>
              <a:rPr lang="es-ES" sz="1600" dirty="0"/>
              <a:t>: </a:t>
            </a:r>
            <a:r>
              <a:rPr lang="es-ES" sz="1600" dirty="0" err="1"/>
              <a:t>FTn</a:t>
            </a:r>
            <a:r>
              <a:rPr lang="es-ES" sz="1600" dirty="0"/>
              <a:t> </a:t>
            </a:r>
            <a:r>
              <a:rPr lang="es-ES" sz="1600" dirty="0" err="1"/>
              <a:t>kontraindikatuta</a:t>
            </a:r>
            <a:r>
              <a:rPr lang="es-ES" sz="1600" dirty="0"/>
              <a:t> </a:t>
            </a:r>
            <a:r>
              <a:rPr lang="es-ES" sz="1600" dirty="0" err="1"/>
              <a:t>daude</a:t>
            </a:r>
            <a:r>
              <a:rPr lang="es-ES" sz="1600" dirty="0"/>
              <a:t> IG&lt;30 </a:t>
            </a:r>
            <a:r>
              <a:rPr lang="es-ES" sz="1600" dirty="0" err="1"/>
              <a:t>denean</a:t>
            </a:r>
            <a:r>
              <a:rPr lang="es-ES" sz="1600" dirty="0"/>
              <a:t>, </a:t>
            </a:r>
            <a:r>
              <a:rPr lang="es-ES" sz="1600" dirty="0" err="1"/>
              <a:t>efektu</a:t>
            </a:r>
            <a:r>
              <a:rPr lang="es-ES" sz="1600" dirty="0"/>
              <a:t> </a:t>
            </a:r>
            <a:r>
              <a:rPr lang="es-ES" sz="1600" dirty="0" err="1"/>
              <a:t>diuretikoaren</a:t>
            </a:r>
            <a:r>
              <a:rPr lang="es-ES" sz="1600" dirty="0"/>
              <a:t> </a:t>
            </a:r>
            <a:r>
              <a:rPr lang="es-ES" sz="1600" dirty="0" err="1"/>
              <a:t>galeragatik</a:t>
            </a:r>
            <a:r>
              <a:rPr lang="es-ES" sz="1600" dirty="0"/>
              <a:t>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9412" y="922768"/>
            <a:ext cx="5295900" cy="2571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9412" y="3490310"/>
            <a:ext cx="52959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28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3803" y="1345474"/>
            <a:ext cx="11361958" cy="4831489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8569569" y="3187403"/>
            <a:ext cx="36224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/>
              <a:t>Nahiz</a:t>
            </a:r>
            <a:r>
              <a:rPr lang="es-ES" sz="1600" dirty="0"/>
              <a:t> eta </a:t>
            </a:r>
            <a:r>
              <a:rPr lang="es-ES" sz="1600" dirty="0" err="1"/>
              <a:t>FTn</a:t>
            </a:r>
            <a:r>
              <a:rPr lang="es-ES" sz="1600" dirty="0"/>
              <a:t> </a:t>
            </a:r>
            <a:r>
              <a:rPr lang="es-ES" sz="1600" dirty="0" err="1"/>
              <a:t>eplerenona</a:t>
            </a:r>
            <a:r>
              <a:rPr lang="es-ES" sz="1600" dirty="0"/>
              <a:t> eta </a:t>
            </a:r>
            <a:r>
              <a:rPr lang="es-ES" sz="1600" dirty="0" err="1"/>
              <a:t>espironolaktona</a:t>
            </a:r>
            <a:r>
              <a:rPr lang="es-ES" sz="1600" dirty="0"/>
              <a:t> </a:t>
            </a:r>
            <a:r>
              <a:rPr lang="es-ES" sz="1600" dirty="0" err="1"/>
              <a:t>kontraindikatuta</a:t>
            </a:r>
            <a:r>
              <a:rPr lang="es-ES" sz="1600" dirty="0"/>
              <a:t> </a:t>
            </a:r>
            <a:r>
              <a:rPr lang="es-ES" sz="1600" dirty="0" err="1"/>
              <a:t>egon</a:t>
            </a:r>
            <a:r>
              <a:rPr lang="es-ES" sz="1600" dirty="0"/>
              <a:t> IG&lt;30 </a:t>
            </a:r>
            <a:r>
              <a:rPr lang="es-ES" sz="1600" dirty="0" err="1"/>
              <a:t>denean</a:t>
            </a:r>
            <a:r>
              <a:rPr lang="es-ES" sz="1600" dirty="0"/>
              <a:t>, </a:t>
            </a:r>
            <a:r>
              <a:rPr lang="es-ES" sz="1600" dirty="0" err="1"/>
              <a:t>UpToDaten</a:t>
            </a:r>
            <a:r>
              <a:rPr lang="es-ES" sz="1600" dirty="0"/>
              <a:t> </a:t>
            </a:r>
            <a:r>
              <a:rPr lang="es-ES" sz="1600" dirty="0" err="1"/>
              <a:t>ez</a:t>
            </a:r>
            <a:r>
              <a:rPr lang="es-ES" sz="1600" dirty="0"/>
              <a:t> </a:t>
            </a:r>
            <a:r>
              <a:rPr lang="es-ES" sz="1600" dirty="0" err="1"/>
              <a:t>gomendatutzat</a:t>
            </a:r>
            <a:r>
              <a:rPr lang="es-ES" sz="1600" dirty="0"/>
              <a:t> </a:t>
            </a:r>
            <a:r>
              <a:rPr lang="es-ES" sz="1600" dirty="0" err="1"/>
              <a:t>jotzen</a:t>
            </a:r>
            <a:r>
              <a:rPr lang="es-ES" sz="1600" dirty="0"/>
              <a:t> da, eta </a:t>
            </a:r>
            <a:r>
              <a:rPr lang="es-ES" sz="1600" dirty="0" err="1"/>
              <a:t>ez</a:t>
            </a:r>
            <a:r>
              <a:rPr lang="es-ES" sz="1600" dirty="0"/>
              <a:t> </a:t>
            </a:r>
            <a:r>
              <a:rPr lang="es-ES" sz="1600" dirty="0" err="1"/>
              <a:t>kontraindikatutzat</a:t>
            </a:r>
            <a:r>
              <a:rPr lang="es-ES" sz="1600" dirty="0"/>
              <a:t> </a:t>
            </a:r>
            <a:r>
              <a:rPr lang="es-ES" sz="1600" dirty="0" err="1"/>
              <a:t>populazio</a:t>
            </a:r>
            <a:r>
              <a:rPr lang="es-ES" sz="1600" dirty="0"/>
              <a:t> </a:t>
            </a:r>
            <a:r>
              <a:rPr lang="es-ES" sz="1600" dirty="0" err="1"/>
              <a:t>horrentzat</a:t>
            </a:r>
            <a:r>
              <a:rPr lang="es-ES" sz="1600" dirty="0"/>
              <a:t>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0316" y="61738"/>
            <a:ext cx="5372100" cy="13239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3B14FF0-42CA-5BC6-0472-1C51677A41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6295" y="1364178"/>
            <a:ext cx="5286121" cy="471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17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3803" y="1345474"/>
            <a:ext cx="11361958" cy="4831489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86" y="937214"/>
            <a:ext cx="5438775" cy="38576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9861" y="1771151"/>
            <a:ext cx="559117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81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3803" y="1345474"/>
            <a:ext cx="11361958" cy="4831489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2293152" y="5723364"/>
            <a:ext cx="64207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/>
              <a:t>Errosubastatina</a:t>
            </a:r>
            <a:r>
              <a:rPr lang="es-ES" sz="1600" dirty="0"/>
              <a:t>: </a:t>
            </a:r>
            <a:r>
              <a:rPr lang="es-ES" sz="1600" dirty="0" err="1"/>
              <a:t>FTn</a:t>
            </a:r>
            <a:r>
              <a:rPr lang="es-ES" sz="1600" dirty="0"/>
              <a:t>, IG&lt;30 </a:t>
            </a:r>
            <a:r>
              <a:rPr lang="es-ES" sz="1600" dirty="0" err="1"/>
              <a:t>denean</a:t>
            </a:r>
            <a:r>
              <a:rPr lang="es-ES" sz="1600" dirty="0"/>
              <a:t> </a:t>
            </a:r>
            <a:r>
              <a:rPr lang="es-ES" sz="1600" dirty="0" err="1"/>
              <a:t>erabiltzea</a:t>
            </a:r>
            <a:r>
              <a:rPr lang="es-ES" sz="1600" dirty="0"/>
              <a:t> </a:t>
            </a:r>
            <a:r>
              <a:rPr lang="es-ES" sz="1600" dirty="0" err="1"/>
              <a:t>kontraindikatuta</a:t>
            </a:r>
            <a:r>
              <a:rPr lang="es-ES" sz="1600" dirty="0"/>
              <a:t> </a:t>
            </a:r>
            <a:r>
              <a:rPr lang="es-ES" sz="1600" dirty="0" err="1"/>
              <a:t>dago</a:t>
            </a:r>
            <a:r>
              <a:rPr lang="es-ES" sz="1600" dirty="0"/>
              <a:t>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144" y="112394"/>
            <a:ext cx="53816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84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100" dirty="0" err="1"/>
              <a:t>AIEEak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dirty="0" err="1"/>
              <a:t>Farmako</a:t>
            </a:r>
            <a:r>
              <a:rPr lang="es-ES" sz="1800" dirty="0"/>
              <a:t> </a:t>
            </a:r>
            <a:r>
              <a:rPr lang="es-ES" sz="1800" dirty="0" err="1"/>
              <a:t>nefrotoxikoak</a:t>
            </a:r>
            <a:r>
              <a:rPr lang="es-ES" sz="1800" dirty="0"/>
              <a:t> </a:t>
            </a:r>
            <a:r>
              <a:rPr lang="es-ES" sz="1800" dirty="0" err="1"/>
              <a:t>dira</a:t>
            </a:r>
            <a:r>
              <a:rPr lang="es-ES" sz="1800" dirty="0"/>
              <a:t>, eta, </a:t>
            </a:r>
            <a:r>
              <a:rPr lang="es-ES" sz="1800" dirty="0" err="1"/>
              <a:t>beraz</a:t>
            </a:r>
            <a:r>
              <a:rPr lang="es-ES" sz="1800" dirty="0"/>
              <a:t>, </a:t>
            </a:r>
            <a:r>
              <a:rPr lang="es-ES" sz="1800" dirty="0" err="1"/>
              <a:t>giltzurruneko</a:t>
            </a:r>
            <a:r>
              <a:rPr lang="es-ES" sz="1800" dirty="0"/>
              <a:t> </a:t>
            </a:r>
            <a:r>
              <a:rPr lang="es-ES" sz="1800" dirty="0" err="1"/>
              <a:t>gaixotasunaren</a:t>
            </a:r>
            <a:r>
              <a:rPr lang="es-ES" sz="1800" dirty="0"/>
              <a:t> </a:t>
            </a:r>
            <a:r>
              <a:rPr lang="es-ES" sz="1800" dirty="0" err="1"/>
              <a:t>edozein</a:t>
            </a:r>
            <a:r>
              <a:rPr lang="es-ES" sz="1800" dirty="0"/>
              <a:t> </a:t>
            </a:r>
            <a:r>
              <a:rPr lang="es-ES" sz="1800" dirty="0" err="1"/>
              <a:t>fasetan</a:t>
            </a:r>
            <a:r>
              <a:rPr lang="es-ES" sz="1800" dirty="0"/>
              <a:t> </a:t>
            </a:r>
            <a:r>
              <a:rPr lang="es-ES" sz="1800" dirty="0" err="1"/>
              <a:t>saihestu</a:t>
            </a:r>
            <a:r>
              <a:rPr lang="es-ES" sz="1800" dirty="0"/>
              <a:t> </a:t>
            </a:r>
            <a:r>
              <a:rPr lang="es-ES" sz="1800" dirty="0" err="1"/>
              <a:t>behar</a:t>
            </a:r>
            <a:r>
              <a:rPr lang="es-ES" sz="1800" dirty="0"/>
              <a:t> </a:t>
            </a:r>
            <a:r>
              <a:rPr lang="es-ES" sz="1800" dirty="0" err="1"/>
              <a:t>dira</a:t>
            </a:r>
            <a:r>
              <a:rPr lang="es-ES" sz="1800" dirty="0"/>
              <a:t>, </a:t>
            </a:r>
            <a:r>
              <a:rPr lang="es-ES" sz="1800" dirty="0" err="1"/>
              <a:t>nahiz</a:t>
            </a:r>
            <a:r>
              <a:rPr lang="es-ES" sz="1800" dirty="0"/>
              <a:t> eta </a:t>
            </a:r>
            <a:r>
              <a:rPr lang="es-ES" sz="1800" dirty="0" err="1"/>
              <a:t>batzuetan</a:t>
            </a:r>
            <a:r>
              <a:rPr lang="es-ES" sz="1800" dirty="0"/>
              <a:t> </a:t>
            </a:r>
            <a:r>
              <a:rPr lang="es-ES" sz="1800" dirty="0" err="1"/>
              <a:t>erabilera</a:t>
            </a:r>
            <a:r>
              <a:rPr lang="es-ES" sz="1800" dirty="0"/>
              <a:t> </a:t>
            </a:r>
            <a:r>
              <a:rPr lang="es-ES" sz="1800" dirty="0" err="1"/>
              <a:t>puntuala</a:t>
            </a:r>
            <a:r>
              <a:rPr lang="es-ES" sz="1800" dirty="0"/>
              <a:t> </a:t>
            </a:r>
            <a:r>
              <a:rPr lang="es-ES" sz="1800" dirty="0" err="1"/>
              <a:t>beharrezkoa</a:t>
            </a:r>
            <a:r>
              <a:rPr lang="es-ES" sz="1800" dirty="0"/>
              <a:t> izan daitekeen1. </a:t>
            </a:r>
            <a:r>
              <a:rPr lang="es-ES" sz="1800" dirty="0" err="1"/>
              <a:t>Behar</a:t>
            </a:r>
            <a:r>
              <a:rPr lang="es-ES" sz="1800" dirty="0"/>
              <a:t> </a:t>
            </a:r>
            <a:r>
              <a:rPr lang="es-ES" sz="1800" dirty="0" err="1"/>
              <a:t>bada</a:t>
            </a:r>
            <a:r>
              <a:rPr lang="es-ES" sz="1800" dirty="0"/>
              <a:t>, </a:t>
            </a:r>
            <a:r>
              <a:rPr lang="es-ES" sz="1800" dirty="0" err="1"/>
              <a:t>gutxieneko</a:t>
            </a:r>
            <a:r>
              <a:rPr lang="es-ES" sz="1800" dirty="0"/>
              <a:t> </a:t>
            </a:r>
            <a:r>
              <a:rPr lang="es-ES" sz="1800" dirty="0" err="1"/>
              <a:t>dosi</a:t>
            </a:r>
            <a:r>
              <a:rPr lang="es-ES" sz="1800" dirty="0"/>
              <a:t> </a:t>
            </a:r>
            <a:r>
              <a:rPr lang="es-ES" sz="1800" dirty="0" err="1"/>
              <a:t>eraginkorra</a:t>
            </a:r>
            <a:r>
              <a:rPr lang="es-ES" sz="1800" dirty="0"/>
              <a:t> </a:t>
            </a:r>
            <a:r>
              <a:rPr lang="es-ES" sz="1800" dirty="0" err="1"/>
              <a:t>erabili</a:t>
            </a:r>
            <a:r>
              <a:rPr lang="es-ES" sz="1800" dirty="0"/>
              <a:t> eta </a:t>
            </a:r>
            <a:r>
              <a:rPr lang="es-ES" sz="1800" dirty="0" err="1"/>
              <a:t>ahalik</a:t>
            </a:r>
            <a:r>
              <a:rPr lang="es-ES" sz="1800" dirty="0"/>
              <a:t> eta </a:t>
            </a:r>
            <a:r>
              <a:rPr lang="es-ES" sz="1800" dirty="0" err="1"/>
              <a:t>denbora</a:t>
            </a:r>
            <a:r>
              <a:rPr lang="es-ES" sz="1800" dirty="0"/>
              <a:t> </a:t>
            </a:r>
            <a:r>
              <a:rPr lang="es-ES" sz="1800" dirty="0" err="1"/>
              <a:t>laburrenean</a:t>
            </a:r>
            <a:r>
              <a:rPr lang="es-ES" sz="1800" dirty="0"/>
              <a:t>. Oro </a:t>
            </a:r>
            <a:r>
              <a:rPr lang="es-ES" sz="1800" dirty="0" err="1"/>
              <a:t>har</a:t>
            </a:r>
            <a:r>
              <a:rPr lang="es-ES" sz="1800" dirty="0"/>
              <a:t>, </a:t>
            </a:r>
            <a:r>
              <a:rPr lang="es-ES" sz="1800" dirty="0" err="1"/>
              <a:t>kontraindikatuta</a:t>
            </a:r>
            <a:r>
              <a:rPr lang="es-ES" sz="1800" dirty="0"/>
              <a:t> </a:t>
            </a:r>
            <a:r>
              <a:rPr lang="es-ES" sz="1800" dirty="0" err="1"/>
              <a:t>daude</a:t>
            </a:r>
            <a:r>
              <a:rPr lang="es-ES" sz="1800" dirty="0"/>
              <a:t> IG &lt; 30 ml/min/1,73 m2.</a:t>
            </a:r>
          </a:p>
          <a:p>
            <a:endParaRPr lang="es-ES" sz="1800" dirty="0"/>
          </a:p>
          <a:p>
            <a:r>
              <a:rPr lang="es-ES" sz="1800" dirty="0"/>
              <a:t>"Triple </a:t>
            </a:r>
            <a:r>
              <a:rPr lang="es-ES" sz="1800" dirty="0" err="1"/>
              <a:t>whammy</a:t>
            </a:r>
            <a:r>
              <a:rPr lang="es-ES" sz="1800" dirty="0"/>
              <a:t>" </a:t>
            </a:r>
            <a:r>
              <a:rPr lang="es-ES" sz="1800" dirty="0" err="1"/>
              <a:t>delakoaren</a:t>
            </a:r>
            <a:r>
              <a:rPr lang="es-ES" sz="1800" dirty="0"/>
              <a:t> </a:t>
            </a:r>
            <a:r>
              <a:rPr lang="es-ES" sz="1800" dirty="0" err="1"/>
              <a:t>arriskua</a:t>
            </a:r>
            <a:r>
              <a:rPr lang="es-ES" sz="1800" dirty="0"/>
              <a:t> </a:t>
            </a:r>
            <a:r>
              <a:rPr lang="es-ES" sz="1800" dirty="0" err="1"/>
              <a:t>baloratzea</a:t>
            </a:r>
            <a:r>
              <a:rPr lang="es-ES" sz="1800" dirty="0"/>
              <a:t>: AEBI/AHA-II + </a:t>
            </a:r>
            <a:r>
              <a:rPr lang="es-ES" sz="1800" dirty="0" err="1"/>
              <a:t>diuretikoa</a:t>
            </a:r>
            <a:r>
              <a:rPr lang="es-ES" sz="1800" dirty="0"/>
              <a:t> eta </a:t>
            </a:r>
            <a:r>
              <a:rPr lang="es-ES" sz="1800" dirty="0" err="1"/>
              <a:t>AIEEak</a:t>
            </a:r>
            <a:r>
              <a:rPr lang="es-ES" sz="1800" dirty="0"/>
              <a:t> (COX2 </a:t>
            </a:r>
            <a:r>
              <a:rPr lang="es-ES" sz="1800" dirty="0" err="1"/>
              <a:t>barne</a:t>
            </a:r>
            <a:r>
              <a:rPr lang="es-ES" sz="1800" dirty="0"/>
              <a:t>) </a:t>
            </a:r>
            <a:r>
              <a:rPr lang="es-ES" sz="1800" dirty="0" err="1"/>
              <a:t>konbinatzeak</a:t>
            </a:r>
            <a:r>
              <a:rPr lang="es-ES" sz="1800" dirty="0"/>
              <a:t> </a:t>
            </a:r>
            <a:r>
              <a:rPr lang="es-ES" sz="1800" dirty="0" err="1"/>
              <a:t>eragindako</a:t>
            </a:r>
            <a:r>
              <a:rPr lang="es-ES" sz="1800" dirty="0"/>
              <a:t> </a:t>
            </a:r>
            <a:r>
              <a:rPr lang="es-ES" sz="1800" dirty="0" err="1"/>
              <a:t>efektu</a:t>
            </a:r>
            <a:r>
              <a:rPr lang="es-ES" sz="1800" dirty="0"/>
              <a:t> </a:t>
            </a:r>
            <a:r>
              <a:rPr lang="es-ES" sz="1800" dirty="0" err="1"/>
              <a:t>nefrotoxikoa</a:t>
            </a:r>
            <a:r>
              <a:rPr lang="es-ES" sz="1800" dirty="0"/>
              <a:t>. </a:t>
            </a:r>
            <a:r>
              <a:rPr lang="es-ES" sz="1800" dirty="0" err="1"/>
              <a:t>Iragazketa</a:t>
            </a:r>
            <a:r>
              <a:rPr lang="es-ES" sz="1800" dirty="0"/>
              <a:t> </a:t>
            </a:r>
            <a:r>
              <a:rPr lang="es-ES" sz="1800" dirty="0" err="1"/>
              <a:t>glomerularra</a:t>
            </a:r>
            <a:r>
              <a:rPr lang="es-ES" sz="1800" dirty="0"/>
              <a:t> </a:t>
            </a:r>
            <a:r>
              <a:rPr lang="es-ES" sz="1800" dirty="0" err="1"/>
              <a:t>gutxitu</a:t>
            </a:r>
            <a:r>
              <a:rPr lang="es-ES" sz="1800" dirty="0"/>
              <a:t> </a:t>
            </a:r>
            <a:r>
              <a:rPr lang="es-ES" sz="1800" dirty="0" err="1"/>
              <a:t>dezake</a:t>
            </a:r>
            <a:r>
              <a:rPr lang="es-ES" sz="1800" dirty="0"/>
              <a:t> eta, </a:t>
            </a:r>
            <a:r>
              <a:rPr lang="es-ES" sz="1800" dirty="0" err="1"/>
              <a:t>beraz</a:t>
            </a:r>
            <a:r>
              <a:rPr lang="es-ES" sz="1800" dirty="0"/>
              <a:t>, </a:t>
            </a:r>
            <a:r>
              <a:rPr lang="es-ES" sz="1800" dirty="0" err="1"/>
              <a:t>giltzurrun-hutsegite</a:t>
            </a:r>
            <a:r>
              <a:rPr lang="es-ES" sz="1800" dirty="0"/>
              <a:t> </a:t>
            </a:r>
            <a:r>
              <a:rPr lang="es-ES" sz="1800" dirty="0" err="1"/>
              <a:t>akutua</a:t>
            </a:r>
            <a:r>
              <a:rPr lang="es-ES" sz="1800" dirty="0"/>
              <a:t> </a:t>
            </a:r>
            <a:r>
              <a:rPr lang="es-ES" sz="1800" dirty="0" err="1"/>
              <a:t>izateko</a:t>
            </a:r>
            <a:r>
              <a:rPr lang="es-ES" sz="1800" dirty="0"/>
              <a:t> </a:t>
            </a:r>
            <a:r>
              <a:rPr lang="es-ES" sz="1800" dirty="0" err="1"/>
              <a:t>arriskua</a:t>
            </a:r>
            <a:r>
              <a:rPr lang="es-ES" sz="1800" dirty="0"/>
              <a:t> </a:t>
            </a:r>
            <a:r>
              <a:rPr lang="es-ES" sz="1800" dirty="0" err="1"/>
              <a:t>areagotu</a:t>
            </a:r>
            <a:r>
              <a:rPr lang="es-ES" sz="1800" dirty="0"/>
              <a:t>, </a:t>
            </a:r>
            <a:r>
              <a:rPr lang="es-ES" sz="1800" dirty="0" err="1"/>
              <a:t>batez</a:t>
            </a:r>
            <a:r>
              <a:rPr lang="es-ES" sz="1800" dirty="0"/>
              <a:t> ere </a:t>
            </a:r>
            <a:r>
              <a:rPr lang="es-ES" sz="1800" dirty="0" err="1"/>
              <a:t>adineko</a:t>
            </a:r>
            <a:r>
              <a:rPr lang="es-ES" sz="1800" dirty="0"/>
              <a:t> </a:t>
            </a:r>
            <a:r>
              <a:rPr lang="es-ES" sz="1800" dirty="0" err="1"/>
              <a:t>pertsonen</a:t>
            </a:r>
            <a:r>
              <a:rPr lang="es-ES" sz="1800" dirty="0"/>
              <a:t> </a:t>
            </a:r>
            <a:r>
              <a:rPr lang="es-ES" sz="1800" dirty="0" err="1"/>
              <a:t>kasuan</a:t>
            </a:r>
            <a:r>
              <a:rPr lang="es-ES" sz="1800" dirty="0"/>
              <a:t> (</a:t>
            </a:r>
            <a:r>
              <a:rPr lang="es-ES" sz="1800" dirty="0" err="1"/>
              <a:t>ikus</a:t>
            </a:r>
            <a:r>
              <a:rPr lang="es-ES" sz="1800" dirty="0"/>
              <a:t> INFAC: AIEE-</a:t>
            </a:r>
            <a:r>
              <a:rPr lang="es-ES" sz="1800" dirty="0" err="1"/>
              <a:t>ren</a:t>
            </a:r>
            <a:r>
              <a:rPr lang="es-ES" sz="1800" dirty="0"/>
              <a:t> </a:t>
            </a:r>
            <a:r>
              <a:rPr lang="es-ES" sz="1800" dirty="0" err="1"/>
              <a:t>segurtasun</a:t>
            </a:r>
            <a:r>
              <a:rPr lang="es-ES" sz="1800" dirty="0"/>
              <a:t> </a:t>
            </a:r>
            <a:r>
              <a:rPr lang="es-ES" sz="1800" dirty="0" err="1"/>
              <a:t>alderdiak</a:t>
            </a:r>
            <a:r>
              <a:rPr lang="es-ES" sz="1800" dirty="0"/>
              <a:t>. </a:t>
            </a:r>
            <a:r>
              <a:rPr lang="es-ES" sz="1800" dirty="0" err="1"/>
              <a:t>Arrisku</a:t>
            </a:r>
            <a:r>
              <a:rPr lang="es-ES" sz="1800" dirty="0"/>
              <a:t> </a:t>
            </a:r>
            <a:r>
              <a:rPr lang="es-ES" sz="1800" dirty="0" err="1"/>
              <a:t>kardiobaskularra</a:t>
            </a:r>
            <a:r>
              <a:rPr lang="es-ES" sz="1800" dirty="0"/>
              <a:t> eta </a:t>
            </a:r>
            <a:r>
              <a:rPr lang="es-ES" sz="1800" dirty="0" err="1"/>
              <a:t>giltzurrunekoa</a:t>
            </a:r>
            <a:r>
              <a:rPr lang="es-ES" sz="1800" dirty="0"/>
              <a:t>-Triple </a:t>
            </a:r>
            <a:r>
              <a:rPr lang="es-ES" sz="1800" dirty="0" err="1"/>
              <a:t>Whammy</a:t>
            </a:r>
            <a:r>
              <a:rPr lang="es-ES" sz="1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94239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3803" y="1345474"/>
            <a:ext cx="11361958" cy="4831489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891540" y="5307459"/>
            <a:ext cx="10104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/>
              <a:t>Etorikoxiba</a:t>
            </a:r>
            <a:r>
              <a:rPr lang="es-ES" sz="1600" dirty="0"/>
              <a:t> eta </a:t>
            </a:r>
            <a:r>
              <a:rPr lang="es-ES" sz="1600" dirty="0" err="1"/>
              <a:t>meloxikama</a:t>
            </a:r>
            <a:r>
              <a:rPr lang="es-ES" sz="1600" dirty="0"/>
              <a:t>: </a:t>
            </a:r>
            <a:r>
              <a:rPr lang="es-ES" sz="1600" dirty="0" err="1"/>
              <a:t>Nahiz</a:t>
            </a:r>
            <a:r>
              <a:rPr lang="es-ES" sz="1600" dirty="0"/>
              <a:t> eta </a:t>
            </a:r>
            <a:r>
              <a:rPr lang="es-ES" sz="1600" dirty="0" err="1"/>
              <a:t>FTn</a:t>
            </a:r>
            <a:r>
              <a:rPr lang="es-ES" sz="1600" dirty="0"/>
              <a:t> </a:t>
            </a:r>
            <a:r>
              <a:rPr lang="es-ES" sz="1600" dirty="0" err="1"/>
              <a:t>dioten</a:t>
            </a:r>
            <a:r>
              <a:rPr lang="es-ES" sz="1600" dirty="0"/>
              <a:t> IG&lt;30 </a:t>
            </a:r>
            <a:r>
              <a:rPr lang="es-ES" sz="1600" dirty="0" err="1"/>
              <a:t>dutenen</a:t>
            </a:r>
            <a:r>
              <a:rPr lang="es-ES" sz="1600" dirty="0"/>
              <a:t> </a:t>
            </a:r>
            <a:r>
              <a:rPr lang="es-ES" sz="1600" dirty="0" err="1"/>
              <a:t>kasuetan</a:t>
            </a:r>
            <a:r>
              <a:rPr lang="es-ES" sz="1600" dirty="0"/>
              <a:t> </a:t>
            </a:r>
            <a:r>
              <a:rPr lang="es-ES" sz="1600" dirty="0" err="1"/>
              <a:t>dosia</a:t>
            </a:r>
            <a:r>
              <a:rPr lang="es-ES" sz="1600" dirty="0"/>
              <a:t> </a:t>
            </a:r>
            <a:r>
              <a:rPr lang="es-ES" sz="1600" dirty="0" err="1"/>
              <a:t>doitu</a:t>
            </a:r>
            <a:r>
              <a:rPr lang="es-ES" sz="1600" dirty="0"/>
              <a:t> </a:t>
            </a:r>
            <a:r>
              <a:rPr lang="es-ES" sz="1600" dirty="0" err="1"/>
              <a:t>gabe</a:t>
            </a:r>
            <a:r>
              <a:rPr lang="es-ES" sz="1600" dirty="0"/>
              <a:t> </a:t>
            </a:r>
            <a:r>
              <a:rPr lang="es-ES" sz="1600" dirty="0" err="1"/>
              <a:t>erabil</a:t>
            </a:r>
            <a:r>
              <a:rPr lang="es-ES" sz="1600" dirty="0"/>
              <a:t> </a:t>
            </a:r>
            <a:r>
              <a:rPr lang="es-ES" sz="1600" dirty="0" err="1"/>
              <a:t>daitezkeela</a:t>
            </a:r>
            <a:r>
              <a:rPr lang="es-ES" sz="1600" dirty="0"/>
              <a:t>, </a:t>
            </a:r>
            <a:r>
              <a:rPr lang="es-ES" sz="1600" dirty="0" err="1"/>
              <a:t>gomendio</a:t>
            </a:r>
            <a:r>
              <a:rPr lang="es-ES" sz="1600" dirty="0"/>
              <a:t> </a:t>
            </a:r>
            <a:r>
              <a:rPr lang="es-ES" sz="1600" dirty="0" err="1"/>
              <a:t>orokorra</a:t>
            </a:r>
            <a:r>
              <a:rPr lang="es-ES" sz="1600" dirty="0"/>
              <a:t> da, </a:t>
            </a:r>
            <a:r>
              <a:rPr lang="es-ES" sz="1600" dirty="0" err="1"/>
              <a:t>gainerako</a:t>
            </a:r>
            <a:r>
              <a:rPr lang="es-ES" sz="1600" dirty="0"/>
              <a:t> </a:t>
            </a:r>
            <a:r>
              <a:rPr lang="es-ES" sz="1600" dirty="0" err="1"/>
              <a:t>AIEEekin</a:t>
            </a:r>
            <a:r>
              <a:rPr lang="es-ES" sz="1600" dirty="0"/>
              <a:t> </a:t>
            </a:r>
            <a:r>
              <a:rPr lang="es-ES" sz="1600" dirty="0" err="1"/>
              <a:t>bezala</a:t>
            </a:r>
            <a:r>
              <a:rPr lang="es-ES" sz="1600" dirty="0"/>
              <a:t>, </a:t>
            </a:r>
            <a:r>
              <a:rPr lang="es-ES" sz="1600" dirty="0" err="1"/>
              <a:t>GKKn</a:t>
            </a:r>
            <a:r>
              <a:rPr lang="es-ES" sz="1600" dirty="0"/>
              <a:t> </a:t>
            </a:r>
            <a:r>
              <a:rPr lang="es-ES" sz="1600" dirty="0" err="1"/>
              <a:t>ez</a:t>
            </a:r>
            <a:r>
              <a:rPr lang="es-ES" sz="1600" dirty="0"/>
              <a:t> </a:t>
            </a:r>
            <a:r>
              <a:rPr lang="es-ES" sz="1600" dirty="0" err="1"/>
              <a:t>erabiltzea</a:t>
            </a:r>
            <a:r>
              <a:rPr lang="es-ES" sz="1600" dirty="0"/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144" y="149049"/>
            <a:ext cx="538162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97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100" dirty="0"/>
              <a:t>OPIOIDEAK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800" dirty="0" err="1"/>
              <a:t>Batez</a:t>
            </a:r>
            <a:r>
              <a:rPr lang="es-ES" sz="1800" dirty="0"/>
              <a:t> ere </a:t>
            </a:r>
            <a:r>
              <a:rPr lang="es-ES" sz="1800" dirty="0" err="1"/>
              <a:t>giltzurrunen</a:t>
            </a:r>
            <a:r>
              <a:rPr lang="es-ES" sz="1800" dirty="0"/>
              <a:t> </a:t>
            </a:r>
            <a:r>
              <a:rPr lang="es-ES" sz="1800" dirty="0" err="1"/>
              <a:t>bidez</a:t>
            </a:r>
            <a:r>
              <a:rPr lang="es-ES" sz="1800" dirty="0"/>
              <a:t> </a:t>
            </a:r>
            <a:r>
              <a:rPr lang="es-ES" sz="1800" dirty="0" err="1"/>
              <a:t>kanporatzen</a:t>
            </a:r>
            <a:r>
              <a:rPr lang="es-ES" sz="1800" dirty="0"/>
              <a:t> </a:t>
            </a:r>
            <a:r>
              <a:rPr lang="es-ES" sz="1800" dirty="0" err="1"/>
              <a:t>diren</a:t>
            </a:r>
            <a:r>
              <a:rPr lang="es-ES" sz="1800" dirty="0"/>
              <a:t> </a:t>
            </a:r>
            <a:r>
              <a:rPr lang="es-ES" sz="1800" dirty="0" err="1"/>
              <a:t>farmakoak</a:t>
            </a:r>
            <a:r>
              <a:rPr lang="es-ES" sz="1800" dirty="0"/>
              <a:t> </a:t>
            </a:r>
            <a:r>
              <a:rPr lang="es-ES" sz="1800" dirty="0" err="1"/>
              <a:t>dira</a:t>
            </a:r>
            <a:r>
              <a:rPr lang="es-ES" sz="1800" dirty="0"/>
              <a:t> (</a:t>
            </a:r>
            <a:r>
              <a:rPr lang="es-ES" sz="1800" dirty="0" err="1"/>
              <a:t>buprenorfina</a:t>
            </a:r>
            <a:r>
              <a:rPr lang="es-ES" sz="1800" dirty="0"/>
              <a:t> izan </a:t>
            </a:r>
            <a:r>
              <a:rPr lang="es-ES" sz="1800" dirty="0" err="1"/>
              <a:t>ezik</a:t>
            </a:r>
            <a:r>
              <a:rPr lang="es-ES" sz="1800" dirty="0"/>
              <a:t>, </a:t>
            </a:r>
            <a:r>
              <a:rPr lang="es-ES" sz="1800" dirty="0" err="1"/>
              <a:t>kanporatzeko</a:t>
            </a:r>
            <a:r>
              <a:rPr lang="es-ES" sz="1800" dirty="0"/>
              <a:t> </a:t>
            </a:r>
            <a:r>
              <a:rPr lang="es-ES" sz="1800" dirty="0" err="1"/>
              <a:t>bide</a:t>
            </a:r>
            <a:r>
              <a:rPr lang="es-ES" sz="1800" dirty="0"/>
              <a:t> </a:t>
            </a:r>
            <a:r>
              <a:rPr lang="es-ES" sz="1800" dirty="0" err="1"/>
              <a:t>nagusia</a:t>
            </a:r>
            <a:r>
              <a:rPr lang="es-ES" sz="1800" dirty="0"/>
              <a:t> </a:t>
            </a:r>
            <a:r>
              <a:rPr lang="es-ES" sz="1800" dirty="0" err="1"/>
              <a:t>gibelekoa</a:t>
            </a:r>
            <a:r>
              <a:rPr lang="es-ES" sz="1800" dirty="0"/>
              <a:t> du eta); </a:t>
            </a:r>
            <a:r>
              <a:rPr lang="es-ES" sz="1800" dirty="0" err="1"/>
              <a:t>beraz</a:t>
            </a:r>
            <a:r>
              <a:rPr lang="es-ES" sz="1800" dirty="0"/>
              <a:t>, metabolito </a:t>
            </a:r>
            <a:r>
              <a:rPr lang="es-ES" sz="1800" dirty="0" err="1"/>
              <a:t>aktiboak</a:t>
            </a:r>
            <a:r>
              <a:rPr lang="es-ES" sz="1800" dirty="0"/>
              <a:t> GGK </a:t>
            </a:r>
            <a:r>
              <a:rPr lang="es-ES" sz="1800" dirty="0" err="1"/>
              <a:t>duten</a:t>
            </a:r>
            <a:r>
              <a:rPr lang="es-ES" sz="1800" dirty="0"/>
              <a:t> </a:t>
            </a:r>
            <a:r>
              <a:rPr lang="es-ES" sz="1800" dirty="0" err="1"/>
              <a:t>pazienteetan</a:t>
            </a:r>
            <a:r>
              <a:rPr lang="es-ES" sz="1800" dirty="0"/>
              <a:t> </a:t>
            </a:r>
            <a:r>
              <a:rPr lang="es-ES" sz="1800" dirty="0" err="1"/>
              <a:t>metatu</a:t>
            </a:r>
            <a:r>
              <a:rPr lang="es-ES" sz="1800" dirty="0"/>
              <a:t> </a:t>
            </a:r>
            <a:r>
              <a:rPr lang="es-ES" sz="1800" dirty="0" err="1"/>
              <a:t>daitezke</a:t>
            </a:r>
            <a:r>
              <a:rPr lang="es-ES" sz="1800" dirty="0"/>
              <a:t>, eta </a:t>
            </a:r>
            <a:r>
              <a:rPr lang="es-ES" sz="1800" dirty="0" err="1"/>
              <a:t>alterazioak</a:t>
            </a:r>
            <a:r>
              <a:rPr lang="es-ES" sz="1800" dirty="0"/>
              <a:t> </a:t>
            </a:r>
            <a:r>
              <a:rPr lang="es-ES" sz="1800" dirty="0" err="1"/>
              <a:t>eragiten</a:t>
            </a:r>
            <a:r>
              <a:rPr lang="es-ES" sz="1800" dirty="0"/>
              <a:t> </a:t>
            </a:r>
            <a:r>
              <a:rPr lang="es-ES" sz="1800" dirty="0" err="1"/>
              <a:t>dituzte</a:t>
            </a:r>
            <a:r>
              <a:rPr lang="es-ES" sz="1800" dirty="0"/>
              <a:t> </a:t>
            </a:r>
            <a:r>
              <a:rPr lang="es-ES" sz="1800" dirty="0" err="1"/>
              <a:t>nerbio</a:t>
            </a:r>
            <a:r>
              <a:rPr lang="es-ES" sz="1800" dirty="0"/>
              <a:t>-sistema </a:t>
            </a:r>
            <a:r>
              <a:rPr lang="es-ES" sz="1800" dirty="0" err="1"/>
              <a:t>zentralean</a:t>
            </a:r>
            <a:r>
              <a:rPr lang="es-ES" sz="1800" dirty="0"/>
              <a:t> eta arnas </a:t>
            </a:r>
            <a:r>
              <a:rPr lang="es-ES" sz="1800" dirty="0" err="1"/>
              <a:t>depresioa</a:t>
            </a:r>
            <a:r>
              <a:rPr lang="es-ES" sz="1800" dirty="0"/>
              <a:t> ere </a:t>
            </a:r>
            <a:r>
              <a:rPr lang="es-ES" sz="1800" dirty="0" err="1"/>
              <a:t>eragin</a:t>
            </a:r>
            <a:r>
              <a:rPr lang="es-ES" sz="1800" dirty="0"/>
              <a:t> </a:t>
            </a:r>
            <a:r>
              <a:rPr lang="es-ES" sz="1800" dirty="0" err="1"/>
              <a:t>dezakete</a:t>
            </a:r>
            <a:r>
              <a:rPr lang="es-ES" sz="1800" dirty="0"/>
              <a:t>.</a:t>
            </a:r>
          </a:p>
          <a:p>
            <a:endParaRPr lang="es-ES" sz="1800" dirty="0"/>
          </a:p>
          <a:p>
            <a:r>
              <a:rPr lang="es-ES" sz="1800" dirty="0" err="1"/>
              <a:t>Dosia</a:t>
            </a:r>
            <a:r>
              <a:rPr lang="es-ES" sz="1800" dirty="0"/>
              <a:t> </a:t>
            </a:r>
            <a:r>
              <a:rPr lang="es-ES" sz="1800" dirty="0" err="1"/>
              <a:t>murriztea</a:t>
            </a:r>
            <a:r>
              <a:rPr lang="es-ES" sz="1800" dirty="0"/>
              <a:t> eta </a:t>
            </a:r>
            <a:r>
              <a:rPr lang="es-ES" sz="1800" dirty="0" err="1"/>
              <a:t>dosifikazio-tarteak</a:t>
            </a:r>
            <a:r>
              <a:rPr lang="es-ES" sz="1800" dirty="0"/>
              <a:t> </a:t>
            </a:r>
            <a:r>
              <a:rPr lang="es-ES" sz="1800" dirty="0" err="1"/>
              <a:t>luzatzea</a:t>
            </a:r>
            <a:r>
              <a:rPr lang="es-ES" sz="1800" dirty="0"/>
              <a:t> </a:t>
            </a:r>
            <a:r>
              <a:rPr lang="es-ES" sz="1800" dirty="0" err="1"/>
              <a:t>gomendatzen</a:t>
            </a:r>
            <a:r>
              <a:rPr lang="es-ES" sz="1800" dirty="0"/>
              <a:t> da, </a:t>
            </a:r>
            <a:r>
              <a:rPr lang="es-ES" sz="1800" dirty="0" err="1"/>
              <a:t>bai</a:t>
            </a:r>
            <a:r>
              <a:rPr lang="es-ES" sz="1800" dirty="0"/>
              <a:t> eta </a:t>
            </a:r>
            <a:r>
              <a:rPr lang="es-ES" sz="1800" dirty="0" err="1"/>
              <a:t>dosia</a:t>
            </a:r>
            <a:r>
              <a:rPr lang="es-ES" sz="1800" dirty="0"/>
              <a:t> </a:t>
            </a:r>
            <a:r>
              <a:rPr lang="es-ES" sz="1800" dirty="0" err="1"/>
              <a:t>kontu</a:t>
            </a:r>
            <a:r>
              <a:rPr lang="es-ES" sz="1800" dirty="0"/>
              <a:t> </a:t>
            </a:r>
            <a:r>
              <a:rPr lang="es-ES" sz="1800" dirty="0" err="1"/>
              <a:t>handiz</a:t>
            </a:r>
            <a:r>
              <a:rPr lang="es-ES" sz="1800" dirty="0"/>
              <a:t> </a:t>
            </a:r>
            <a:r>
              <a:rPr lang="es-ES" sz="1800" dirty="0" err="1"/>
              <a:t>titulatzea</a:t>
            </a:r>
            <a:r>
              <a:rPr lang="es-ES" sz="1800" dirty="0"/>
              <a:t> ere.</a:t>
            </a:r>
          </a:p>
          <a:p>
            <a:endParaRPr lang="es-ES" sz="1800" dirty="0"/>
          </a:p>
          <a:p>
            <a:r>
              <a:rPr lang="es-ES" sz="1800" dirty="0" err="1"/>
              <a:t>Berehalako</a:t>
            </a:r>
            <a:r>
              <a:rPr lang="es-ES" sz="1800" dirty="0"/>
              <a:t> </a:t>
            </a:r>
            <a:r>
              <a:rPr lang="es-ES" sz="1800" dirty="0" err="1"/>
              <a:t>askapeneko</a:t>
            </a:r>
            <a:r>
              <a:rPr lang="es-ES" sz="1800" dirty="0"/>
              <a:t> forma </a:t>
            </a:r>
            <a:r>
              <a:rPr lang="es-ES" sz="1800" dirty="0" err="1"/>
              <a:t>farmazeutikoak</a:t>
            </a:r>
            <a:r>
              <a:rPr lang="es-ES" sz="1800" dirty="0"/>
              <a:t> </a:t>
            </a:r>
            <a:r>
              <a:rPr lang="es-ES" sz="1800" dirty="0" err="1"/>
              <a:t>erabili</a:t>
            </a:r>
            <a:r>
              <a:rPr lang="es-ES" sz="1800" dirty="0"/>
              <a:t> </a:t>
            </a:r>
            <a:r>
              <a:rPr lang="es-ES" sz="1800" dirty="0" err="1"/>
              <a:t>behar</a:t>
            </a:r>
            <a:r>
              <a:rPr lang="es-ES" sz="1800" dirty="0"/>
              <a:t> </a:t>
            </a:r>
            <a:r>
              <a:rPr lang="es-ES" sz="1800" dirty="0" err="1"/>
              <a:t>dira</a:t>
            </a:r>
            <a:r>
              <a:rPr lang="es-ES" sz="1800" dirty="0"/>
              <a:t>, eta </a:t>
            </a:r>
            <a:r>
              <a:rPr lang="es-ES" sz="1800" dirty="0" err="1"/>
              <a:t>askapen</a:t>
            </a:r>
            <a:r>
              <a:rPr lang="es-ES" sz="1800" dirty="0"/>
              <a:t> </a:t>
            </a:r>
            <a:r>
              <a:rPr lang="es-ES" sz="1800" dirty="0" err="1"/>
              <a:t>luzatukoak</a:t>
            </a:r>
            <a:r>
              <a:rPr lang="es-ES" sz="1800" dirty="0"/>
              <a:t> </a:t>
            </a:r>
            <a:r>
              <a:rPr lang="es-ES" sz="1800" dirty="0" err="1"/>
              <a:t>saihestu</a:t>
            </a:r>
            <a:r>
              <a:rPr lang="es-ES" sz="1800" dirty="0"/>
              <a:t>, </a:t>
            </a:r>
            <a:r>
              <a:rPr lang="es-ES" sz="1800" dirty="0" err="1"/>
              <a:t>azken</a:t>
            </a:r>
            <a:r>
              <a:rPr lang="es-ES" sz="1800" dirty="0"/>
              <a:t> </a:t>
            </a:r>
            <a:r>
              <a:rPr lang="es-ES" sz="1800" dirty="0" err="1"/>
              <a:t>horiek</a:t>
            </a:r>
            <a:r>
              <a:rPr lang="es-ES" sz="1800" dirty="0"/>
              <a:t> </a:t>
            </a:r>
            <a:r>
              <a:rPr lang="es-ES" sz="1800" dirty="0" err="1"/>
              <a:t>metatzeko</a:t>
            </a:r>
            <a:r>
              <a:rPr lang="es-ES" sz="1800" dirty="0"/>
              <a:t> </a:t>
            </a:r>
            <a:r>
              <a:rPr lang="es-ES" sz="1800" dirty="0" err="1"/>
              <a:t>arriskua</a:t>
            </a:r>
            <a:r>
              <a:rPr lang="es-ES" sz="1800" dirty="0"/>
              <a:t> </a:t>
            </a:r>
            <a:r>
              <a:rPr lang="es-ES" sz="1800" dirty="0" err="1"/>
              <a:t>areagotuko</a:t>
            </a:r>
            <a:r>
              <a:rPr lang="es-ES" sz="1800" dirty="0"/>
              <a:t> </a:t>
            </a:r>
            <a:r>
              <a:rPr lang="es-ES" sz="1800" dirty="0" err="1"/>
              <a:t>luketeelako</a:t>
            </a:r>
            <a:r>
              <a:rPr lang="es-ES" sz="1800" dirty="0"/>
              <a:t>.</a:t>
            </a:r>
          </a:p>
          <a:p>
            <a:endParaRPr lang="es-ES" sz="1800" dirty="0"/>
          </a:p>
          <a:p>
            <a:r>
              <a:rPr lang="es-ES" sz="1800" dirty="0" err="1"/>
              <a:t>Fentaniloa</a:t>
            </a:r>
            <a:r>
              <a:rPr lang="es-ES" sz="1800" dirty="0"/>
              <a:t> eta </a:t>
            </a:r>
            <a:r>
              <a:rPr lang="es-ES" sz="1800" dirty="0" err="1"/>
              <a:t>buprenorfina</a:t>
            </a:r>
            <a:r>
              <a:rPr lang="es-ES" sz="1800" dirty="0"/>
              <a:t> </a:t>
            </a:r>
            <a:r>
              <a:rPr lang="es-ES" sz="1800" dirty="0" err="1"/>
              <a:t>dira</a:t>
            </a:r>
            <a:r>
              <a:rPr lang="es-ES" sz="1800" dirty="0"/>
              <a:t> </a:t>
            </a:r>
            <a:r>
              <a:rPr lang="es-ES" sz="1800" dirty="0" err="1"/>
              <a:t>GGKn</a:t>
            </a:r>
            <a:r>
              <a:rPr lang="es-ES" sz="1800" dirty="0"/>
              <a:t> </a:t>
            </a:r>
            <a:r>
              <a:rPr lang="es-ES" sz="1800" dirty="0" err="1"/>
              <a:t>erabiltzeko</a:t>
            </a:r>
            <a:r>
              <a:rPr lang="es-ES" sz="1800" dirty="0"/>
              <a:t> opioide </a:t>
            </a:r>
            <a:r>
              <a:rPr lang="es-ES" sz="1800" dirty="0" err="1"/>
              <a:t>seguruenak</a:t>
            </a:r>
            <a:r>
              <a:rPr lang="es-E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6099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3803" y="1345474"/>
            <a:ext cx="11361958" cy="4831489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050" y="292417"/>
            <a:ext cx="5400675" cy="526732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6493" y="1837458"/>
            <a:ext cx="5343525" cy="12573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0305" y="3094758"/>
            <a:ext cx="52959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86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SARRERA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1635" y="1097281"/>
            <a:ext cx="11095747" cy="5088718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2000" dirty="0"/>
              <a:t>Giltzurrunetako gaixotasun kronikoa (GGK) osasun publikoko arazo garrantzitsu bat da mundu osoan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100" dirty="0"/>
              <a:t>detekzio goiztiarra lehen mailako osasun-lehentasuntzat hartzen da gaixotasunaren eta haren konplikazioen fase garatuagoetara pasatzea prebenitzeko estrategiak ezartzeko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000" dirty="0"/>
              <a:t>Espainian emaitzek erakusten dute GGKren prebalentzia, edozein fasetan, % 15,1ekoa dela biztanleria orokorrean </a:t>
            </a:r>
            <a:r>
              <a:rPr lang="es-ES" sz="2100" dirty="0">
                <a:solidFill>
                  <a:prstClr val="black"/>
                </a:solidFill>
              </a:rPr>
              <a:t>(ENRICA ikerketaren arabera)</a:t>
            </a:r>
            <a:r>
              <a:rPr lang="es-ES" sz="2000" dirty="0"/>
              <a:t>, lehen mailako arretan artatutako biztanleriaren antzekoa (IBERICAN ikertaren arabera)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000" dirty="0"/>
              <a:t>GGk: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000" dirty="0"/>
              <a:t>ohikoagoa da gizonen artean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000" dirty="0"/>
              <a:t>gora egiten du adinarekin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000" dirty="0"/>
              <a:t>prebalentziak gora egiten du arrisku-faktore kardiobaslurrak gehitzean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000" dirty="0"/>
              <a:t>Giltzurrun-funtzioa narriatzeak eragina izan dezake medikamentuen segurtasunean eta eraginkortasunean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000" dirty="0"/>
              <a:t>dosia doitzea funtsezkoa da tarte terapeutiko estua duten farmakoen eta giltzurrunetik kanporatzen diren farmakoen eraginkortasuna bermatzeko eta/edo toxikotasuna saihesteko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000" dirty="0"/>
              <a:t>farmako batzuk nefrotoxikoak izan daitezke, eta giltzurrunaren funtzioari eragin diezaiokete, bakarrik edo beste farmako batzuekin konbinatzean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000" dirty="0"/>
              <a:t>INFAC honen helburua 2014an GGkn medikamentuen dosifikazioari buruzko buletina eguneratzea da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ES" sz="20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944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919335" y="3257527"/>
            <a:ext cx="5603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rgbClr val="4E9EBA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  <a:hlinkClick r:id="rId2"/>
              </a:rPr>
              <a:t>32 Liburukia, 2. </a:t>
            </a:r>
            <a:r>
              <a:rPr kumimoji="0" lang="es-ES_tradnl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E9EBA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  <a:hlinkClick r:id="rId2"/>
              </a:rPr>
              <a:t>Zk</a:t>
            </a:r>
            <a:r>
              <a:rPr kumimoji="0" lang="es-ES_tradnl" sz="3200" b="0" i="0" u="none" strike="noStrike" kern="1200" cap="none" spc="0" normalizeH="0" baseline="0" noProof="0" dirty="0">
                <a:ln>
                  <a:noFill/>
                </a:ln>
                <a:solidFill>
                  <a:srgbClr val="4E9EBA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  <a:hlinkClick r:id="rId2"/>
              </a:rPr>
              <a:t> 2024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430087" y="861400"/>
            <a:ext cx="72819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Informazio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s-E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gehiagorako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…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21963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GGKren DEFINIZIOA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76987"/>
            <a:ext cx="10515600" cy="414409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2000" dirty="0"/>
              <a:t>Giltzurrun-egitura edo funtzioaren alterazioren bat izatea gutxienez hiru hilabeteko epean zehar</a:t>
            </a:r>
            <a:r>
              <a:rPr lang="es-ES" sz="2000" dirty="0">
                <a:solidFill>
                  <a:prstClr val="black"/>
                </a:solidFill>
              </a:rPr>
              <a:t> GGK dela esaten da,</a:t>
            </a:r>
            <a:r>
              <a:rPr lang="es-ES" sz="2000" dirty="0"/>
              <a:t> eta honako hauek dira irizpide diagnostikoak: </a:t>
            </a:r>
            <a:endParaRPr lang="es-ES" sz="1800" b="1" dirty="0">
              <a:solidFill>
                <a:prstClr val="black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prstClr val="black"/>
                </a:solidFill>
              </a:rPr>
              <a:t> iragazketa glomerularraren tasaren (IG) jaitsiera (&lt;60 ml/min/1,73 m</a:t>
            </a:r>
            <a:r>
              <a:rPr lang="es-ES" sz="2000" baseline="30000" dirty="0">
                <a:solidFill>
                  <a:prstClr val="black"/>
                </a:solidFill>
              </a:rPr>
              <a:t>2</a:t>
            </a:r>
            <a:r>
              <a:rPr lang="es-ES" sz="2000" dirty="0">
                <a:solidFill>
                  <a:prstClr val="black"/>
                </a:solidFill>
              </a:rPr>
              <a:t>)</a:t>
            </a:r>
            <a:endParaRPr lang="es-ES" sz="2000" baseline="30000" dirty="0">
              <a:solidFill>
                <a:prstClr val="black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prstClr val="black"/>
                </a:solidFill>
              </a:rPr>
              <a:t> giltzurrunetako lesioa edo kaltea</a:t>
            </a:r>
            <a:endParaRPr lang="es-ES" sz="2000" dirty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" sz="2000" dirty="0"/>
              <a:t>Aurreko bi irizpideetako bat nahikoa da GGK diagnostikatzeko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0000"/>
                </a:solidFill>
              </a:rPr>
              <a:t>Giltzurruneko lesioaren markatzaileak izatea ezinbestekoa da GGK duen paziente bat katalogatzeko, baldin eta haren IG &gt;60 ml/min/1,73 m2 bada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0000"/>
                </a:solidFill>
              </a:rPr>
              <a:t>Buletin honetan SENen adostasuna duen terminologia erabiliko dugu, iragazketa glomerularra, oso hedatuta baitago gure ingurunean</a:t>
            </a:r>
            <a:endParaRPr lang="es-ES" sz="20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000" dirty="0"/>
              <a:t>Heriotza-tasaren igoerari lotutako IGren tartea desberdina da adinaren arabera</a:t>
            </a:r>
          </a:p>
          <a:p>
            <a:pPr marL="0" indent="0">
              <a:buNone/>
            </a:pPr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209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GILTZURRUN-FUNTZIOAREN ZENBATESPENA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3802" y="1254034"/>
            <a:ext cx="10919998" cy="4994989"/>
          </a:xfrm>
        </p:spPr>
        <p:txBody>
          <a:bodyPr>
            <a:normAutofit fontScale="25000" lnSpcReduction="20000"/>
          </a:bodyPr>
          <a:lstStyle/>
          <a:p>
            <a:pPr marL="228600" lvl="1" algn="just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ES" sz="7200" dirty="0"/>
              <a:t>IG da adierazlerik onena giltzurrun-funtzioa baloratzeko. Horri esker, GGKren faseak identifikatu eta sailka daitezke, baita haren progresioa monitorizatu ere.</a:t>
            </a:r>
          </a:p>
          <a:p>
            <a:pPr marL="228600" lvl="1" algn="just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ES" sz="7200" b="1" dirty="0"/>
              <a:t>Giltzurrun-funtzioa ebaluatzeko</a:t>
            </a:r>
            <a:r>
              <a:rPr lang="es-ES" sz="7200" dirty="0"/>
              <a:t>, kreatininaren eta/edo C zistatinaren kontzentrazio serikoaren neurketarekin batera, IG zenbatesteko ekuazio bat erabili behar da (IGz)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7200" dirty="0"/>
              <a:t>Chronic Kidney Disease Epidemiology Collaboration (CKD-EPI) taldeak garatutako ekuazioek beren nagusitasuna erakutsi dute helduei aplikatzen zaizkienean, eta horiexek gomendatzen dira gaur egun.</a:t>
            </a:r>
          </a:p>
          <a:p>
            <a:pPr marL="228600" lvl="1" algn="just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ES" sz="7200" dirty="0"/>
              <a:t> </a:t>
            </a:r>
            <a:r>
              <a:rPr lang="es-ES" sz="7200" b="1" dirty="0"/>
              <a:t>Egoera kliniko jakin batzuetan </a:t>
            </a:r>
            <a:r>
              <a:rPr lang="es-ES" sz="7200" dirty="0"/>
              <a:t>ez da egokia </a:t>
            </a:r>
            <a:r>
              <a:rPr lang="es-ES" sz="7200" b="1" dirty="0"/>
              <a:t>giltzurrun-funtzioa baloratzea </a:t>
            </a:r>
            <a:r>
              <a:rPr lang="es-ES" sz="7200" dirty="0"/>
              <a:t>kreatininaren kontzentrazio serikoa eta hori barne hartzen duten ekuazioak neurtuz</a:t>
            </a:r>
            <a:endParaRPr lang="es-ES" sz="7200" b="1" dirty="0"/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7200" dirty="0"/>
              <a:t> muturreko gorputz-pisua</a:t>
            </a:r>
            <a:endParaRPr lang="es-ES" sz="7200" dirty="0">
              <a:solidFill>
                <a:prstClr val="black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7200" dirty="0">
                <a:solidFill>
                  <a:prstClr val="black"/>
                </a:solidFill>
              </a:rPr>
              <a:t> dieta bereziak jarraitzen dituzten pertsonak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7200" dirty="0">
                <a:solidFill>
                  <a:prstClr val="black"/>
                </a:solidFill>
              </a:rPr>
              <a:t> muskulu-masaren alterazio handiak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7200" dirty="0">
                <a:solidFill>
                  <a:prstClr val="black"/>
                </a:solidFill>
              </a:rPr>
              <a:t> gibeleko gaixotasun larria, edema orokortua edo aszitisa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7200" dirty="0">
                <a:solidFill>
                  <a:prstClr val="black"/>
                </a:solidFill>
              </a:rPr>
              <a:t> haurdunaldia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7200" dirty="0">
                <a:solidFill>
                  <a:prstClr val="black"/>
                </a:solidFill>
              </a:rPr>
              <a:t> GGK duten gaixoengan giltzurrun-funtzioaren narriadura edo giltzurrun-gutxiegitasun akutua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7200" dirty="0">
                <a:solidFill>
                  <a:prstClr val="black"/>
                </a:solidFill>
              </a:rPr>
              <a:t> dialisian dauden pazienteak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7200" dirty="0">
                <a:solidFill>
                  <a:prstClr val="black"/>
                </a:solidFill>
              </a:rPr>
              <a:t> toxikotasun handiko eta giltzurrunetatik kanporatutako farmakoen dosia doitzea</a:t>
            </a:r>
            <a:endParaRPr lang="es-ES" sz="7200" dirty="0"/>
          </a:p>
          <a:p>
            <a:pPr marL="228600" lvl="1" algn="just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ES" sz="7200" dirty="0">
                <a:solidFill>
                  <a:prstClr val="black"/>
                </a:solidFill>
              </a:rPr>
              <a:t>Aipatutako egoeretan, IGren zenbatespenak ziurgabetasun handiagoa izan dezake, eta estrategia ezberdinak  proposatzen dira</a:t>
            </a:r>
          </a:p>
          <a:p>
            <a:pPr marL="457200" lvl="1" indent="0" algn="just">
              <a:buNone/>
            </a:pPr>
            <a:endParaRPr lang="es-ES" sz="2000" dirty="0"/>
          </a:p>
          <a:p>
            <a:pPr marL="457200" lvl="1" indent="0" algn="just">
              <a:buNone/>
            </a:pPr>
            <a:r>
              <a:rPr lang="es-ES" sz="2000" dirty="0"/>
              <a:t> </a:t>
            </a:r>
          </a:p>
          <a:p>
            <a:pPr marL="457200" lvl="1" indent="0" algn="just">
              <a:buNone/>
            </a:pPr>
            <a:endParaRPr lang="es-ES" sz="2000" dirty="0"/>
          </a:p>
          <a:p>
            <a:pPr marL="0" lvl="1" indent="0" algn="just">
              <a:lnSpc>
                <a:spcPct val="110000"/>
              </a:lnSpc>
              <a:spcBef>
                <a:spcPts val="1000"/>
              </a:spcBef>
              <a:buNone/>
            </a:pPr>
            <a:endParaRPr lang="es-ES" sz="2000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0515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FARMAKOEN DOIKUNTZA POSOLOGIKORAKO FORMULAK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3803" y="1345474"/>
            <a:ext cx="11361958" cy="4831489"/>
          </a:xfrm>
        </p:spPr>
        <p:txBody>
          <a:bodyPr>
            <a:normAutofit fontScale="25000" lnSpcReduction="20000"/>
          </a:bodyPr>
          <a:lstStyle/>
          <a:p>
            <a:pPr marL="228600" lvl="1" algn="just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ES" sz="8000" dirty="0"/>
              <a:t>Oraindik ez dago adostasunik farmakoen doikuntza posologikoa egiteko erabili beharko litzatekeen formularen inguruan</a:t>
            </a:r>
          </a:p>
          <a:p>
            <a:pPr marL="228600" lvl="1" algn="just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ES" sz="8000" dirty="0"/>
              <a:t>Adituek IG zenbatesten dituen formula automatizatuak erabiltzearen alde egiten dute GGKan farmakoen dosiak doitzeko</a:t>
            </a:r>
          </a:p>
          <a:p>
            <a:pPr marL="228600" lvl="1" algn="just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ES" sz="8000" dirty="0"/>
              <a:t> Tarte terapeutiko estuko farmakoak doitzeko, beharrezkoa izan daiteke arreta handiagoz aritzea, eta ez litzateke IGz 1,73 m2-ra estandarizatu beharko, baizik eta balioa zuzendu (IGz x gorputz-azalera/1,73 m2), tratamenduaren eraginkortasuna eta toxikotasuna monitorizatzeaz gainera. Bereziki: </a:t>
            </a:r>
            <a:endParaRPr lang="es-ES" sz="8000" dirty="0">
              <a:solidFill>
                <a:prstClr val="black"/>
              </a:solidFill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8000" dirty="0">
                <a:solidFill>
                  <a:prstClr val="black"/>
                </a:solidFill>
              </a:rPr>
              <a:t> pazientearen IGz doikuntza posologikoa eskatzen duen atalase-balio batetik hurbil    badago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8000" dirty="0">
                <a:solidFill>
                  <a:prstClr val="black"/>
                </a:solidFill>
              </a:rPr>
              <a:t> eraginkorrak izateko gutxieneko kontzentrazio bat behar duten farmakoen kasuan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s-ES" sz="8000" dirty="0">
                <a:solidFill>
                  <a:prstClr val="black"/>
                </a:solidFill>
              </a:rPr>
              <a:t> gorputz-azaleraren desbideratze handiak dituzten pazienteen kasuan</a:t>
            </a:r>
          </a:p>
          <a:p>
            <a:pPr marL="457200" lvl="1" indent="0" algn="just">
              <a:buNone/>
            </a:pPr>
            <a:endParaRPr lang="es-ES" sz="8000" dirty="0">
              <a:solidFill>
                <a:prstClr val="black"/>
              </a:solidFill>
            </a:endParaRPr>
          </a:p>
          <a:p>
            <a:pPr marL="228600" lvl="1" algn="just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ES" sz="8000" dirty="0">
                <a:solidFill>
                  <a:prstClr val="black"/>
                </a:solidFill>
              </a:rPr>
              <a:t>Presbide preskripzio elektronikoko sisteman pazientearen IGz-a islatzen da, zer formularen bidez kalkulatu den adieraziz</a:t>
            </a:r>
          </a:p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8119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3035" y="365125"/>
            <a:ext cx="10600765" cy="672333"/>
          </a:xfrm>
        </p:spPr>
        <p:txBody>
          <a:bodyPr>
            <a:noAutofit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</a:rPr>
              <a:t>GGKren SAILKAPENA (ESTADIFIKAZIOA)</a:t>
            </a:r>
            <a:b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endParaRPr lang="es-ES" sz="28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endParaRPr lang="es-ES" dirty="0"/>
          </a:p>
        </p:txBody>
      </p:sp>
      <p:grpSp>
        <p:nvGrpSpPr>
          <p:cNvPr id="7" name="Grupo 6"/>
          <p:cNvGrpSpPr/>
          <p:nvPr/>
        </p:nvGrpSpPr>
        <p:grpSpPr>
          <a:xfrm>
            <a:off x="502023" y="6394937"/>
            <a:ext cx="10949515" cy="470063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914400" y="1198189"/>
            <a:ext cx="10680888" cy="4468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0000"/>
                </a:solidFill>
              </a:rPr>
              <a:t>Pronostikoak okerrera egiten du IG zenbat eta txikiagoa izan eta/edo albuminuria zenbat eta handiagoa izan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ES" dirty="0">
                <a:solidFill>
                  <a:prstClr val="black"/>
                </a:solidFill>
              </a:rPr>
              <a:t>NICE gidak honako hau gomendatzen du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</a:t>
            </a:r>
          </a:p>
          <a:p>
            <a:pPr marL="685800" lvl="1" indent="-228600" algn="just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s-ES" dirty="0">
                <a:solidFill>
                  <a:prstClr val="black"/>
                </a:solidFill>
              </a:rPr>
              <a:t>gutxienez urtean behin IG monitorizatzea farmako nefrotoxikoekin tratamenduan dauden pazienteetan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685800" lvl="1" indent="-228600" algn="just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es-ES" dirty="0">
                <a:solidFill>
                  <a:prstClr val="black"/>
                </a:solidFill>
              </a:rPr>
              <a:t>GGKren baheketa egitea arrisku-faktore bat duten paziente helduetan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ES" dirty="0">
                <a:solidFill>
                  <a:prstClr val="black"/>
                </a:solidFill>
              </a:rPr>
              <a:t> SENen adostasunean 60 urtetik gorako pazienteei eta obesoei ere baheketa egitea gomendatzen da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077" y="3432390"/>
            <a:ext cx="6986629" cy="277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27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9739" y="-31512"/>
            <a:ext cx="10618694" cy="1097280"/>
          </a:xfrm>
        </p:spPr>
        <p:txBody>
          <a:bodyPr>
            <a:noAutofit/>
          </a:bodyPr>
          <a:lstStyle/>
          <a:p>
            <a:pPr algn="ctr"/>
            <a:r>
              <a:rPr lang="es-ES" sz="29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GGK DUTEN GAIXOEI MEDIKAMENTUAK PRESKRIBITZEKO GOMENDIO OROKORRAK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1635" y="1097281"/>
            <a:ext cx="11229706" cy="508871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1500" dirty="0"/>
              <a:t>Neurtu giltzurrun-funtzioa, farmako nefrotoxikoak edo dosia doitzea eskatzen dutenak preskribitu aurretik eta ondoren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500" dirty="0"/>
              <a:t>Adineko pertsonei medikamentuak preskribitzerakoan komeni da pentsatzea giltzurrun-funtzioak gutxienez narriadura arina izango duela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500" dirty="0"/>
              <a:t>Adinaz gain, beste arrisku-faktore batzuk ere kontuan hartzea, hala nola diabetesa, bihotz-gutxiegitasuna...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500" dirty="0"/>
              <a:t>Komeni da pazienteekin eztabaidatzea egoera desberdinek eragiten duten deshidratazio-arriskua eta kasu horietan hidratazio egokia izateko beharra. Giltzurrun-gutxiegitasun akutua izateko arrisku handia duten pazienteen kasuan, garrantzitsua da banan-banan ebaluatzea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500" dirty="0"/>
              <a:t>Guztiz beharrezkoak diren medikamentuak preskribitu behar dira soilik, dosi eta tarte egokietan, behar den denboran zehar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500" dirty="0"/>
              <a:t>Oro har, dosi baxuekin hastea eta poliki-poliki handitzea gomendatzen da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500" dirty="0"/>
              <a:t>Farmakoaren eragina azkar hastea nahi badugu ohiko karga-dosia erabili behar da maila egokia lortzeko. Mantentze-dosiak farmakoaren eta GGKren kategoriaren arabera doitzen dira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500" dirty="0"/>
              <a:t>Tratamenduak gainbegiratzean, aztertu ea jarraibide posologikoak bat datozen pazientearen egungo giltzurrun-funtzioarekin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500" dirty="0"/>
              <a:t>Seguru asko IGren aldaketa txikiak ez dira klinikoki esanguratsuak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500" dirty="0"/>
              <a:t> Farmakoekin lotutako hiperpotasemia saihestu behar da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500" dirty="0"/>
              <a:t>Ahal bada, botika nefrotoxikoak ez dira konbinatu behar. Arreta berezia jarri behar da "Triple whammy"-rekin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500" dirty="0"/>
              <a:t>Ahal bada, hobe da medikamentu jakin batzuekin dosi alturik ez erabiltzea eta askapen luzatuko forma farmazeutikoan ez ematea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sz="1500" dirty="0"/>
              <a:t>Interesgarria litzateke "preskripzio estrategikoaren" ideia, GGK duten pazienteen kasuan</a:t>
            </a:r>
            <a:endParaRPr lang="es-ES" sz="15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500" dirty="0"/>
              <a:t>Kontuan izan farmako batzuek kreatinina igo dezaketela, baina ez dutela giltzurrun-funtzioan eragiten</a:t>
            </a:r>
          </a:p>
          <a:p>
            <a:pPr marL="0" indent="0" algn="just">
              <a:buNone/>
            </a:pPr>
            <a:endParaRPr lang="es-ES" sz="1600" dirty="0"/>
          </a:p>
          <a:p>
            <a:pPr algn="just">
              <a:buFont typeface="Wingdings" panose="05000000000000000000" pitchFamily="2" charset="2"/>
              <a:buChar char="ü"/>
            </a:pPr>
            <a:endParaRPr lang="es-ES" sz="2000" dirty="0"/>
          </a:p>
          <a:p>
            <a:pPr algn="just">
              <a:buFont typeface="Wingdings" panose="05000000000000000000" pitchFamily="2" charset="2"/>
              <a:buChar char="ü"/>
            </a:pPr>
            <a:endParaRPr lang="es-ES" sz="20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830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GGKn MEDIKAMENTUEN DOIKUNTZA POSOLOGIKOA EGITEKO GOMENDIOAK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Conector recto 10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3803" y="1345474"/>
            <a:ext cx="11361958" cy="4831489"/>
          </a:xfrm>
        </p:spPr>
        <p:txBody>
          <a:bodyPr>
            <a:normAutofit/>
          </a:bodyPr>
          <a:lstStyle/>
          <a:p>
            <a:pPr marL="228600" lvl="1" algn="just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0000"/>
                </a:solidFill>
              </a:rPr>
              <a:t>Giltzurrun-funtzioaren araberako doikuntza posologikoari buruzko informazioa eskaintzen da, ohiko erabilera duten medikamentu multzo batzuetarako. Kanpoan geratzen dira ospitale-erabilerako medikamentuak eta ospitalean dispentsatzen direnak. </a:t>
            </a:r>
            <a:endParaRPr lang="es-ES" sz="2000" dirty="0"/>
          </a:p>
          <a:p>
            <a:pPr marL="228600" lvl="1" algn="just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0000"/>
                </a:solidFill>
              </a:rPr>
              <a:t>Farmako jakinen doitzeei buruzko xehetasun gehiago nahi izanez gero, AEMPSren orrialdeko fitxa teknikoetara (FT) jo dezakezue</a:t>
            </a:r>
            <a:endParaRPr lang="es-ES" sz="2000" dirty="0"/>
          </a:p>
          <a:p>
            <a:pPr marL="228600" lvl="1" algn="just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ES" sz="2100" dirty="0"/>
              <a:t> </a:t>
            </a:r>
            <a:r>
              <a:rPr lang="es-ES" sz="2000" dirty="0"/>
              <a:t>T</a:t>
            </a:r>
            <a:r>
              <a:rPr lang="es-ES" sz="2000" dirty="0">
                <a:solidFill>
                  <a:srgbClr val="000000"/>
                </a:solidFill>
              </a:rPr>
              <a:t>auletan informazio hori IGra bateratzen da eta GGKren sailkapeneko kategoriei jarraitzen zaie </a:t>
            </a:r>
          </a:p>
          <a:p>
            <a:pPr marL="228600" lvl="1" algn="just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rgbClr val="000000"/>
                </a:solidFill>
              </a:rPr>
              <a:t>Oro har, ez dago dosia doitu beharrik, IG &gt; 60 ml/min/1,73 m</a:t>
            </a:r>
            <a:r>
              <a:rPr lang="es-ES" sz="2000" baseline="30000" dirty="0">
                <a:solidFill>
                  <a:srgbClr val="000000"/>
                </a:solidFill>
              </a:rPr>
              <a:t>2</a:t>
            </a:r>
            <a:r>
              <a:rPr lang="es-ES" sz="2000" dirty="0">
                <a:solidFill>
                  <a:srgbClr val="000000"/>
                </a:solidFill>
              </a:rPr>
              <a:t> bada</a:t>
            </a:r>
            <a:endParaRPr lang="es-ES" sz="2000" dirty="0">
              <a:solidFill>
                <a:prstClr val="black"/>
              </a:solidFill>
            </a:endParaRPr>
          </a:p>
          <a:p>
            <a:pPr marL="228600" lvl="1" algn="just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ES" sz="2100" dirty="0">
                <a:solidFill>
                  <a:prstClr val="black"/>
                </a:solidFill>
              </a:rPr>
              <a:t>Jarraitu beharreko doikuntza posologikorako gomendioak honako kategoria hauetan sailkatzen dira:</a:t>
            </a:r>
          </a:p>
          <a:p>
            <a:pPr marL="0" lvl="1" indent="0" algn="just">
              <a:lnSpc>
                <a:spcPct val="110000"/>
              </a:lnSpc>
              <a:spcBef>
                <a:spcPts val="1000"/>
              </a:spcBef>
              <a:buNone/>
            </a:pPr>
            <a:endParaRPr lang="es-ES" sz="2100" baseline="30000" dirty="0">
              <a:solidFill>
                <a:prstClr val="black"/>
              </a:solidFill>
            </a:endParaRPr>
          </a:p>
          <a:p>
            <a:pPr marL="0" lvl="1" indent="0" algn="just">
              <a:lnSpc>
                <a:spcPct val="110000"/>
              </a:lnSpc>
              <a:spcBef>
                <a:spcPts val="1000"/>
              </a:spcBef>
              <a:buNone/>
            </a:pPr>
            <a:endParaRPr lang="es-ES" sz="2100" baseline="30000" dirty="0">
              <a:solidFill>
                <a:prstClr val="black"/>
              </a:solidFill>
            </a:endParaRPr>
          </a:p>
          <a:p>
            <a:pPr marL="0" lvl="1" indent="0" algn="just">
              <a:lnSpc>
                <a:spcPct val="110000"/>
              </a:lnSpc>
              <a:spcBef>
                <a:spcPts val="1000"/>
              </a:spcBef>
              <a:buNone/>
            </a:pPr>
            <a:endParaRPr lang="es-ES" sz="1800" baseline="30000" dirty="0">
              <a:solidFill>
                <a:prstClr val="black"/>
              </a:solidFill>
            </a:endParaRPr>
          </a:p>
          <a:p>
            <a:pPr marL="228600" lvl="1" algn="just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endParaRPr lang="es-ES" sz="7100" baseline="30000" dirty="0">
              <a:solidFill>
                <a:prstClr val="black"/>
              </a:solidFill>
            </a:endParaRPr>
          </a:p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pPr marL="457200" lvl="1" indent="0" algn="just">
              <a:buNone/>
            </a:pPr>
            <a:endParaRPr lang="es-ES" sz="7200" dirty="0">
              <a:solidFill>
                <a:prstClr val="black"/>
              </a:solidFill>
            </a:endParaRPr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9694" y="4727202"/>
            <a:ext cx="724852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420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01a845-6ce7-4628-b9f3-e90712a662a6" xsi:nil="true"/>
    <lcf76f155ced4ddcb4097134ff3c332f xmlns="1fdafc60-6e87-4fef-9209-278af2a3ac6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1CD9D10FA1F543857F910471C88E3F" ma:contentTypeVersion="18" ma:contentTypeDescription="Create a new document." ma:contentTypeScope="" ma:versionID="658e05dc79727ff3272e17dd9bfa80f0">
  <xsd:schema xmlns:xsd="http://www.w3.org/2001/XMLSchema" xmlns:xs="http://www.w3.org/2001/XMLSchema" xmlns:p="http://schemas.microsoft.com/office/2006/metadata/properties" xmlns:ns2="1fdafc60-6e87-4fef-9209-278af2a3ac6d" xmlns:ns3="f301a845-6ce7-4628-b9f3-e90712a662a6" targetNamespace="http://schemas.microsoft.com/office/2006/metadata/properties" ma:root="true" ma:fieldsID="60ec3ea61346522d41d3ef10648fdf0c" ns2:_="" ns3:_="">
    <xsd:import namespace="1fdafc60-6e87-4fef-9209-278af2a3ac6d"/>
    <xsd:import namespace="f301a845-6ce7-4628-b9f3-e90712a662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afc60-6e87-4fef-9209-278af2a3ac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6238219-447f-418f-809f-6e2596424e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1a845-6ce7-4628-b9f3-e90712a662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b2c9e86-a5d1-4fbb-99d0-b14c622278c8}" ma:internalName="TaxCatchAll" ma:showField="CatchAllData" ma:web="f301a845-6ce7-4628-b9f3-e90712a662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9C0450-BEA5-4695-94A4-D41D36B74154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5e0b9f15-b1e2-4f15-91d0-e063c5ba81ff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f301a845-6ce7-4628-b9f3-e90712a662a6"/>
    <ds:schemaRef ds:uri="1fdafc60-6e87-4fef-9209-278af2a3ac6d"/>
  </ds:schemaRefs>
</ds:datastoreItem>
</file>

<file path=customXml/itemProps2.xml><?xml version="1.0" encoding="utf-8"?>
<ds:datastoreItem xmlns:ds="http://schemas.openxmlformats.org/officeDocument/2006/customXml" ds:itemID="{71737D3B-2628-4CB1-A252-A7A3FD4F81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1DDD67-E5C7-4D50-9F5D-8FCC458BB6DB}"/>
</file>

<file path=docProps/app.xml><?xml version="1.0" encoding="utf-8"?>
<Properties xmlns="http://schemas.openxmlformats.org/officeDocument/2006/extended-properties" xmlns:vt="http://schemas.openxmlformats.org/officeDocument/2006/docPropsVTypes">
  <TotalTime>4627</TotalTime>
  <Words>1855</Words>
  <Application>Microsoft Office PowerPoint</Application>
  <PresentationFormat>Panorámica</PresentationFormat>
  <Paragraphs>175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30</vt:i4>
      </vt:variant>
    </vt:vector>
  </HeadingPairs>
  <TitlesOfParts>
    <vt:vector size="37" baseType="lpstr">
      <vt:lpstr>Arial</vt:lpstr>
      <vt:lpstr>Arial Black</vt:lpstr>
      <vt:lpstr>Calibri</vt:lpstr>
      <vt:lpstr>Calibri Light</vt:lpstr>
      <vt:lpstr>Wingdings</vt:lpstr>
      <vt:lpstr>Tema de Office</vt:lpstr>
      <vt:lpstr>1_Tema de Office</vt:lpstr>
      <vt:lpstr>MEDIKAMENTUEN DOSIFIKAZIOA GILTZURRUN- FUNTZIOAREN ALTERAZIOA DUTEN PAZIENTEETAN(I) 32 Liburukia, 2. Zk 2024</vt:lpstr>
      <vt:lpstr>AURKIBIDEA</vt:lpstr>
      <vt:lpstr>SARRERA</vt:lpstr>
      <vt:lpstr>GGKren DEFINIZIOA</vt:lpstr>
      <vt:lpstr>GILTZURRUN-FUNTZIOAREN ZENBATESPENA</vt:lpstr>
      <vt:lpstr>FARMAKOEN DOIKUNTZA POSOLOGIKORAKO FORMULAK</vt:lpstr>
      <vt:lpstr>GGKren SAILKAPENA (ESTADIFIKAZIOA) </vt:lpstr>
      <vt:lpstr>GGK DUTEN GAIXOEI MEDIKAMENTUAK PRESKRIBITZEKO GOMENDIO OROKORRAK</vt:lpstr>
      <vt:lpstr>GGKn MEDIKAMENTUEN DOIKUNTZA POSOLOGIKOA EGITEKO GOMENDIOAK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ERRENINA-ANGIOTENTSINA-ALDOSTERONA SISTEMAREN GAIN JARDUTEN DUTEN HIPERTENTSIOAREN KONTRAKOAK: AEBI, AHA II eta aliskirenoa</vt:lpstr>
      <vt:lpstr>Presentación de PowerPoint</vt:lpstr>
      <vt:lpstr>Presentación de PowerPoint</vt:lpstr>
      <vt:lpstr>Presentación de PowerPoint</vt:lpstr>
      <vt:lpstr>Presentación de PowerPoint</vt:lpstr>
      <vt:lpstr>DIURETIKOAK</vt:lpstr>
      <vt:lpstr>Presentación de PowerPoint</vt:lpstr>
      <vt:lpstr>Presentación de PowerPoint</vt:lpstr>
      <vt:lpstr>Presentación de PowerPoint</vt:lpstr>
      <vt:lpstr>Presentación de PowerPoint</vt:lpstr>
      <vt:lpstr>AIEEak</vt:lpstr>
      <vt:lpstr>Presentación de PowerPoint</vt:lpstr>
      <vt:lpstr>OPIOIDEAK</vt:lpstr>
      <vt:lpstr>Presentación de PowerPoint</vt:lpstr>
      <vt:lpstr>Presentación de PowerPoint</vt:lpstr>
    </vt:vector>
  </TitlesOfParts>
  <Company>Eusko Jaurlaritza Gobierno Vasco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INFAC  Vol xx, nºx año</dc:title>
  <dc:creator>López Varona, Mª José</dc:creator>
  <cp:lastModifiedBy>Rosado Ortiz De Zarate, Ander</cp:lastModifiedBy>
  <cp:revision>439</cp:revision>
  <cp:lastPrinted>2024-03-27T09:06:29Z</cp:lastPrinted>
  <dcterms:created xsi:type="dcterms:W3CDTF">2022-01-18T07:46:55Z</dcterms:created>
  <dcterms:modified xsi:type="dcterms:W3CDTF">2024-07-09T07:27:10Z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0x010100491CD9D10FA1F543857F910471C88E3F</vt:lpwstr>
  </property>
  <property fmtid="{D5CDD505-2E9C-101B-9397-08002B2CF9AE}" pid="3" name="MediaServiceImageTags">
    <vt:lpwstr/>
  </property>
</Properties>
</file>