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23"/>
  </p:handoutMasterIdLst>
  <p:sldIdLst>
    <p:sldId id="256" r:id="rId5"/>
    <p:sldId id="259" r:id="rId6"/>
    <p:sldId id="262" r:id="rId7"/>
    <p:sldId id="280" r:id="rId8"/>
    <p:sldId id="281" r:id="rId9"/>
    <p:sldId id="284" r:id="rId10"/>
    <p:sldId id="282" r:id="rId11"/>
    <p:sldId id="285" r:id="rId12"/>
    <p:sldId id="286" r:id="rId13"/>
    <p:sldId id="287" r:id="rId14"/>
    <p:sldId id="288" r:id="rId15"/>
    <p:sldId id="283" r:id="rId16"/>
    <p:sldId id="291" r:id="rId17"/>
    <p:sldId id="292" r:id="rId18"/>
    <p:sldId id="293" r:id="rId19"/>
    <p:sldId id="294" r:id="rId20"/>
    <p:sldId id="260" r:id="rId21"/>
    <p:sldId id="261" r:id="rId22"/>
  </p:sldIdLst>
  <p:sldSz cx="12192000" cy="6858000"/>
  <p:notesSz cx="6797675" cy="9929813"/>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9EBA"/>
    <a:srgbClr val="58B0AE"/>
    <a:srgbClr val="7EC2C0"/>
    <a:srgbClr val="89C5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6C5169-9FE0-4A2B-BF1C-26DBC222CD89}" v="1" dt="2024-10-17T10:29:46.3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4" d="100"/>
          <a:sy n="104" d="100"/>
        </p:scale>
        <p:origin x="8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Zuazo Aguillo, Mª Lourdes" userId="fc892e8d-3de5-4a19-afa2-2fb9ba7bda90" providerId="ADAL" clId="{516C5169-9FE0-4A2B-BF1C-26DBC222CD89}"/>
    <pc:docChg chg="custSel modSld">
      <pc:chgData name="Zuazo Aguillo, Mª Lourdes" userId="fc892e8d-3de5-4a19-afa2-2fb9ba7bda90" providerId="ADAL" clId="{516C5169-9FE0-4A2B-BF1C-26DBC222CD89}" dt="2024-10-17T10:27:29.290" v="11" actId="20577"/>
      <pc:docMkLst>
        <pc:docMk/>
      </pc:docMkLst>
      <pc:sldChg chg="modSp mod">
        <pc:chgData name="Zuazo Aguillo, Mª Lourdes" userId="fc892e8d-3de5-4a19-afa2-2fb9ba7bda90" providerId="ADAL" clId="{516C5169-9FE0-4A2B-BF1C-26DBC222CD89}" dt="2024-10-17T10:27:29.290" v="11" actId="20577"/>
        <pc:sldMkLst>
          <pc:docMk/>
          <pc:sldMk cId="982377593" sldId="261"/>
        </pc:sldMkLst>
        <pc:spChg chg="mod">
          <ac:chgData name="Zuazo Aguillo, Mª Lourdes" userId="fc892e8d-3de5-4a19-afa2-2fb9ba7bda90" providerId="ADAL" clId="{516C5169-9FE0-4A2B-BF1C-26DBC222CD89}" dt="2024-10-17T10:27:29.290" v="11" actId="20577"/>
          <ac:spMkLst>
            <pc:docMk/>
            <pc:sldMk cId="982377593" sldId="261"/>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oiburuaren leku-marka 1"/>
          <p:cNvSpPr>
            <a:spLocks noGrp="1"/>
          </p:cNvSpPr>
          <p:nvPr>
            <p:ph type="hdr" sz="quarter"/>
          </p:nvPr>
        </p:nvSpPr>
        <p:spPr>
          <a:xfrm>
            <a:off x="0" y="0"/>
            <a:ext cx="2945659" cy="498215"/>
          </a:xfrm>
          <a:prstGeom prst="rect">
            <a:avLst/>
          </a:prstGeom>
        </p:spPr>
        <p:txBody>
          <a:bodyPr vert="horz" lIns="92199" tIns="46099" rIns="92199" bIns="46099" rtlCol="0"/>
          <a:lstStyle>
            <a:lvl1pPr algn="l">
              <a:defRPr sz="1200"/>
            </a:lvl1pPr>
          </a:lstStyle>
          <a:p>
            <a:endParaRPr lang="es-ES"/>
          </a:p>
        </p:txBody>
      </p:sp>
      <p:sp>
        <p:nvSpPr>
          <p:cNvPr id="3" name="Dataren leku-marka 2"/>
          <p:cNvSpPr>
            <a:spLocks noGrp="1"/>
          </p:cNvSpPr>
          <p:nvPr>
            <p:ph type="dt" sz="quarter" idx="1"/>
          </p:nvPr>
        </p:nvSpPr>
        <p:spPr>
          <a:xfrm>
            <a:off x="3850443" y="0"/>
            <a:ext cx="2945659" cy="498215"/>
          </a:xfrm>
          <a:prstGeom prst="rect">
            <a:avLst/>
          </a:prstGeom>
        </p:spPr>
        <p:txBody>
          <a:bodyPr vert="horz" lIns="92199" tIns="46099" rIns="92199" bIns="46099" rtlCol="0"/>
          <a:lstStyle>
            <a:lvl1pPr algn="r">
              <a:defRPr sz="1200"/>
            </a:lvl1pPr>
          </a:lstStyle>
          <a:p>
            <a:fld id="{E6AA87A6-201E-4EC4-86B9-2C2B7B64E264}" type="datetimeFigureOut">
              <a:rPr lang="es-ES" smtClean="0"/>
              <a:t>17/10/2024</a:t>
            </a:fld>
            <a:endParaRPr lang="es-ES"/>
          </a:p>
        </p:txBody>
      </p:sp>
      <p:sp>
        <p:nvSpPr>
          <p:cNvPr id="4" name="Orri-oinaren leku-marka 3"/>
          <p:cNvSpPr>
            <a:spLocks noGrp="1"/>
          </p:cNvSpPr>
          <p:nvPr>
            <p:ph type="ftr" sz="quarter" idx="2"/>
          </p:nvPr>
        </p:nvSpPr>
        <p:spPr>
          <a:xfrm>
            <a:off x="0" y="9431600"/>
            <a:ext cx="2945659" cy="498214"/>
          </a:xfrm>
          <a:prstGeom prst="rect">
            <a:avLst/>
          </a:prstGeom>
        </p:spPr>
        <p:txBody>
          <a:bodyPr vert="horz" lIns="92199" tIns="46099" rIns="92199" bIns="46099" rtlCol="0" anchor="b"/>
          <a:lstStyle>
            <a:lvl1pPr algn="l">
              <a:defRPr sz="1200"/>
            </a:lvl1pPr>
          </a:lstStyle>
          <a:p>
            <a:endParaRPr lang="es-ES"/>
          </a:p>
        </p:txBody>
      </p:sp>
      <p:sp>
        <p:nvSpPr>
          <p:cNvPr id="5" name="Diapositibaren zenbakiaren leku-marka 4"/>
          <p:cNvSpPr>
            <a:spLocks noGrp="1"/>
          </p:cNvSpPr>
          <p:nvPr>
            <p:ph type="sldNum" sz="quarter" idx="3"/>
          </p:nvPr>
        </p:nvSpPr>
        <p:spPr>
          <a:xfrm>
            <a:off x="3850443" y="9431600"/>
            <a:ext cx="2945659" cy="498214"/>
          </a:xfrm>
          <a:prstGeom prst="rect">
            <a:avLst/>
          </a:prstGeom>
        </p:spPr>
        <p:txBody>
          <a:bodyPr vert="horz" lIns="92199" tIns="46099" rIns="92199" bIns="46099" rtlCol="0" anchor="b"/>
          <a:lstStyle>
            <a:lvl1pPr algn="r">
              <a:defRPr sz="1200"/>
            </a:lvl1pPr>
          </a:lstStyle>
          <a:p>
            <a:fld id="{9ECEDC1B-0221-4F37-8830-B22554DB2693}" type="slidenum">
              <a:rPr lang="es-ES" smtClean="0"/>
              <a:t>‹Nº›</a:t>
            </a:fld>
            <a:endParaRPr lang="es-ES"/>
          </a:p>
        </p:txBody>
      </p:sp>
    </p:spTree>
    <p:extLst>
      <p:ext uri="{BB962C8B-B14F-4D97-AF65-F5344CB8AC3E}">
        <p14:creationId xmlns:p14="http://schemas.microsoft.com/office/powerpoint/2010/main" val="2633664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8C18DA3A-A72E-437B-ACDF-BA92A715D246}" type="datetimeFigureOut">
              <a:rPr lang="es-ES" smtClean="0"/>
              <a:t>17/10/2024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3462733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17/10/2024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941088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17/10/2024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953681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8C18DA3A-A72E-437B-ACDF-BA92A715D246}" type="datetimeFigureOut">
              <a:rPr lang="es-ES" smtClean="0"/>
              <a:t>17/10/2024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139620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8C18DA3A-A72E-437B-ACDF-BA92A715D246}" type="datetimeFigureOut">
              <a:rPr lang="es-ES" smtClean="0"/>
              <a:t>17/10/2024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56660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8C18DA3A-A72E-437B-ACDF-BA92A715D246}" type="datetimeFigureOut">
              <a:rPr lang="es-ES" smtClean="0"/>
              <a:t>17/10/2024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138952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8C18DA3A-A72E-437B-ACDF-BA92A715D246}" type="datetimeFigureOut">
              <a:rPr lang="es-ES" smtClean="0"/>
              <a:t>17/10/2024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997686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8C18DA3A-A72E-437B-ACDF-BA92A715D246}" type="datetimeFigureOut">
              <a:rPr lang="es-ES" smtClean="0"/>
              <a:t>17/10/2024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01252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C18DA3A-A72E-437B-ACDF-BA92A715D246}" type="datetimeFigureOut">
              <a:rPr lang="es-ES" smtClean="0"/>
              <a:t>17/10/2024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484776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C18DA3A-A72E-437B-ACDF-BA92A715D246}" type="datetimeFigureOut">
              <a:rPr lang="es-ES" smtClean="0"/>
              <a:t>17/10/2024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366500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8C18DA3A-A72E-437B-ACDF-BA92A715D246}" type="datetimeFigureOut">
              <a:rPr lang="es-ES" smtClean="0"/>
              <a:t>17/10/2024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C631360-EB4A-46CB-8879-2D5DF2D4390C}" type="slidenum">
              <a:rPr lang="es-ES" smtClean="0"/>
              <a:t>‹Nº›</a:t>
            </a:fld>
            <a:endParaRPr lang="es-ES"/>
          </a:p>
        </p:txBody>
      </p:sp>
    </p:spTree>
    <p:extLst>
      <p:ext uri="{BB962C8B-B14F-4D97-AF65-F5344CB8AC3E}">
        <p14:creationId xmlns:p14="http://schemas.microsoft.com/office/powerpoint/2010/main" val="2491656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8DA3A-A72E-437B-ACDF-BA92A715D246}" type="datetimeFigureOut">
              <a:rPr lang="es-ES" smtClean="0"/>
              <a:t>17/10/2024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31360-EB4A-46CB-8879-2D5DF2D4390C}" type="slidenum">
              <a:rPr lang="es-ES" smtClean="0"/>
              <a:t>‹Nº›</a:t>
            </a:fld>
            <a:endParaRPr lang="es-ES"/>
          </a:p>
        </p:txBody>
      </p:sp>
    </p:spTree>
    <p:extLst>
      <p:ext uri="{BB962C8B-B14F-4D97-AF65-F5344CB8AC3E}">
        <p14:creationId xmlns:p14="http://schemas.microsoft.com/office/powerpoint/2010/main" val="1188880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hyperlink" Target="https://www.euskadi.eus/contenidos/informacion/cevime_infac_2024/es_def/adjuntos/INFAC_Vol_32_7_Alzheimer_es.pdf" TargetMode="External"/><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21635" y="1237974"/>
            <a:ext cx="10752083" cy="3933115"/>
          </a:xfrm>
        </p:spPr>
        <p:txBody>
          <a:bodyPr>
            <a:normAutofit/>
          </a:bodyPr>
          <a:lstStyle/>
          <a:p>
            <a:br>
              <a:rPr lang="es-ES" dirty="0"/>
            </a:br>
            <a:r>
              <a:rPr lang="es-ES" sz="4000" dirty="0"/>
              <a:t> </a:t>
            </a:r>
            <a:r>
              <a:rPr lang="es-ES" sz="4000" dirty="0">
                <a:solidFill>
                  <a:srgbClr val="4E9EBA"/>
                </a:solidFill>
                <a:latin typeface="Arial Black" pitchFamily="34" charset="0"/>
                <a:ea typeface="+mn-ea"/>
                <a:cs typeface="+mn-cs"/>
              </a:rPr>
              <a:t>ENFERMEDAD DE ALZHEIMER: </a:t>
            </a:r>
            <a:br>
              <a:rPr lang="es-ES" sz="4000" dirty="0">
                <a:solidFill>
                  <a:srgbClr val="4E9EBA"/>
                </a:solidFill>
                <a:latin typeface="Arial Black" pitchFamily="34" charset="0"/>
                <a:ea typeface="+mn-ea"/>
                <a:cs typeface="+mn-cs"/>
              </a:rPr>
            </a:br>
            <a:r>
              <a:rPr lang="es-ES" sz="4000" dirty="0">
                <a:solidFill>
                  <a:srgbClr val="4E9EBA"/>
                </a:solidFill>
                <a:latin typeface="Arial Black" pitchFamily="34" charset="0"/>
                <a:ea typeface="+mn-ea"/>
                <a:cs typeface="+mn-cs"/>
              </a:rPr>
              <a:t>PUESTA AL DÍA </a:t>
            </a:r>
            <a:br>
              <a:rPr lang="es-ES_tradnl" sz="4000" dirty="0">
                <a:solidFill>
                  <a:srgbClr val="4E9EBA"/>
                </a:solidFill>
                <a:latin typeface="Arial Black" pitchFamily="34" charset="0"/>
                <a:ea typeface="+mn-ea"/>
                <a:cs typeface="+mn-cs"/>
              </a:rPr>
            </a:br>
            <a:br>
              <a:rPr lang="es-ES_tradnl" sz="4000" dirty="0">
                <a:solidFill>
                  <a:srgbClr val="4E9EBA"/>
                </a:solidFill>
                <a:latin typeface="Arial Black" pitchFamily="34" charset="0"/>
                <a:ea typeface="+mn-ea"/>
                <a:cs typeface="+mn-cs"/>
              </a:rPr>
            </a:br>
            <a:br>
              <a:rPr lang="es-ES_tradnl" sz="4000" dirty="0">
                <a:solidFill>
                  <a:srgbClr val="4E9EBA"/>
                </a:solidFill>
                <a:latin typeface="Arial Black" pitchFamily="34" charset="0"/>
                <a:ea typeface="+mn-ea"/>
                <a:cs typeface="+mn-cs"/>
              </a:rPr>
            </a:br>
            <a:r>
              <a:rPr lang="es-ES_tradnl" sz="4000" dirty="0" err="1">
                <a:solidFill>
                  <a:srgbClr val="4E9EBA"/>
                </a:solidFill>
                <a:latin typeface="Arial Black" pitchFamily="34" charset="0"/>
                <a:ea typeface="+mn-ea"/>
                <a:cs typeface="+mn-cs"/>
              </a:rPr>
              <a:t>Vol</a:t>
            </a:r>
            <a:r>
              <a:rPr lang="es-ES_tradnl" sz="4000" dirty="0">
                <a:solidFill>
                  <a:srgbClr val="4E9EBA"/>
                </a:solidFill>
                <a:latin typeface="Arial Black" pitchFamily="34" charset="0"/>
                <a:ea typeface="+mn-ea"/>
                <a:cs typeface="+mn-cs"/>
              </a:rPr>
              <a:t> 32, nº7 2024</a:t>
            </a:r>
            <a:endParaRPr lang="es-ES" sz="4000" dirty="0">
              <a:solidFill>
                <a:srgbClr val="4E9EBA"/>
              </a:solidFill>
              <a:latin typeface="Arial Black" pitchFamily="34" charset="0"/>
              <a:ea typeface="+mn-ea"/>
              <a:cs typeface="+mn-cs"/>
            </a:endParaRPr>
          </a:p>
        </p:txBody>
      </p:sp>
      <p:grpSp>
        <p:nvGrpSpPr>
          <p:cNvPr id="4" name="Grupo 3"/>
          <p:cNvGrpSpPr/>
          <p:nvPr/>
        </p:nvGrpSpPr>
        <p:grpSpPr>
          <a:xfrm>
            <a:off x="621635" y="6185998"/>
            <a:ext cx="10856798" cy="580324"/>
            <a:chOff x="621635" y="6185998"/>
            <a:chExt cx="10856798" cy="580324"/>
          </a:xfrm>
        </p:grpSpPr>
        <p:pic>
          <p:nvPicPr>
            <p:cNvPr id="6" name="Imagen 5"/>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7" name="Imagen 6"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8" name="Imagen 7"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spTree>
    <p:extLst>
      <p:ext uri="{BB962C8B-B14F-4D97-AF65-F5344CB8AC3E}">
        <p14:creationId xmlns:p14="http://schemas.microsoft.com/office/powerpoint/2010/main" val="1752585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745" y="280255"/>
            <a:ext cx="10515600" cy="732155"/>
          </a:xfrm>
        </p:spPr>
        <p:txBody>
          <a:bodyPr>
            <a:normAutofit fontScale="90000"/>
          </a:bodyPr>
          <a:lstStyle/>
          <a:p>
            <a:pPr algn="ctr"/>
            <a:r>
              <a:rPr lang="es-ES" sz="4000" dirty="0">
                <a:solidFill>
                  <a:srgbClr val="4E9EBA"/>
                </a:solidFill>
                <a:latin typeface="Arial Black" pitchFamily="34" charset="0"/>
                <a:ea typeface="+mn-ea"/>
                <a:cs typeface="+mn-cs"/>
              </a:rPr>
              <a:t>Tratamiento farmacológico de los síntomas cognitivos (II)</a:t>
            </a:r>
          </a:p>
        </p:txBody>
      </p:sp>
      <p:sp>
        <p:nvSpPr>
          <p:cNvPr id="6" name="Subtítulo 2"/>
          <p:cNvSpPr txBox="1">
            <a:spLocks/>
          </p:cNvSpPr>
          <p:nvPr/>
        </p:nvSpPr>
        <p:spPr>
          <a:xfrm>
            <a:off x="304800" y="1236210"/>
            <a:ext cx="11645462"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200" b="1" dirty="0">
                <a:solidFill>
                  <a:srgbClr val="4E9EBA"/>
                </a:solidFill>
              </a:rPr>
              <a:t>Inhibidores de la acetilcolinesterasa (IACE): </a:t>
            </a:r>
            <a:r>
              <a:rPr lang="es-ES" sz="2200" b="1" dirty="0" err="1">
                <a:solidFill>
                  <a:srgbClr val="4E9EBA"/>
                </a:solidFill>
              </a:rPr>
              <a:t>donepezilo</a:t>
            </a:r>
            <a:r>
              <a:rPr lang="es-ES" sz="2200" b="1" dirty="0">
                <a:solidFill>
                  <a:srgbClr val="4E9EBA"/>
                </a:solidFill>
              </a:rPr>
              <a:t>, </a:t>
            </a:r>
            <a:r>
              <a:rPr lang="es-ES" sz="2200" b="1" dirty="0" err="1">
                <a:solidFill>
                  <a:srgbClr val="4E9EBA"/>
                </a:solidFill>
              </a:rPr>
              <a:t>rivastigmina</a:t>
            </a:r>
            <a:r>
              <a:rPr lang="es-ES" sz="2200" b="1" dirty="0">
                <a:solidFill>
                  <a:srgbClr val="4E9EBA"/>
                </a:solidFill>
              </a:rPr>
              <a:t> y </a:t>
            </a:r>
            <a:r>
              <a:rPr lang="es-ES" sz="2200" b="1" dirty="0" err="1">
                <a:solidFill>
                  <a:srgbClr val="4E9EBA"/>
                </a:solidFill>
              </a:rPr>
              <a:t>galantamina</a:t>
            </a:r>
            <a:r>
              <a:rPr lang="es-ES" sz="2200" b="1" dirty="0">
                <a:solidFill>
                  <a:srgbClr val="4E9EBA"/>
                </a:solidFill>
              </a:rPr>
              <a:t> </a:t>
            </a:r>
          </a:p>
          <a:p>
            <a:pPr marL="0" indent="0">
              <a:buNone/>
            </a:pPr>
            <a:endParaRPr lang="es-ES" sz="1000" b="1" dirty="0">
              <a:solidFill>
                <a:srgbClr val="4E9EBA"/>
              </a:solidFill>
            </a:endParaRPr>
          </a:p>
          <a:p>
            <a:pPr algn="just"/>
            <a:r>
              <a:rPr lang="es-ES" sz="2000" dirty="0"/>
              <a:t>Para el tratamiento sintomático de la </a:t>
            </a:r>
            <a:r>
              <a:rPr lang="es-ES" sz="2000" b="1" dirty="0"/>
              <a:t>EA en fase leve a moderadamente grave</a:t>
            </a:r>
            <a:r>
              <a:rPr lang="es-ES" sz="2000" dirty="0"/>
              <a:t>. Efectos a nivel cognitivo modestos y temporales, apenas beneficio sobre las actividades de la vida diaria, la calidad de vida o las alteraciones del comportamiento. No previenen la pérdida neuronal, la atrofia cerebral ni la progresión de la enfermedad. </a:t>
            </a:r>
            <a:endParaRPr lang="es-ES" sz="1000" dirty="0"/>
          </a:p>
          <a:p>
            <a:pPr algn="just"/>
            <a:r>
              <a:rPr lang="es-ES" sz="2000" dirty="0"/>
              <a:t>La eficacia de los tres es similar a dosis terapéuticas (meseta en la mejoría sintomática a los 6-12 meses). Deben emplearse las dosis recomendadas y aumentarlas de forma lenta en caso de necesidad, monitorizando la efectividad y los efectos adversos, que son dosis dependientes. </a:t>
            </a:r>
            <a:endParaRPr lang="es-ES" sz="1000" dirty="0"/>
          </a:p>
          <a:p>
            <a:pPr algn="just"/>
            <a:r>
              <a:rPr lang="es-ES" sz="2000" dirty="0" err="1"/>
              <a:t>Galantamina</a:t>
            </a:r>
            <a:r>
              <a:rPr lang="es-ES" sz="2000" dirty="0"/>
              <a:t> se ha asociado con un incremento de la mortalidad en pacientes con deterioro cognitivo leve.</a:t>
            </a:r>
          </a:p>
          <a:p>
            <a:pPr marL="0" indent="0" algn="just">
              <a:buNone/>
            </a:pPr>
            <a:endParaRPr lang="es-ES" sz="1000" dirty="0"/>
          </a:p>
          <a:p>
            <a:pPr marL="0" indent="0">
              <a:buNone/>
            </a:pPr>
            <a:r>
              <a:rPr lang="es-ES" sz="2200" b="1" dirty="0">
                <a:solidFill>
                  <a:srgbClr val="4E9EBA"/>
                </a:solidFill>
              </a:rPr>
              <a:t>Memantina </a:t>
            </a:r>
          </a:p>
          <a:p>
            <a:pPr marL="0" indent="0">
              <a:buNone/>
            </a:pPr>
            <a:endParaRPr lang="es-ES" sz="1000" b="1" dirty="0">
              <a:solidFill>
                <a:srgbClr val="4E9EBA"/>
              </a:solidFill>
            </a:endParaRPr>
          </a:p>
          <a:p>
            <a:pPr algn="just"/>
            <a:r>
              <a:rPr lang="es-ES" sz="2000" dirty="0"/>
              <a:t>Es un antagonista del receptor N-metil-D-aspartato (NMDA) del glutamato. Aprobada para la </a:t>
            </a:r>
            <a:r>
              <a:rPr lang="es-ES" sz="2000" b="1" dirty="0"/>
              <a:t>EA moderada a grave</a:t>
            </a:r>
            <a:r>
              <a:rPr lang="es-ES" sz="2000" dirty="0"/>
              <a:t>, que es donde ha demostrado cierta eficacia, aunque modesta.</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6066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745" y="280255"/>
            <a:ext cx="10515600" cy="732155"/>
          </a:xfrm>
        </p:spPr>
        <p:txBody>
          <a:bodyPr>
            <a:normAutofit fontScale="90000"/>
          </a:bodyPr>
          <a:lstStyle/>
          <a:p>
            <a:pPr algn="ctr"/>
            <a:r>
              <a:rPr lang="es-ES" sz="4000" dirty="0">
                <a:solidFill>
                  <a:srgbClr val="4E9EBA"/>
                </a:solidFill>
                <a:latin typeface="Arial Black" pitchFamily="34" charset="0"/>
                <a:ea typeface="+mn-ea"/>
                <a:cs typeface="+mn-cs"/>
              </a:rPr>
              <a:t>Tratamiento farmacológico de los síntomas cognitivos (III)</a:t>
            </a:r>
          </a:p>
        </p:txBody>
      </p:sp>
      <p:sp>
        <p:nvSpPr>
          <p:cNvPr id="6" name="Subtítulo 2"/>
          <p:cNvSpPr txBox="1">
            <a:spLocks/>
          </p:cNvSpPr>
          <p:nvPr/>
        </p:nvSpPr>
        <p:spPr>
          <a:xfrm>
            <a:off x="283778" y="1393371"/>
            <a:ext cx="11645462"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ES" sz="2200" b="1" dirty="0">
                <a:solidFill>
                  <a:srgbClr val="4E9EBA"/>
                </a:solidFill>
              </a:rPr>
              <a:t>Selección de tratamiento: </a:t>
            </a:r>
          </a:p>
          <a:p>
            <a:pPr marL="0" indent="0" algn="just">
              <a:buNone/>
            </a:pPr>
            <a:r>
              <a:rPr lang="es-ES" sz="2000" dirty="0"/>
              <a:t>Debe basarse en el estadio de la enfermedad, la tolerabilidad, el perfil de efectos adversos, la adecuación de la forma farmacéutica y el coste. </a:t>
            </a:r>
          </a:p>
          <a:p>
            <a:pPr marL="0" indent="0" algn="just">
              <a:buNone/>
            </a:pPr>
            <a:endParaRPr lang="es-ES" sz="800" dirty="0"/>
          </a:p>
          <a:p>
            <a:pPr algn="just"/>
            <a:r>
              <a:rPr lang="es-ES" sz="2000" dirty="0"/>
              <a:t>No se recomienda iniciar tratamiento en pacientes con GDS&lt;4 o GDS&gt;6, ni en pacientes que no puedan asegurar una adherencia adecuada. </a:t>
            </a:r>
          </a:p>
          <a:p>
            <a:pPr algn="just"/>
            <a:r>
              <a:rPr lang="es-ES" sz="2000" dirty="0"/>
              <a:t>En pacientes que presenten </a:t>
            </a:r>
            <a:r>
              <a:rPr lang="es-ES" sz="2000" b="1" dirty="0"/>
              <a:t>EA leve a moderada</a:t>
            </a:r>
            <a:r>
              <a:rPr lang="es-ES" sz="2000" dirty="0"/>
              <a:t>, los IACE son una opción de tratamiento. </a:t>
            </a:r>
          </a:p>
          <a:p>
            <a:pPr algn="just"/>
            <a:r>
              <a:rPr lang="es-ES" sz="2000" dirty="0"/>
              <a:t>En pacientes con </a:t>
            </a:r>
            <a:r>
              <a:rPr lang="es-ES" sz="2000" b="1" dirty="0"/>
              <a:t>EA moderada con intolerancia o contraindicación a los IACE</a:t>
            </a:r>
            <a:r>
              <a:rPr lang="es-ES" sz="2000" dirty="0"/>
              <a:t>, la monoterapia con memantina es una opción de tratamiento. </a:t>
            </a:r>
          </a:p>
          <a:p>
            <a:pPr algn="just"/>
            <a:r>
              <a:rPr lang="es-ES" sz="2000" dirty="0"/>
              <a:t>En pacientes con </a:t>
            </a:r>
            <a:r>
              <a:rPr lang="es-ES" sz="2000" b="1" dirty="0"/>
              <a:t>EA grave</a:t>
            </a:r>
            <a:r>
              <a:rPr lang="es-ES" sz="2000" dirty="0"/>
              <a:t>, la monoterapia con memantina es una opción de tratamiento. </a:t>
            </a:r>
          </a:p>
          <a:p>
            <a:pPr algn="just"/>
            <a:r>
              <a:rPr lang="es-ES" sz="2000" dirty="0"/>
              <a:t>En pacientes en tratamiento con IACE y </a:t>
            </a:r>
            <a:r>
              <a:rPr lang="es-ES" sz="2000" b="1" dirty="0"/>
              <a:t>progresión a EA moderada-grave</a:t>
            </a:r>
            <a:r>
              <a:rPr lang="es-ES" sz="2000" dirty="0"/>
              <a:t>, valorar la suspensión del IACE e iniciar memantina o combinar IACE con memantina. La combinación IACE más memantina en enfermedad moderada-grave, parece ser segura, aunque la evidencia sobre su eficacia sigue siendo controvertida. </a:t>
            </a:r>
          </a:p>
          <a:p>
            <a:pPr marL="0" indent="0">
              <a:buNone/>
            </a:pPr>
            <a:endParaRPr lang="es-ES" sz="1800" dirty="0"/>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7269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normAutofit fontScale="90000"/>
          </a:bodyPr>
          <a:lstStyle/>
          <a:p>
            <a:pPr algn="ctr"/>
            <a:r>
              <a:rPr lang="es-ES" sz="4000" dirty="0">
                <a:solidFill>
                  <a:srgbClr val="4E9EBA"/>
                </a:solidFill>
                <a:latin typeface="Arial Black" pitchFamily="34" charset="0"/>
              </a:rPr>
              <a:t>Tratamiento farmacológico de los síntomas cognitivos (IV)</a:t>
            </a:r>
            <a:endParaRPr lang="es-ES" sz="4000" dirty="0">
              <a:solidFill>
                <a:srgbClr val="4E9EBA"/>
              </a:solidFill>
              <a:latin typeface="Arial Black" pitchFamily="34" charset="0"/>
              <a:ea typeface="+mn-ea"/>
              <a:cs typeface="+mn-cs"/>
            </a:endParaRPr>
          </a:p>
        </p:txBody>
      </p:sp>
      <p:sp>
        <p:nvSpPr>
          <p:cNvPr id="6" name="Subtítulo 2"/>
          <p:cNvSpPr txBox="1">
            <a:spLocks/>
          </p:cNvSpPr>
          <p:nvPr/>
        </p:nvSpPr>
        <p:spPr>
          <a:xfrm>
            <a:off x="294289" y="1487101"/>
            <a:ext cx="11603421"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200" b="1" dirty="0">
                <a:solidFill>
                  <a:srgbClr val="4E9EBA"/>
                </a:solidFill>
              </a:rPr>
              <a:t>Fármacos biológicos</a:t>
            </a:r>
          </a:p>
          <a:p>
            <a:pPr algn="just"/>
            <a:r>
              <a:rPr lang="es-ES" sz="2000" dirty="0"/>
              <a:t>Son anticuerpos monoclonales que se unen a la proteína </a:t>
            </a:r>
            <a:r>
              <a:rPr lang="es-ES" sz="2000" dirty="0" err="1"/>
              <a:t>amiloide</a:t>
            </a:r>
            <a:r>
              <a:rPr lang="es-ES" sz="2000" dirty="0"/>
              <a:t>-β del cerebro y la eliminan. Su mecanismo de acción se basa en la “hipótesis de la cascada </a:t>
            </a:r>
            <a:r>
              <a:rPr lang="es-ES" sz="2000" dirty="0" err="1"/>
              <a:t>amiloide</a:t>
            </a:r>
            <a:r>
              <a:rPr lang="es-ES" sz="2000" dirty="0"/>
              <a:t>”, según la cual, los depósitos de la proteína </a:t>
            </a:r>
            <a:r>
              <a:rPr lang="es-ES" sz="2000" dirty="0" err="1"/>
              <a:t>amiloide</a:t>
            </a:r>
            <a:r>
              <a:rPr lang="es-ES" sz="2000" dirty="0"/>
              <a:t>-β en el cerebro son la causa principal de la EA. </a:t>
            </a:r>
          </a:p>
          <a:p>
            <a:pPr algn="just"/>
            <a:r>
              <a:rPr lang="es-ES" sz="2000" dirty="0"/>
              <a:t>Actualmente están en estudio varios fármacos biológicos (</a:t>
            </a:r>
            <a:r>
              <a:rPr lang="es-ES" sz="2000" b="1" dirty="0" err="1"/>
              <a:t>aducanumab</a:t>
            </a:r>
            <a:r>
              <a:rPr lang="es-ES" sz="2000" b="1" dirty="0"/>
              <a:t>, </a:t>
            </a:r>
            <a:r>
              <a:rPr lang="es-ES" sz="2000" b="1" dirty="0" err="1"/>
              <a:t>lecanemab</a:t>
            </a:r>
            <a:r>
              <a:rPr lang="es-ES" sz="2000" dirty="0"/>
              <a:t>…) aunque ninguno de ellos está disponible todavía en Europa. </a:t>
            </a:r>
          </a:p>
          <a:p>
            <a:pPr marL="0" indent="0" algn="just">
              <a:buNone/>
            </a:pPr>
            <a:endParaRPr lang="es-ES" sz="800" dirty="0"/>
          </a:p>
          <a:p>
            <a:pPr marL="0" indent="0" algn="just">
              <a:buNone/>
            </a:pPr>
            <a:endParaRPr lang="es-ES" sz="800" dirty="0"/>
          </a:p>
          <a:p>
            <a:pPr marL="0" indent="0">
              <a:buNone/>
            </a:pPr>
            <a:r>
              <a:rPr lang="es-ES" sz="2200" b="1" dirty="0">
                <a:solidFill>
                  <a:srgbClr val="4E9EBA"/>
                </a:solidFill>
              </a:rPr>
              <a:t>Otros tratamientos </a:t>
            </a:r>
          </a:p>
          <a:p>
            <a:pPr algn="just"/>
            <a:r>
              <a:rPr lang="es-ES" sz="2000" dirty="0"/>
              <a:t>No justificado el uso de estatinas, terapia hormonal sustitutiva, vitamina B o E o AINE como tratamiento preventivo. Tampoco hay evidencia con </a:t>
            </a:r>
            <a:r>
              <a:rPr lang="es-ES" sz="2000" dirty="0" err="1"/>
              <a:t>piracetam</a:t>
            </a:r>
            <a:r>
              <a:rPr lang="es-ES" sz="2000" dirty="0"/>
              <a:t>, selegilina, nicotina, lecitina o Ginkgo biloba. </a:t>
            </a:r>
          </a:p>
          <a:p>
            <a:pPr algn="just"/>
            <a:r>
              <a:rPr lang="es-ES" sz="2000" dirty="0"/>
              <a:t>Importante conocer si el paciente está tomando algún producto o suplemento para la EA con el fin de evitar posibles interacciones o reacciones adversas. </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515256" y="1289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4977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normAutofit fontScale="90000"/>
          </a:bodyPr>
          <a:lstStyle/>
          <a:p>
            <a:pPr algn="ctr"/>
            <a:r>
              <a:rPr lang="es-ES" sz="4000" dirty="0">
                <a:solidFill>
                  <a:srgbClr val="4E9EBA"/>
                </a:solidFill>
                <a:latin typeface="Arial Black" pitchFamily="34" charset="0"/>
                <a:ea typeface="+mn-ea"/>
                <a:cs typeface="+mn-cs"/>
              </a:rPr>
              <a:t>DEPRESCRIPCIÓN DEL TRATAMIENTO</a:t>
            </a:r>
          </a:p>
        </p:txBody>
      </p:sp>
      <p:sp>
        <p:nvSpPr>
          <p:cNvPr id="6" name="Subtítulo 2"/>
          <p:cNvSpPr txBox="1">
            <a:spLocks/>
          </p:cNvSpPr>
          <p:nvPr/>
        </p:nvSpPr>
        <p:spPr>
          <a:xfrm>
            <a:off x="252248" y="1393371"/>
            <a:ext cx="11343040"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S" sz="2000" dirty="0"/>
              <a:t>La posibilidad de retirar el tratamiento farmacológico para la EA debe ser tenida en cuenta por los clínicos, los pacientes y los familiares/cuidadores desde el momento del inicio del tratamiento y a lo largo del mismo. </a:t>
            </a:r>
          </a:p>
          <a:p>
            <a:pPr algn="just"/>
            <a:endParaRPr lang="es-ES" sz="2000" dirty="0"/>
          </a:p>
          <a:p>
            <a:pPr algn="just"/>
            <a:r>
              <a:rPr lang="es-ES" sz="2000" dirty="0"/>
              <a:t>Antes de iniciar el tratamiento es interesante concretar (de un modo realista) aquellos resultados que se van a considerar importantes para el paciente y sus familias. Los objetivos deberán ser revaluados periódicamente y si no han sido alcanzados, podría considerarse un intento de reducción de dosis y/o suspensión del tratamiento. </a:t>
            </a:r>
          </a:p>
          <a:p>
            <a:pPr algn="just"/>
            <a:endParaRPr lang="es-ES" sz="2000" dirty="0"/>
          </a:p>
          <a:p>
            <a:pPr algn="just"/>
            <a:r>
              <a:rPr lang="es-ES" sz="2000" dirty="0"/>
              <a:t>La deprescripción de tratamientos potencialmente inapropiados en pacientes con demencia presenta beneficios tales como la disminución de la incidencia de eventos adversos, la reducción de la carga de medicación (importante sobre todo en pacientes con disfagia), la mejora de la calidad de vida tanto de los pacientes como de sus cuidadores y disminución del coste del tratamiento. </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792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745" y="365125"/>
            <a:ext cx="10515600" cy="732155"/>
          </a:xfrm>
        </p:spPr>
        <p:txBody>
          <a:bodyPr>
            <a:normAutofit/>
          </a:bodyPr>
          <a:lstStyle/>
          <a:p>
            <a:pPr algn="ctr"/>
            <a:r>
              <a:rPr lang="es-ES" sz="4000" dirty="0">
                <a:solidFill>
                  <a:srgbClr val="4E9EBA"/>
                </a:solidFill>
                <a:latin typeface="Arial Black" pitchFamily="34" charset="0"/>
                <a:ea typeface="+mn-ea"/>
                <a:cs typeface="+mn-cs"/>
              </a:rPr>
              <a:t>¿Cuándo deprescribir? (I)</a:t>
            </a:r>
          </a:p>
        </p:txBody>
      </p:sp>
      <p:sp>
        <p:nvSpPr>
          <p:cNvPr id="6" name="Subtítulo 2"/>
          <p:cNvSpPr txBox="1">
            <a:spLocks/>
          </p:cNvSpPr>
          <p:nvPr/>
        </p:nvSpPr>
        <p:spPr>
          <a:xfrm>
            <a:off x="252248" y="1245325"/>
            <a:ext cx="11343040"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ES" sz="2000" dirty="0"/>
              <a:t>Debe realizarse siempre tras una valoración individual de los posibles beneficios y riesgos y una toma de decisiones compartida, basada en los objetivos clínicos y los valores y preferencias del paciente y de su familia.</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5"/>
          <a:stretch>
            <a:fillRect/>
          </a:stretch>
        </p:blipFill>
        <p:spPr>
          <a:xfrm>
            <a:off x="1357063" y="1975946"/>
            <a:ext cx="8916140" cy="3916435"/>
          </a:xfrm>
          <a:prstGeom prst="rect">
            <a:avLst/>
          </a:prstGeom>
        </p:spPr>
      </p:pic>
    </p:spTree>
    <p:extLst>
      <p:ext uri="{BB962C8B-B14F-4D97-AF65-F5344CB8AC3E}">
        <p14:creationId xmlns:p14="http://schemas.microsoft.com/office/powerpoint/2010/main" val="56650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745" y="365125"/>
            <a:ext cx="10515600" cy="732155"/>
          </a:xfrm>
        </p:spPr>
        <p:txBody>
          <a:bodyPr>
            <a:normAutofit/>
          </a:bodyPr>
          <a:lstStyle/>
          <a:p>
            <a:pPr algn="ctr"/>
            <a:r>
              <a:rPr lang="es-ES" sz="4000" dirty="0">
                <a:solidFill>
                  <a:srgbClr val="4E9EBA"/>
                </a:solidFill>
                <a:latin typeface="Arial Black" pitchFamily="34" charset="0"/>
                <a:ea typeface="+mn-ea"/>
                <a:cs typeface="+mn-cs"/>
              </a:rPr>
              <a:t>¿Cuándo deprescribir? </a:t>
            </a:r>
            <a:r>
              <a:rPr lang="es-ES" sz="4000" dirty="0">
                <a:solidFill>
                  <a:srgbClr val="4E9EBA"/>
                </a:solidFill>
                <a:latin typeface="Arial Black" pitchFamily="34" charset="0"/>
              </a:rPr>
              <a:t>(II)</a:t>
            </a:r>
            <a:endParaRPr lang="es-ES" sz="4000" dirty="0">
              <a:solidFill>
                <a:srgbClr val="4E9EBA"/>
              </a:solidFill>
              <a:latin typeface="Arial Black" pitchFamily="34" charset="0"/>
              <a:ea typeface="+mn-ea"/>
              <a:cs typeface="+mn-cs"/>
            </a:endParaRP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pic>
        <p:nvPicPr>
          <p:cNvPr id="4" name="Imagen 3"/>
          <p:cNvPicPr>
            <a:picLocks noChangeAspect="1"/>
          </p:cNvPicPr>
          <p:nvPr/>
        </p:nvPicPr>
        <p:blipFill>
          <a:blip r:embed="rId5"/>
          <a:stretch>
            <a:fillRect/>
          </a:stretch>
        </p:blipFill>
        <p:spPr>
          <a:xfrm>
            <a:off x="2110712" y="1266825"/>
            <a:ext cx="7439025" cy="5591175"/>
          </a:xfrm>
          <a:prstGeom prst="rect">
            <a:avLst/>
          </a:prstGeom>
        </p:spPr>
      </p:pic>
    </p:spTree>
    <p:extLst>
      <p:ext uri="{BB962C8B-B14F-4D97-AF65-F5344CB8AC3E}">
        <p14:creationId xmlns:p14="http://schemas.microsoft.com/office/powerpoint/2010/main" val="3299272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745" y="365125"/>
            <a:ext cx="10515600" cy="732155"/>
          </a:xfrm>
        </p:spPr>
        <p:txBody>
          <a:bodyPr>
            <a:normAutofit/>
          </a:bodyPr>
          <a:lstStyle/>
          <a:p>
            <a:pPr algn="ctr"/>
            <a:r>
              <a:rPr lang="es-ES" sz="4000" dirty="0">
                <a:solidFill>
                  <a:srgbClr val="4E9EBA"/>
                </a:solidFill>
                <a:latin typeface="Arial Black" pitchFamily="34" charset="0"/>
                <a:ea typeface="+mn-ea"/>
                <a:cs typeface="+mn-cs"/>
              </a:rPr>
              <a:t>¿Cómo deprescribir? </a:t>
            </a:r>
          </a:p>
        </p:txBody>
      </p:sp>
      <p:sp>
        <p:nvSpPr>
          <p:cNvPr id="6" name="Subtítulo 2"/>
          <p:cNvSpPr txBox="1">
            <a:spLocks/>
          </p:cNvSpPr>
          <p:nvPr/>
        </p:nvSpPr>
        <p:spPr>
          <a:xfrm>
            <a:off x="252248" y="1245325"/>
            <a:ext cx="11508828"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S" sz="2000" dirty="0"/>
              <a:t>Reducir gradualmente la dosis para evitar abstinencia (reducir la dosis a la mitad cada 4 semanas hasta la dosis más baja disponible y luego suspenderla).</a:t>
            </a:r>
          </a:p>
          <a:p>
            <a:pPr marL="0" indent="0" algn="just">
              <a:buNone/>
            </a:pPr>
            <a:endParaRPr lang="es-ES" sz="800" dirty="0"/>
          </a:p>
          <a:p>
            <a:pPr algn="just"/>
            <a:r>
              <a:rPr lang="es-ES" sz="2000" dirty="0"/>
              <a:t>Valorar al paciente a las 4 semanas de cada reducción de dosis y al finalizar el tratamiento, o con más frecuencia en los pacientes con mayor riesgo de reacciones adversas graves de abstinencia. </a:t>
            </a:r>
          </a:p>
          <a:p>
            <a:pPr marL="0" indent="0" algn="just">
              <a:buNone/>
            </a:pPr>
            <a:endParaRPr lang="es-ES" sz="800" dirty="0"/>
          </a:p>
          <a:p>
            <a:pPr algn="just"/>
            <a:r>
              <a:rPr lang="es-ES" sz="2000" dirty="0"/>
              <a:t>Si se producen cambios neuropsiquiátricos sustanciales en la 1ª semana después de una reducción o interrupción de la dosis (p. ej., agitación, agresividad, alucinaciones o disminución de la conciencia), debe volverse a la dosis inmediatamente anterior y tras la estabilización, intentar deprescribir nuevamente con una reducción más gradual. </a:t>
            </a:r>
          </a:p>
          <a:p>
            <a:pPr marL="0" indent="0" algn="just">
              <a:buNone/>
            </a:pPr>
            <a:endParaRPr lang="es-ES" sz="800" dirty="0"/>
          </a:p>
          <a:p>
            <a:pPr algn="just"/>
            <a:r>
              <a:rPr lang="es-ES" sz="2000" dirty="0"/>
              <a:t>El tratamiento debería reiniciarse si el paciente muestra empeoramiento de su nivel cognitivo o de su funcionamiento global que se relacionen temporalmente con la reducción de la dosis. </a:t>
            </a:r>
          </a:p>
          <a:p>
            <a:pPr marL="0" indent="0" algn="just">
              <a:buNone/>
            </a:pPr>
            <a:endParaRPr lang="es-ES" sz="800" dirty="0"/>
          </a:p>
          <a:p>
            <a:r>
              <a:rPr lang="es-ES" sz="2000" dirty="0"/>
              <a:t>Durante la discontinuación debe asegurarse que los cambios en la condición del paciente no son debidos a otras causas (deshidratación, infección intercurrente…). </a:t>
            </a:r>
          </a:p>
          <a:p>
            <a:pPr marL="0" indent="0" algn="just">
              <a:buNone/>
            </a:pPr>
            <a:endParaRPr lang="es-ES" sz="2000" dirty="0"/>
          </a:p>
        </p:txBody>
      </p:sp>
      <p:grpSp>
        <p:nvGrpSpPr>
          <p:cNvPr id="7" name="Grupo 6"/>
          <p:cNvGrpSpPr/>
          <p:nvPr/>
        </p:nvGrpSpPr>
        <p:grpSpPr>
          <a:xfrm>
            <a:off x="2250738" y="6858000"/>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688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777969" y="365125"/>
            <a:ext cx="8379229" cy="732155"/>
          </a:xfrm>
        </p:spPr>
        <p:txBody>
          <a:bodyPr/>
          <a:lstStyle/>
          <a:p>
            <a:pPr algn="ctr"/>
            <a:r>
              <a:rPr lang="es-ES" sz="4000" dirty="0">
                <a:solidFill>
                  <a:srgbClr val="4E9EBA"/>
                </a:solidFill>
                <a:latin typeface="Arial Black" pitchFamily="34" charset="0"/>
                <a:ea typeface="+mn-ea"/>
                <a:cs typeface="+mn-cs"/>
              </a:rPr>
              <a:t>Ideas clave</a:t>
            </a:r>
          </a:p>
        </p:txBody>
      </p:sp>
      <p:pic>
        <p:nvPicPr>
          <p:cNvPr id="4" name="Imagen 3"/>
          <p:cNvPicPr>
            <a:picLocks noChangeAspect="1"/>
          </p:cNvPicPr>
          <p:nvPr/>
        </p:nvPicPr>
        <p:blipFill>
          <a:blip r:embed="rId2"/>
          <a:stretch>
            <a:fillRect/>
          </a:stretch>
        </p:blipFill>
        <p:spPr>
          <a:xfrm>
            <a:off x="-19397" y="1"/>
            <a:ext cx="1797368" cy="1922884"/>
          </a:xfrm>
          <a:prstGeom prst="rect">
            <a:avLst/>
          </a:prstGeom>
        </p:spPr>
      </p:pic>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3"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1" name="Conector recto 10"/>
          <p:cNvCxnSpPr/>
          <p:nvPr/>
        </p:nvCxnSpPr>
        <p:spPr>
          <a:xfrm>
            <a:off x="1777970" y="1097280"/>
            <a:ext cx="9402066" cy="0"/>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
        <p:nvSpPr>
          <p:cNvPr id="3" name="CuadroTexto 2"/>
          <p:cNvSpPr txBox="1"/>
          <p:nvPr/>
        </p:nvSpPr>
        <p:spPr>
          <a:xfrm>
            <a:off x="411525" y="1885352"/>
            <a:ext cx="11233938" cy="4401205"/>
          </a:xfrm>
          <a:prstGeom prst="rect">
            <a:avLst/>
          </a:prstGeom>
          <a:noFill/>
        </p:spPr>
        <p:txBody>
          <a:bodyPr wrap="square" rtlCol="0">
            <a:spAutoFit/>
          </a:bodyPr>
          <a:lstStyle/>
          <a:p>
            <a:pPr marL="285750" indent="-285750" algn="just">
              <a:buFont typeface="Arial" panose="020B0604020202020204" pitchFamily="34" charset="0"/>
              <a:buChar char="•"/>
            </a:pPr>
            <a:r>
              <a:rPr lang="es-ES" sz="2200" dirty="0"/>
              <a:t>En la actualidad no se dispone de ningún tratamiento que logre la curación o detención del proceso neurodegenerativo asociado a la EA. Solo se dispone de tratamientos sintomáticos.</a:t>
            </a:r>
          </a:p>
          <a:p>
            <a:pPr algn="just"/>
            <a:endParaRPr lang="es-ES" sz="800" dirty="0"/>
          </a:p>
          <a:p>
            <a:pPr marL="285750" indent="-285750" algn="just">
              <a:buFont typeface="Arial" panose="020B0604020202020204" pitchFamily="34" charset="0"/>
              <a:buChar char="•"/>
            </a:pPr>
            <a:r>
              <a:rPr lang="es-ES" sz="2200" dirty="0"/>
              <a:t>La respuesta al tratamiento deberá ser revaluada cada 6 meses inicialmente y tras estabilización de forma anual. Si los objetivos no se alcanzan, considerar ajuste y/o suspensión del tratamiento.</a:t>
            </a:r>
          </a:p>
          <a:p>
            <a:pPr algn="just"/>
            <a:endParaRPr lang="es-ES" sz="800" dirty="0"/>
          </a:p>
          <a:p>
            <a:pPr marL="285750" indent="-285750" algn="just">
              <a:buFont typeface="Arial" panose="020B0604020202020204" pitchFamily="34" charset="0"/>
              <a:buChar char="•"/>
            </a:pPr>
            <a:r>
              <a:rPr lang="es-ES" sz="2200" dirty="0"/>
              <a:t>Los clínicos, el paciente y los familiares/cuidadores deberían considerar la deprescripción desde que se prescribe el medicamento por primera vez y a lo largo de todo el tratamiento.</a:t>
            </a:r>
          </a:p>
          <a:p>
            <a:pPr algn="just"/>
            <a:endParaRPr lang="es-ES" sz="800" dirty="0"/>
          </a:p>
          <a:p>
            <a:pPr marL="285750" indent="-285750" algn="just">
              <a:buFont typeface="Arial" panose="020B0604020202020204" pitchFamily="34" charset="0"/>
              <a:buChar char="•"/>
            </a:pPr>
            <a:r>
              <a:rPr lang="es-ES" sz="2200" dirty="0"/>
              <a:t>La deprescripción debe hacerse de forma gradual, valorando al paciente tras cada reducción de dosis. El tratamiento debería reiniciarse si el paciente empeora su nivel cognitivo o su funcionamiento global debido a la retirada.</a:t>
            </a:r>
          </a:p>
          <a:p>
            <a:pPr algn="just"/>
            <a:r>
              <a:rPr lang="es-ES" dirty="0"/>
              <a:t>	</a:t>
            </a:r>
          </a:p>
          <a:p>
            <a:pPr algn="just"/>
            <a:endParaRPr lang="es-ES" dirty="0"/>
          </a:p>
        </p:txBody>
      </p:sp>
    </p:spTree>
    <p:extLst>
      <p:ext uri="{BB962C8B-B14F-4D97-AF65-F5344CB8AC3E}">
        <p14:creationId xmlns:p14="http://schemas.microsoft.com/office/powerpoint/2010/main" val="3421048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1698" y="1105592"/>
            <a:ext cx="9236826" cy="606829"/>
          </a:xfrm>
        </p:spPr>
        <p:txBody>
          <a:bodyPr>
            <a:normAutofit fontScale="90000"/>
          </a:bodyPr>
          <a:lstStyle/>
          <a:p>
            <a:pPr algn="ctr"/>
            <a:r>
              <a:rPr lang="es-ES" sz="4000" b="1" dirty="0">
                <a:solidFill>
                  <a:srgbClr val="4BACC6"/>
                </a:solidFill>
                <a:latin typeface="Arial Black" pitchFamily="34" charset="0"/>
              </a:rPr>
              <a:t>Para más información y bibliografía…</a:t>
            </a:r>
            <a:br>
              <a:rPr lang="es-ES" sz="4000" b="1" dirty="0">
                <a:solidFill>
                  <a:srgbClr val="4BACC6"/>
                </a:solidFill>
                <a:latin typeface="Arial Black" pitchFamily="34" charset="0"/>
              </a:rPr>
            </a:br>
            <a:endParaRPr lang="es-ES" sz="4000" dirty="0">
              <a:solidFill>
                <a:srgbClr val="4E9EBA"/>
              </a:solidFill>
              <a:latin typeface="Arial Black" pitchFamily="34" charset="0"/>
              <a:ea typeface="+mn-ea"/>
              <a:cs typeface="+mn-cs"/>
            </a:endParaRPr>
          </a:p>
        </p:txBody>
      </p:sp>
      <p:pic>
        <p:nvPicPr>
          <p:cNvPr id="4" name="Imagen 3"/>
          <p:cNvPicPr>
            <a:picLocks noChangeAspect="1"/>
          </p:cNvPicPr>
          <p:nvPr/>
        </p:nvPicPr>
        <p:blipFill>
          <a:blip r:embed="rId2"/>
          <a:stretch>
            <a:fillRect/>
          </a:stretch>
        </p:blipFill>
        <p:spPr>
          <a:xfrm>
            <a:off x="8447809" y="2095759"/>
            <a:ext cx="3276600" cy="3381375"/>
          </a:xfrm>
          <a:prstGeom prst="rect">
            <a:avLst/>
          </a:prstGeom>
        </p:spPr>
      </p:pic>
      <p:sp>
        <p:nvSpPr>
          <p:cNvPr id="3" name="Marcador de contenido 2"/>
          <p:cNvSpPr>
            <a:spLocks noGrp="1"/>
          </p:cNvSpPr>
          <p:nvPr>
            <p:ph idx="1"/>
          </p:nvPr>
        </p:nvSpPr>
        <p:spPr/>
        <p:txBody>
          <a:bodyPr/>
          <a:lstStyle/>
          <a:p>
            <a:endParaRPr lang="es-ES" sz="2800" b="1" dirty="0">
              <a:solidFill>
                <a:srgbClr val="4BACC6"/>
              </a:solidFill>
              <a:latin typeface="Arial Black" pitchFamily="34" charset="0"/>
              <a:ea typeface="+mj-ea"/>
              <a:cs typeface="+mj-cs"/>
            </a:endParaRPr>
          </a:p>
          <a:p>
            <a:endParaRPr lang="es-ES" b="1" dirty="0">
              <a:solidFill>
                <a:srgbClr val="4BACC6"/>
              </a:solidFill>
              <a:latin typeface="Arial Black" pitchFamily="34" charset="0"/>
              <a:ea typeface="+mj-ea"/>
              <a:cs typeface="+mj-cs"/>
            </a:endParaRPr>
          </a:p>
          <a:p>
            <a:endParaRPr lang="es-ES" sz="2800" b="1" dirty="0">
              <a:solidFill>
                <a:srgbClr val="4BACC6"/>
              </a:solidFill>
              <a:latin typeface="Arial Black" pitchFamily="34" charset="0"/>
              <a:ea typeface="+mj-ea"/>
              <a:cs typeface="+mj-cs"/>
            </a:endParaRPr>
          </a:p>
          <a:p>
            <a:endParaRPr lang="es-ES" b="1" dirty="0">
              <a:solidFill>
                <a:srgbClr val="4BACC6"/>
              </a:solidFill>
              <a:latin typeface="Arial Black" pitchFamily="34" charset="0"/>
              <a:ea typeface="+mj-ea"/>
              <a:cs typeface="+mj-cs"/>
            </a:endParaRPr>
          </a:p>
          <a:p>
            <a:pPr algn="ctr"/>
            <a:r>
              <a:rPr lang="es-ES" sz="2800" b="1" dirty="0">
                <a:solidFill>
                  <a:srgbClr val="4BACC6"/>
                </a:solidFill>
                <a:latin typeface="Arial Black" pitchFamily="34" charset="0"/>
                <a:ea typeface="+mj-ea"/>
                <a:cs typeface="+mj-cs"/>
                <a:hlinkClick r:id="rId3"/>
              </a:rPr>
              <a:t>INFAC VOL 32 Nº7</a:t>
            </a:r>
            <a:endParaRPr lang="es-ES" sz="2800" b="1" dirty="0">
              <a:solidFill>
                <a:srgbClr val="4BACC6"/>
              </a:solidFill>
              <a:latin typeface="Arial Black" pitchFamily="34" charset="0"/>
              <a:ea typeface="+mj-ea"/>
              <a:cs typeface="+mj-cs"/>
            </a:endParaRPr>
          </a:p>
          <a:p>
            <a:endParaRPr lang="es-ES" dirty="0"/>
          </a:p>
        </p:txBody>
      </p:sp>
      <p:grpSp>
        <p:nvGrpSpPr>
          <p:cNvPr id="6" name="Grupo 5"/>
          <p:cNvGrpSpPr/>
          <p:nvPr/>
        </p:nvGrpSpPr>
        <p:grpSpPr>
          <a:xfrm>
            <a:off x="621635" y="6185998"/>
            <a:ext cx="10856798" cy="580324"/>
            <a:chOff x="621635" y="6185998"/>
            <a:chExt cx="10856798" cy="580324"/>
          </a:xfrm>
        </p:grpSpPr>
        <p:pic>
          <p:nvPicPr>
            <p:cNvPr id="7" name="Imagen 6"/>
            <p:cNvPicPr/>
            <p:nvPr/>
          </p:nvPicPr>
          <p:blipFill rotWithShape="1">
            <a:blip r:embed="rId4"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8" name="Imagen 7" descr="Archivo:Osakidetza.svg - Wikipedia, la enciclopedia libre"/>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9" name="Imagen 8" descr="salud_lateral_colo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spTree>
    <p:extLst>
      <p:ext uri="{BB962C8B-B14F-4D97-AF65-F5344CB8AC3E}">
        <p14:creationId xmlns:p14="http://schemas.microsoft.com/office/powerpoint/2010/main" val="982377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21635" y="356090"/>
            <a:ext cx="10515600" cy="732155"/>
          </a:xfrm>
        </p:spPr>
        <p:txBody>
          <a:bodyPr/>
          <a:lstStyle/>
          <a:p>
            <a:pPr algn="ctr"/>
            <a:r>
              <a:rPr lang="es-ES" sz="4000" dirty="0">
                <a:solidFill>
                  <a:srgbClr val="4E9EBA"/>
                </a:solidFill>
                <a:latin typeface="Arial Black" pitchFamily="34" charset="0"/>
                <a:ea typeface="+mn-ea"/>
                <a:cs typeface="+mn-cs"/>
              </a:rPr>
              <a:t>Sumario</a:t>
            </a:r>
          </a:p>
        </p:txBody>
      </p:sp>
      <p:sp>
        <p:nvSpPr>
          <p:cNvPr id="4" name="Subtítulo 2"/>
          <p:cNvSpPr txBox="1">
            <a:spLocks/>
          </p:cNvSpPr>
          <p:nvPr/>
        </p:nvSpPr>
        <p:spPr>
          <a:xfrm>
            <a:off x="1213945" y="1353732"/>
            <a:ext cx="9601200" cy="3962401"/>
          </a:xfrm>
          <a:prstGeom prst="rect">
            <a:avLst/>
          </a:prstGeom>
          <a:solidFill>
            <a:srgbClr val="5FACBC"/>
          </a:solidFill>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dirty="0"/>
          </a:p>
          <a:p>
            <a:pPr>
              <a:buFont typeface="Wingdings" panose="05000000000000000000" pitchFamily="2" charset="2"/>
              <a:buChar char="Ø"/>
            </a:pPr>
            <a:r>
              <a:rPr lang="es-ES" b="1" dirty="0">
                <a:solidFill>
                  <a:schemeClr val="bg1"/>
                </a:solidFill>
              </a:rPr>
              <a:t>INTRODUCCIÓN 	</a:t>
            </a:r>
          </a:p>
          <a:p>
            <a:pPr>
              <a:buFont typeface="Wingdings" panose="05000000000000000000" pitchFamily="2" charset="2"/>
              <a:buChar char="Ø"/>
            </a:pPr>
            <a:r>
              <a:rPr lang="es-ES" b="1" dirty="0">
                <a:solidFill>
                  <a:schemeClr val="bg1"/>
                </a:solidFill>
              </a:rPr>
              <a:t>FACTORES DE RIESGO </a:t>
            </a:r>
          </a:p>
          <a:p>
            <a:pPr>
              <a:buFont typeface="Wingdings" panose="05000000000000000000" pitchFamily="2" charset="2"/>
              <a:buChar char="Ø"/>
            </a:pPr>
            <a:r>
              <a:rPr lang="es-ES" b="1" dirty="0">
                <a:solidFill>
                  <a:schemeClr val="bg1"/>
                </a:solidFill>
              </a:rPr>
              <a:t>DIAGNÓSTICO Y ESTADIAJE</a:t>
            </a:r>
          </a:p>
          <a:p>
            <a:pPr>
              <a:buFont typeface="Wingdings" panose="05000000000000000000" pitchFamily="2" charset="2"/>
              <a:buChar char="Ø"/>
            </a:pPr>
            <a:r>
              <a:rPr lang="es-ES" b="1" dirty="0">
                <a:solidFill>
                  <a:schemeClr val="bg1"/>
                </a:solidFill>
              </a:rPr>
              <a:t>TRATAMIENTO </a:t>
            </a:r>
          </a:p>
          <a:p>
            <a:r>
              <a:rPr lang="es-ES" dirty="0">
                <a:solidFill>
                  <a:schemeClr val="bg1"/>
                </a:solidFill>
              </a:rPr>
              <a:t>Medidas no farmacológicas </a:t>
            </a:r>
          </a:p>
          <a:p>
            <a:r>
              <a:rPr lang="es-ES" dirty="0">
                <a:solidFill>
                  <a:schemeClr val="bg1"/>
                </a:solidFill>
              </a:rPr>
              <a:t>Tratamiento farmacológico de los síntomas cognitivos 	</a:t>
            </a:r>
          </a:p>
          <a:p>
            <a:pPr>
              <a:buFont typeface="Wingdings" panose="05000000000000000000" pitchFamily="2" charset="2"/>
              <a:buChar char="Ø"/>
            </a:pPr>
            <a:r>
              <a:rPr lang="es-ES" b="1" dirty="0">
                <a:solidFill>
                  <a:schemeClr val="bg1"/>
                </a:solidFill>
              </a:rPr>
              <a:t>DEPRESCRIPCIÓN DEL TRATAMIENTO </a:t>
            </a:r>
          </a:p>
          <a:p>
            <a:r>
              <a:rPr lang="es-ES" dirty="0">
                <a:solidFill>
                  <a:schemeClr val="bg1"/>
                </a:solidFill>
              </a:rPr>
              <a:t>¿Cuándo deprescribir? </a:t>
            </a:r>
          </a:p>
          <a:p>
            <a:r>
              <a:rPr lang="es-ES" dirty="0">
                <a:solidFill>
                  <a:schemeClr val="bg1"/>
                </a:solidFill>
              </a:rPr>
              <a:t>¿Cómo deprescribir?</a:t>
            </a:r>
            <a:r>
              <a:rPr lang="es-ES" dirty="0"/>
              <a:t>	</a:t>
            </a:r>
          </a:p>
        </p:txBody>
      </p:sp>
      <p:grpSp>
        <p:nvGrpSpPr>
          <p:cNvPr id="6" name="Grupo 5"/>
          <p:cNvGrpSpPr/>
          <p:nvPr/>
        </p:nvGrpSpPr>
        <p:grpSpPr>
          <a:xfrm>
            <a:off x="621635" y="6185998"/>
            <a:ext cx="10856798" cy="580324"/>
            <a:chOff x="621635" y="6185998"/>
            <a:chExt cx="10856798" cy="580324"/>
          </a:xfrm>
        </p:grpSpPr>
        <p:pic>
          <p:nvPicPr>
            <p:cNvPr id="7" name="Imagen 6"/>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8" name="Imagen 7"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9" name="Imagen 8"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4" name="Conector recto 13"/>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371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72425" y="365125"/>
            <a:ext cx="10515600" cy="732155"/>
          </a:xfrm>
        </p:spPr>
        <p:txBody>
          <a:bodyPr/>
          <a:lstStyle/>
          <a:p>
            <a:pPr algn="ctr"/>
            <a:r>
              <a:rPr lang="es-ES" sz="4000" dirty="0">
                <a:solidFill>
                  <a:srgbClr val="4E9EBA"/>
                </a:solidFill>
                <a:latin typeface="Arial Black" pitchFamily="34" charset="0"/>
                <a:ea typeface="+mn-ea"/>
                <a:cs typeface="+mn-cs"/>
              </a:rPr>
              <a:t>INTRODUCCIÓN</a:t>
            </a:r>
          </a:p>
        </p:txBody>
      </p:sp>
      <p:sp>
        <p:nvSpPr>
          <p:cNvPr id="6" name="Subtítulo 2"/>
          <p:cNvSpPr txBox="1">
            <a:spLocks/>
          </p:cNvSpPr>
          <p:nvPr/>
        </p:nvSpPr>
        <p:spPr>
          <a:xfrm>
            <a:off x="252248" y="1330346"/>
            <a:ext cx="11343040"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S" sz="2000" dirty="0"/>
              <a:t>La enfermedad de Alzheimer (EA) es la primera causa de demencia neurodegenerativa a nivel mundial (60-70% de los casos) y supone un problema sanitario de primer orden. </a:t>
            </a:r>
          </a:p>
          <a:p>
            <a:pPr marL="0" indent="0" algn="just">
              <a:buNone/>
            </a:pPr>
            <a:endParaRPr lang="es-ES" sz="1000" dirty="0"/>
          </a:p>
          <a:p>
            <a:pPr algn="just"/>
            <a:r>
              <a:rPr lang="es-ES" sz="2000" dirty="0"/>
              <a:t>La demencia neurodegenerativa es un síndrome crónico y progresivo caracterizado por el deterioro de la función cognitiva (memoria, pensamiento, lenguaje…), alteraciones conductuales y psicológicas (depresión, ansiedad, agresividad, síntomas psicóticos…) en grado tal que repercute en la ejecución de las actividades de la vida diaria ocasionando una dependencia progresiva hasta hacerse completa, precisando cuidados y supervisión continua. </a:t>
            </a:r>
          </a:p>
          <a:p>
            <a:endParaRPr lang="es-ES" sz="1000" dirty="0"/>
          </a:p>
          <a:p>
            <a:pPr algn="just"/>
            <a:r>
              <a:rPr lang="es-ES" sz="2000" dirty="0"/>
              <a:t>Existe una gran variabilidad en los estudios epidemiológicos tanto en la prevalencia como en la incidencia de la enfermedad, debido a la discrepancia entre los criterios diagnósticos empleados y a la diversidad de la población estudiada. La enfermedad está infradiagnosticada y, cuando se establece un diagnóstico, suele llegar en fases relativamente avanzadas. </a:t>
            </a:r>
          </a:p>
          <a:p>
            <a:endParaRPr lang="es-ES" sz="1000" dirty="0"/>
          </a:p>
          <a:p>
            <a:pPr marL="0" indent="0" algn="ctr">
              <a:buNone/>
            </a:pPr>
            <a:r>
              <a:rPr lang="es-ES" sz="2200" b="1" dirty="0">
                <a:solidFill>
                  <a:srgbClr val="4E9EBA"/>
                </a:solidFill>
              </a:rPr>
              <a:t>El objetivo de este boletín es abordar el tratamiento y la deprescripción de fármacos en la EA </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50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dirty="0">
                <a:solidFill>
                  <a:srgbClr val="4E9EBA"/>
                </a:solidFill>
                <a:latin typeface="Arial Black" pitchFamily="34" charset="0"/>
                <a:ea typeface="+mn-ea"/>
                <a:cs typeface="+mn-cs"/>
              </a:rPr>
              <a:t>FACTORES DE RIESGO</a:t>
            </a:r>
          </a:p>
        </p:txBody>
      </p:sp>
      <p:sp>
        <p:nvSpPr>
          <p:cNvPr id="6" name="Subtítulo 2"/>
          <p:cNvSpPr txBox="1">
            <a:spLocks/>
          </p:cNvSpPr>
          <p:nvPr/>
        </p:nvSpPr>
        <p:spPr>
          <a:xfrm>
            <a:off x="228600" y="1330346"/>
            <a:ext cx="11571890"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S" sz="2000" dirty="0"/>
              <a:t>La etiología de la EA es compleja (intervienen factores genéticos, anomalías a nivel de tejido neurológico y daño vascular). </a:t>
            </a:r>
          </a:p>
          <a:p>
            <a:pPr marL="0" indent="0" algn="just">
              <a:buNone/>
            </a:pPr>
            <a:endParaRPr lang="es-ES" sz="1000" dirty="0"/>
          </a:p>
          <a:p>
            <a:pPr algn="just"/>
            <a:r>
              <a:rPr lang="es-ES" sz="2000" dirty="0"/>
              <a:t>La </a:t>
            </a:r>
            <a:r>
              <a:rPr lang="es-ES" sz="2200" b="1" dirty="0">
                <a:solidFill>
                  <a:srgbClr val="4E9EBA"/>
                </a:solidFill>
              </a:rPr>
              <a:t>edad es el principal factor de riesgo </a:t>
            </a:r>
            <a:r>
              <a:rPr lang="es-ES" sz="2000" dirty="0"/>
              <a:t>(la prevalencia puede llegar al 32% en los mayores de 84 años). </a:t>
            </a:r>
          </a:p>
          <a:p>
            <a:pPr marL="0" indent="0" algn="just">
              <a:buNone/>
            </a:pPr>
            <a:endParaRPr lang="es-ES" sz="1000" dirty="0"/>
          </a:p>
          <a:p>
            <a:pPr algn="just"/>
            <a:r>
              <a:rPr lang="es-ES" sz="2000" dirty="0"/>
              <a:t>Es más frecuente en mujeres y en personas con antecedentes familiares. </a:t>
            </a:r>
          </a:p>
          <a:p>
            <a:pPr marL="0" indent="0" algn="just">
              <a:buNone/>
            </a:pPr>
            <a:endParaRPr lang="es-ES" sz="1000" dirty="0"/>
          </a:p>
          <a:p>
            <a:pPr algn="just"/>
            <a:r>
              <a:rPr lang="es-ES" sz="2000" dirty="0"/>
              <a:t>Otros factores de riesgo son de tipo vascular (hipertensión arterial, dislipemia, obesidad, sedentarismo, hábito tabáquico, diabetes mellitus), así como antecedentes de traumatismo craneoencefálico, depresión, inactividad cognitiva y bajo nivel educativo.</a:t>
            </a:r>
          </a:p>
          <a:p>
            <a:pPr algn="just"/>
            <a:endParaRPr lang="es-ES" sz="1000" dirty="0"/>
          </a:p>
          <a:p>
            <a:pPr algn="just"/>
            <a:r>
              <a:rPr lang="es-ES" sz="2000" dirty="0"/>
              <a:t>La intervención sobre los factores de riesgo modificables de la EA constituye en el momento actual una de las alternativas más eficaces para su prevención. Una intervención sobre la alimentación, ejercicio físico, abandono del tabaco y alcohol, el fomento de la interacción social y de la actividad cognitiva, entre otras, podrían traducirse a largo plazo en beneficio para conseguir un envejecimiento más activo y saludable. </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296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dirty="0">
                <a:solidFill>
                  <a:srgbClr val="4E9EBA"/>
                </a:solidFill>
                <a:latin typeface="Arial Black" pitchFamily="34" charset="0"/>
                <a:ea typeface="+mn-ea"/>
                <a:cs typeface="+mn-cs"/>
              </a:rPr>
              <a:t>DIAGNÓSTICO Y ESTADIAJE (I)</a:t>
            </a:r>
          </a:p>
        </p:txBody>
      </p:sp>
      <p:sp>
        <p:nvSpPr>
          <p:cNvPr id="6" name="Subtítulo 2"/>
          <p:cNvSpPr txBox="1">
            <a:spLocks/>
          </p:cNvSpPr>
          <p:nvPr/>
        </p:nvSpPr>
        <p:spPr>
          <a:xfrm>
            <a:off x="252248" y="1330346"/>
            <a:ext cx="11343040"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S" sz="2000" dirty="0"/>
              <a:t>La EA presenta una fase preclínica (no es posible objetivar alteraciones cognitivas), y una fase sintomática (los síntomas cognitivos y conductuales se hacen evidentes). </a:t>
            </a:r>
          </a:p>
          <a:p>
            <a:pPr marL="0" indent="0" algn="just">
              <a:buNone/>
            </a:pPr>
            <a:endParaRPr lang="es-ES" sz="1000" dirty="0"/>
          </a:p>
          <a:p>
            <a:pPr algn="just"/>
            <a:r>
              <a:rPr lang="es-ES" sz="2000" dirty="0"/>
              <a:t>Las herramientas de valoración cognitiva:</a:t>
            </a:r>
            <a:r>
              <a:rPr lang="es-ES" sz="2000" b="1" dirty="0"/>
              <a:t> </a:t>
            </a:r>
            <a:r>
              <a:rPr lang="es-ES" sz="2200" b="1" dirty="0">
                <a:solidFill>
                  <a:srgbClr val="4E9EBA"/>
                </a:solidFill>
              </a:rPr>
              <a:t>test Mini-Mental State Examination (MMSE). </a:t>
            </a:r>
          </a:p>
          <a:p>
            <a:pPr marL="0" indent="0" algn="just">
              <a:buNone/>
            </a:pPr>
            <a:endParaRPr lang="es-ES" sz="1000" b="1" dirty="0"/>
          </a:p>
          <a:p>
            <a:pPr algn="just"/>
            <a:r>
              <a:rPr lang="es-ES" sz="2000" dirty="0"/>
              <a:t>En cuanto a la valoración del estado funcional:</a:t>
            </a:r>
          </a:p>
          <a:p>
            <a:pPr marL="0" indent="0" algn="just">
              <a:buNone/>
            </a:pPr>
            <a:r>
              <a:rPr lang="es-ES" sz="2000" b="1" dirty="0"/>
              <a:t>	- </a:t>
            </a:r>
            <a:r>
              <a:rPr lang="es-ES" sz="2200" b="1" dirty="0">
                <a:solidFill>
                  <a:srgbClr val="4E9EBA"/>
                </a:solidFill>
              </a:rPr>
              <a:t>escalas de Lawton y Brody </a:t>
            </a:r>
            <a:r>
              <a:rPr lang="es-ES" sz="2000" dirty="0"/>
              <a:t>para las actividades instrumentales de la vida diaria </a:t>
            </a:r>
          </a:p>
          <a:p>
            <a:pPr marL="0" indent="0" algn="just">
              <a:buNone/>
            </a:pPr>
            <a:r>
              <a:rPr lang="es-ES" sz="2000" dirty="0"/>
              <a:t>	- </a:t>
            </a:r>
            <a:r>
              <a:rPr lang="es-ES" sz="2200" b="1" dirty="0">
                <a:solidFill>
                  <a:srgbClr val="4E9EBA"/>
                </a:solidFill>
              </a:rPr>
              <a:t>índice de Barthel o de Katz </a:t>
            </a:r>
            <a:r>
              <a:rPr lang="es-ES" sz="2000" dirty="0"/>
              <a:t>para las actividades básicas de la vida diaria.</a:t>
            </a:r>
          </a:p>
          <a:p>
            <a:pPr marL="0" indent="0" algn="just">
              <a:buNone/>
            </a:pPr>
            <a:endParaRPr lang="es-ES" sz="1000" dirty="0"/>
          </a:p>
          <a:p>
            <a:pPr algn="just"/>
            <a:r>
              <a:rPr lang="es-ES" sz="2000" dirty="0"/>
              <a:t>Para describir las distintas fases de la enfermedad: </a:t>
            </a:r>
            <a:r>
              <a:rPr lang="es-ES" sz="2200" b="1" dirty="0">
                <a:solidFill>
                  <a:srgbClr val="4E9EBA"/>
                </a:solidFill>
              </a:rPr>
              <a:t>escala de Deterioro Global GDS-FAST</a:t>
            </a:r>
            <a:r>
              <a:rPr lang="es-ES" sz="2000" dirty="0"/>
              <a:t>, que establece 7 grados de deterioro (valora tanto el deterioro cognitivo como el funcional).</a:t>
            </a:r>
          </a:p>
          <a:p>
            <a:pPr marL="0" indent="0" algn="just">
              <a:buNone/>
            </a:pPr>
            <a:endParaRPr lang="es-ES" sz="1000" dirty="0"/>
          </a:p>
          <a:p>
            <a:pPr algn="just"/>
            <a:r>
              <a:rPr lang="es-ES" sz="2000" dirty="0"/>
              <a:t>Estas herramientas tienen utilidad para evaluar la gravedad y la progresión de la enfermedad, así como para tomar decisiones sobre la necesidad de continuar o no el tratamiento.</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9285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dirty="0">
                <a:solidFill>
                  <a:srgbClr val="4E9EBA"/>
                </a:solidFill>
                <a:latin typeface="Arial Black" pitchFamily="34" charset="0"/>
                <a:ea typeface="+mn-ea"/>
                <a:cs typeface="+mn-cs"/>
              </a:rPr>
              <a:t>DIAGNÓSTICO Y ESTADIAJE (II)</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pic>
        <p:nvPicPr>
          <p:cNvPr id="3" name="Imagen 2"/>
          <p:cNvPicPr>
            <a:picLocks noChangeAspect="1"/>
          </p:cNvPicPr>
          <p:nvPr/>
        </p:nvPicPr>
        <p:blipFill>
          <a:blip r:embed="rId5"/>
          <a:stretch>
            <a:fillRect/>
          </a:stretch>
        </p:blipFill>
        <p:spPr>
          <a:xfrm>
            <a:off x="2494016" y="1114713"/>
            <a:ext cx="6125880" cy="5053852"/>
          </a:xfrm>
          <a:prstGeom prst="rect">
            <a:avLst/>
          </a:prstGeom>
        </p:spPr>
      </p:pic>
    </p:spTree>
    <p:extLst>
      <p:ext uri="{BB962C8B-B14F-4D97-AF65-F5344CB8AC3E}">
        <p14:creationId xmlns:p14="http://schemas.microsoft.com/office/powerpoint/2010/main" val="200773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732155"/>
          </a:xfrm>
        </p:spPr>
        <p:txBody>
          <a:bodyPr/>
          <a:lstStyle/>
          <a:p>
            <a:pPr algn="ctr"/>
            <a:r>
              <a:rPr lang="es-ES" sz="4000" dirty="0">
                <a:solidFill>
                  <a:srgbClr val="4E9EBA"/>
                </a:solidFill>
                <a:latin typeface="Arial Black" pitchFamily="34" charset="0"/>
                <a:ea typeface="+mn-ea"/>
                <a:cs typeface="+mn-cs"/>
              </a:rPr>
              <a:t>TRATAMIENTO</a:t>
            </a:r>
          </a:p>
        </p:txBody>
      </p:sp>
      <p:sp>
        <p:nvSpPr>
          <p:cNvPr id="6" name="Subtítulo 2"/>
          <p:cNvSpPr txBox="1">
            <a:spLocks/>
          </p:cNvSpPr>
          <p:nvPr/>
        </p:nvSpPr>
        <p:spPr>
          <a:xfrm>
            <a:off x="252248" y="1466980"/>
            <a:ext cx="11343040"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s-ES" sz="2200" b="1" dirty="0"/>
              <a:t>Los objetivos del tratamiento son: </a:t>
            </a:r>
          </a:p>
          <a:p>
            <a:pPr marL="0" indent="0" algn="just">
              <a:buNone/>
            </a:pPr>
            <a:endParaRPr lang="es-ES" sz="1000" b="1" dirty="0"/>
          </a:p>
          <a:p>
            <a:pPr algn="just"/>
            <a:r>
              <a:rPr lang="es-ES" sz="2200" dirty="0"/>
              <a:t>la mejora de la calidad de vida del paciente y del cuidador</a:t>
            </a:r>
          </a:p>
          <a:p>
            <a:pPr algn="just"/>
            <a:r>
              <a:rPr lang="es-ES" sz="2200" dirty="0"/>
              <a:t>el retraso del deterioro cognitivo</a:t>
            </a:r>
          </a:p>
          <a:p>
            <a:pPr algn="just"/>
            <a:r>
              <a:rPr lang="es-ES" sz="2200" dirty="0"/>
              <a:t>la preservación de las habilidades funcionales</a:t>
            </a:r>
          </a:p>
          <a:p>
            <a:pPr algn="just"/>
            <a:r>
              <a:rPr lang="es-ES" sz="2200" dirty="0"/>
              <a:t>la prevención de los trastornos del estado de ánimo y de la conducta </a:t>
            </a:r>
          </a:p>
          <a:p>
            <a:pPr algn="just"/>
            <a:r>
              <a:rPr lang="es-ES" sz="2200" dirty="0"/>
              <a:t>la prevención y el tratamiento de las complicaciones (caídas, fracturas, úlceras de decúbito, infecciones, reacciones adversas a los medicamentos).</a:t>
            </a:r>
          </a:p>
          <a:p>
            <a:pPr marL="0" indent="0" algn="just">
              <a:buNone/>
            </a:pPr>
            <a:endParaRPr lang="es-ES" sz="2400" dirty="0"/>
          </a:p>
          <a:p>
            <a:pPr marL="0" indent="0" algn="just">
              <a:buNone/>
            </a:pPr>
            <a:r>
              <a:rPr lang="es-ES" sz="2200" b="1" dirty="0"/>
              <a:t>En la actualidad no se dispone de ningún tratamiento que logre la curación o detención del proceso neurodegenerativo asociado a la EA. Solo se dispone de tratamientos sintomáticos. </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4604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745" y="365125"/>
            <a:ext cx="10515600" cy="732155"/>
          </a:xfrm>
        </p:spPr>
        <p:txBody>
          <a:bodyPr>
            <a:normAutofit/>
          </a:bodyPr>
          <a:lstStyle/>
          <a:p>
            <a:pPr algn="ctr"/>
            <a:r>
              <a:rPr lang="es-ES" sz="4000" dirty="0">
                <a:solidFill>
                  <a:srgbClr val="4E9EBA"/>
                </a:solidFill>
                <a:latin typeface="Arial Black" pitchFamily="34" charset="0"/>
                <a:ea typeface="+mn-ea"/>
                <a:cs typeface="+mn-cs"/>
              </a:rPr>
              <a:t>Medidas no farmacológicas</a:t>
            </a:r>
          </a:p>
        </p:txBody>
      </p:sp>
      <p:sp>
        <p:nvSpPr>
          <p:cNvPr id="6" name="Subtítulo 2"/>
          <p:cNvSpPr txBox="1">
            <a:spLocks/>
          </p:cNvSpPr>
          <p:nvPr/>
        </p:nvSpPr>
        <p:spPr>
          <a:xfrm>
            <a:off x="252248" y="1466980"/>
            <a:ext cx="11343040"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S" sz="2200" dirty="0"/>
              <a:t>Son el </a:t>
            </a:r>
            <a:r>
              <a:rPr lang="es-ES" sz="2200" b="1" dirty="0"/>
              <a:t>primer escalón del tratamiento </a:t>
            </a:r>
            <a:r>
              <a:rPr lang="es-ES" sz="2200" dirty="0"/>
              <a:t>y deben mantenerse siempre, aún en el caso de que se indique un tratamiento farmacológico. </a:t>
            </a:r>
          </a:p>
          <a:p>
            <a:pPr marL="0" indent="0" algn="just">
              <a:buNone/>
            </a:pPr>
            <a:endParaRPr lang="es-ES" sz="1000" dirty="0"/>
          </a:p>
          <a:p>
            <a:pPr algn="just"/>
            <a:r>
              <a:rPr lang="es-ES" sz="2200" dirty="0"/>
              <a:t>Entre las intervenciones centradas en el paciente, se hallan la estimulación y el entrenamiento cognitivo, la actividad física y rehabilitación, el entrenamiento de las actividades de la vida diaria, así como otras terapias ocupacionales aplicadas a través de la música, la relación con animales, el arte, etc. </a:t>
            </a:r>
          </a:p>
          <a:p>
            <a:pPr marL="0" indent="0" algn="just">
              <a:buNone/>
            </a:pPr>
            <a:endParaRPr lang="es-ES" sz="1000" dirty="0"/>
          </a:p>
          <a:p>
            <a:pPr algn="just"/>
            <a:r>
              <a:rPr lang="es-ES" sz="2200" dirty="0"/>
              <a:t>Asimismo, NICE recomienda ofrecer actividades para promover el bienestar adaptadas a las preferencias de la persona, así como terapia de estimulación cognitiva grupal a personas con EA leve a moderada y considerar la terapia de reminiscencia grupal, la rehabilitación cognitiva o la terapia ocupacional para apoyar la capacidad funcional en personas con EA leve a moderada. </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159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56745" y="280255"/>
            <a:ext cx="10515600" cy="732155"/>
          </a:xfrm>
        </p:spPr>
        <p:txBody>
          <a:bodyPr>
            <a:normAutofit fontScale="90000"/>
          </a:bodyPr>
          <a:lstStyle/>
          <a:p>
            <a:pPr algn="ctr"/>
            <a:r>
              <a:rPr lang="es-ES" sz="4000" dirty="0">
                <a:solidFill>
                  <a:srgbClr val="4E9EBA"/>
                </a:solidFill>
                <a:latin typeface="Arial Black" pitchFamily="34" charset="0"/>
                <a:ea typeface="+mn-ea"/>
                <a:cs typeface="+mn-cs"/>
              </a:rPr>
              <a:t>Tratamiento farmacológico de los síntomas cognitivos (I)</a:t>
            </a:r>
          </a:p>
        </p:txBody>
      </p:sp>
      <p:sp>
        <p:nvSpPr>
          <p:cNvPr id="6" name="Subtítulo 2"/>
          <p:cNvSpPr txBox="1">
            <a:spLocks/>
          </p:cNvSpPr>
          <p:nvPr/>
        </p:nvSpPr>
        <p:spPr>
          <a:xfrm>
            <a:off x="252248" y="1299385"/>
            <a:ext cx="11498318" cy="48556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ES" sz="2000" dirty="0"/>
              <a:t>Se utilizan los </a:t>
            </a:r>
            <a:r>
              <a:rPr lang="es-ES" sz="2200" b="1" dirty="0">
                <a:solidFill>
                  <a:srgbClr val="4E9EBA"/>
                </a:solidFill>
              </a:rPr>
              <a:t>inhibidores de la acetilcolinesterasa</a:t>
            </a:r>
            <a:r>
              <a:rPr lang="es-ES" sz="2000" b="1" dirty="0"/>
              <a:t> </a:t>
            </a:r>
            <a:r>
              <a:rPr lang="es-ES" sz="2000" dirty="0"/>
              <a:t>(</a:t>
            </a:r>
            <a:r>
              <a:rPr lang="es-ES" sz="2000" dirty="0" err="1"/>
              <a:t>donepezilo</a:t>
            </a:r>
            <a:r>
              <a:rPr lang="es-ES" sz="2000" dirty="0"/>
              <a:t>, </a:t>
            </a:r>
            <a:r>
              <a:rPr lang="es-ES" sz="2000" dirty="0" err="1"/>
              <a:t>rivastigmina</a:t>
            </a:r>
            <a:r>
              <a:rPr lang="es-ES" sz="2000" dirty="0"/>
              <a:t> y </a:t>
            </a:r>
            <a:r>
              <a:rPr lang="es-ES" sz="2000" dirty="0" err="1"/>
              <a:t>galantamina</a:t>
            </a:r>
            <a:r>
              <a:rPr lang="es-ES" sz="2000" dirty="0"/>
              <a:t>) y </a:t>
            </a:r>
            <a:r>
              <a:rPr lang="es-ES" sz="2200" b="1" dirty="0">
                <a:solidFill>
                  <a:srgbClr val="4E9EBA"/>
                </a:solidFill>
              </a:rPr>
              <a:t>memantina.</a:t>
            </a:r>
          </a:p>
          <a:p>
            <a:pPr marL="0" indent="0" algn="just">
              <a:buNone/>
            </a:pPr>
            <a:endParaRPr lang="es-ES" sz="1000" dirty="0"/>
          </a:p>
          <a:p>
            <a:pPr algn="just"/>
            <a:r>
              <a:rPr lang="es-ES" sz="2000" dirty="0"/>
              <a:t>Evidencia limitada: necesidad de seleccionar cuidadosamente los pacientes a los que se ha de tratar.</a:t>
            </a:r>
          </a:p>
          <a:p>
            <a:pPr marL="0" indent="0" algn="just">
              <a:buNone/>
            </a:pPr>
            <a:endParaRPr lang="es-ES" sz="1000" dirty="0"/>
          </a:p>
          <a:p>
            <a:pPr algn="just"/>
            <a:r>
              <a:rPr lang="es-ES" sz="2000" dirty="0"/>
              <a:t>El tratamiento debe ser iniciado por un especialista en neurología o psiquiatría (medicamentos de visado).</a:t>
            </a:r>
          </a:p>
          <a:p>
            <a:pPr marL="0" indent="0" algn="just">
              <a:buNone/>
            </a:pPr>
            <a:endParaRPr lang="es-ES" sz="1000" dirty="0"/>
          </a:p>
          <a:p>
            <a:pPr algn="just"/>
            <a:r>
              <a:rPr lang="es-ES" sz="2000" dirty="0"/>
              <a:t>Importante consensuar la necesidad de tratamiento con el paciente y los familiares, informando de las expectativas reales acerca de la eficacia del tratamiento farmacológico (30-50% de los pacientes no muestra ningún beneficio), los posibles efectos adversos y la necesidad de retirada cuando dejen de ser efectivos o cuando el estado clínico del paciente lo determine. </a:t>
            </a:r>
          </a:p>
          <a:p>
            <a:pPr marL="0" indent="0" algn="just">
              <a:buNone/>
            </a:pPr>
            <a:endParaRPr lang="es-ES" sz="1000" dirty="0"/>
          </a:p>
          <a:p>
            <a:pPr algn="just"/>
            <a:r>
              <a:rPr lang="es-ES" sz="2000" dirty="0"/>
              <a:t>La respuesta al tratamiento deberá ser revaluada tras un periodo predeterminado (cada 6 meses inicialmente y tras estabilización de forma anual) y si los objetivos no han sido alcanzados, podría considerarse un ajuste y/o suspensión del tratamiento.</a:t>
            </a:r>
          </a:p>
        </p:txBody>
      </p:sp>
      <p:grpSp>
        <p:nvGrpSpPr>
          <p:cNvPr id="7" name="Grupo 6"/>
          <p:cNvGrpSpPr/>
          <p:nvPr/>
        </p:nvGrpSpPr>
        <p:grpSpPr>
          <a:xfrm>
            <a:off x="621635" y="6185998"/>
            <a:ext cx="10856798" cy="580324"/>
            <a:chOff x="621635" y="6185998"/>
            <a:chExt cx="10856798" cy="580324"/>
          </a:xfrm>
        </p:grpSpPr>
        <p:pic>
          <p:nvPicPr>
            <p:cNvPr id="8" name="Imagen 7"/>
            <p:cNvPicPr/>
            <p:nvPr/>
          </p:nvPicPr>
          <p:blipFill rotWithShape="1">
            <a:blip r:embed="rId2" cstate="print">
              <a:extLst>
                <a:ext uri="{28A0092B-C50C-407E-A947-70E740481C1C}">
                  <a14:useLocalDpi xmlns:a14="http://schemas.microsoft.com/office/drawing/2010/main" val="0"/>
                </a:ext>
              </a:extLst>
            </a:blip>
            <a:srcRect l="705" t="11283" r="58196" b="10438"/>
            <a:stretch/>
          </p:blipFill>
          <p:spPr bwMode="auto">
            <a:xfrm>
              <a:off x="5323957" y="6185998"/>
              <a:ext cx="1012536" cy="535626"/>
            </a:xfrm>
            <a:prstGeom prst="rect">
              <a:avLst/>
            </a:prstGeom>
            <a:ln>
              <a:noFill/>
            </a:ln>
            <a:extLst>
              <a:ext uri="{53640926-AAD7-44D8-BBD7-CCE9431645EC}">
                <a14:shadowObscured xmlns:a14="http://schemas.microsoft.com/office/drawing/2010/main"/>
              </a:ext>
            </a:extLst>
          </p:spPr>
        </p:pic>
        <p:pic>
          <p:nvPicPr>
            <p:cNvPr id="9" name="Imagen 8" descr="Archivo:Osakidetza.svg - Wikipedia, la enciclopedia libr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1635" y="6249023"/>
              <a:ext cx="1156335" cy="409575"/>
            </a:xfrm>
            <a:prstGeom prst="rect">
              <a:avLst/>
            </a:prstGeom>
            <a:noFill/>
            <a:ln>
              <a:noFill/>
            </a:ln>
          </p:spPr>
        </p:pic>
        <p:pic>
          <p:nvPicPr>
            <p:cNvPr id="10" name="Imagen 9" descr="salud_lateral_colo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73203" y="6239907"/>
              <a:ext cx="1205230" cy="526415"/>
            </a:xfrm>
            <a:prstGeom prst="rect">
              <a:avLst/>
            </a:prstGeom>
            <a:noFill/>
            <a:ln>
              <a:noFill/>
            </a:ln>
          </p:spPr>
        </p:pic>
      </p:grpSp>
      <p:cxnSp>
        <p:nvCxnSpPr>
          <p:cNvPr id="12" name="Conector recto 11"/>
          <p:cNvCxnSpPr/>
          <p:nvPr/>
        </p:nvCxnSpPr>
        <p:spPr>
          <a:xfrm>
            <a:off x="433802" y="1090023"/>
            <a:ext cx="11161486" cy="7257"/>
          </a:xfrm>
          <a:prstGeom prst="line">
            <a:avLst/>
          </a:prstGeom>
          <a:ln w="25400">
            <a:solidFill>
              <a:srgbClr val="4E9EB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643970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gai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91CD9D10FA1F543857F910471C88E3F" ma:contentTypeVersion="18" ma:contentTypeDescription="Create a new document." ma:contentTypeScope="" ma:versionID="658e05dc79727ff3272e17dd9bfa80f0">
  <xsd:schema xmlns:xsd="http://www.w3.org/2001/XMLSchema" xmlns:xs="http://www.w3.org/2001/XMLSchema" xmlns:p="http://schemas.microsoft.com/office/2006/metadata/properties" xmlns:ns2="1fdafc60-6e87-4fef-9209-278af2a3ac6d" xmlns:ns3="f301a845-6ce7-4628-b9f3-e90712a662a6" targetNamespace="http://schemas.microsoft.com/office/2006/metadata/properties" ma:root="true" ma:fieldsID="60ec3ea61346522d41d3ef10648fdf0c" ns2:_="" ns3:_="">
    <xsd:import namespace="1fdafc60-6e87-4fef-9209-278af2a3ac6d"/>
    <xsd:import namespace="f301a845-6ce7-4628-b9f3-e90712a662a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dafc60-6e87-4fef-9209-278af2a3ac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6238219-447f-418f-809f-6e2596424ee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01a845-6ce7-4628-b9f3-e90712a662a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b2c9e86-a5d1-4fbb-99d0-b14c622278c8}" ma:internalName="TaxCatchAll" ma:showField="CatchAllData" ma:web="f301a845-6ce7-4628-b9f3-e90712a662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301a845-6ce7-4628-b9f3-e90712a662a6" xsi:nil="true"/>
    <lcf76f155ced4ddcb4097134ff3c332f xmlns="1fdafc60-6e87-4fef-9209-278af2a3ac6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1737D3B-2628-4CB1-A252-A7A3FD4F8197}">
  <ds:schemaRefs>
    <ds:schemaRef ds:uri="http://schemas.microsoft.com/sharepoint/v3/contenttype/forms"/>
  </ds:schemaRefs>
</ds:datastoreItem>
</file>

<file path=customXml/itemProps2.xml><?xml version="1.0" encoding="utf-8"?>
<ds:datastoreItem xmlns:ds="http://schemas.openxmlformats.org/officeDocument/2006/customXml" ds:itemID="{C2C43701-AC10-453B-BA43-A88E47A88290}"/>
</file>

<file path=customXml/itemProps3.xml><?xml version="1.0" encoding="utf-8"?>
<ds:datastoreItem xmlns:ds="http://schemas.openxmlformats.org/officeDocument/2006/customXml" ds:itemID="{0C9C0450-BEA5-4695-94A4-D41D36B74154}">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0b9f15-b1e2-4f15-91d0-e063c5ba81ff"/>
    <ds:schemaRef ds:uri="http://purl.org/dc/elements/1.1/"/>
    <ds:schemaRef ds:uri="http://schemas.microsoft.com/office/2006/metadata/properties"/>
    <ds:schemaRef ds:uri="http://www.w3.org/XML/1998/namespace"/>
    <ds:schemaRef ds:uri="http://purl.org/dc/dcmitype/"/>
    <ds:schemaRef ds:uri="f301a845-6ce7-4628-b9f3-e90712a662a6"/>
    <ds:schemaRef ds:uri="1fdafc60-6e87-4fef-9209-278af2a3ac6d"/>
  </ds:schemaRefs>
</ds:datastoreItem>
</file>

<file path=docProps/app.xml><?xml version="1.0" encoding="utf-8"?>
<Properties xmlns="http://schemas.openxmlformats.org/officeDocument/2006/extended-properties" xmlns:vt="http://schemas.openxmlformats.org/officeDocument/2006/docPropsVTypes">
  <TotalTime>2870</TotalTime>
  <Words>1987</Words>
  <Application>Microsoft Office PowerPoint</Application>
  <PresentationFormat>Panorámica</PresentationFormat>
  <Paragraphs>131</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Arial Black</vt:lpstr>
      <vt:lpstr>Calibri</vt:lpstr>
      <vt:lpstr>Calibri Light</vt:lpstr>
      <vt:lpstr>Wingdings</vt:lpstr>
      <vt:lpstr>Tema de Office</vt:lpstr>
      <vt:lpstr>  ENFERMEDAD DE ALZHEIMER:  PUESTA AL DÍA    Vol 32, nº7 2024</vt:lpstr>
      <vt:lpstr>Sumario</vt:lpstr>
      <vt:lpstr>INTRODUCCIÓN</vt:lpstr>
      <vt:lpstr>FACTORES DE RIESGO</vt:lpstr>
      <vt:lpstr>DIAGNÓSTICO Y ESTADIAJE (I)</vt:lpstr>
      <vt:lpstr>DIAGNÓSTICO Y ESTADIAJE (II)</vt:lpstr>
      <vt:lpstr>TRATAMIENTO</vt:lpstr>
      <vt:lpstr>Medidas no farmacológicas</vt:lpstr>
      <vt:lpstr>Tratamiento farmacológico de los síntomas cognitivos (I)</vt:lpstr>
      <vt:lpstr>Tratamiento farmacológico de los síntomas cognitivos (II)</vt:lpstr>
      <vt:lpstr>Tratamiento farmacológico de los síntomas cognitivos (III)</vt:lpstr>
      <vt:lpstr>Tratamiento farmacológico de los síntomas cognitivos (IV)</vt:lpstr>
      <vt:lpstr>DEPRESCRIPCIÓN DEL TRATAMIENTO</vt:lpstr>
      <vt:lpstr>¿Cuándo deprescribir? (I)</vt:lpstr>
      <vt:lpstr>¿Cuándo deprescribir? (II)</vt:lpstr>
      <vt:lpstr>¿Cómo deprescribir? </vt:lpstr>
      <vt:lpstr>Ideas clave</vt:lpstr>
      <vt:lpstr>Para más información y bibliografía… </vt:lpstr>
    </vt:vector>
  </TitlesOfParts>
  <Company>Eusko Jaurlaritza Gobierno Vasco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Titulo INFAC  Vol xx, nºx año</dc:title>
  <dc:creator>López Varona, Mª José</dc:creator>
  <cp:lastModifiedBy>Zuazo Aguillo, Mª Lourdes</cp:lastModifiedBy>
  <cp:revision>153</cp:revision>
  <cp:lastPrinted>2024-07-26T08:58:53Z</cp:lastPrinted>
  <dcterms:created xsi:type="dcterms:W3CDTF">2022-01-18T07:46:55Z</dcterms:created>
  <dcterms:modified xsi:type="dcterms:W3CDTF">2024-10-17T10:29:57Z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0x010100491CD9D10FA1F543857F910471C88E3F</vt:lpwstr>
  </property>
  <property fmtid="{D5CDD505-2E9C-101B-9397-08002B2CF9AE}" pid="3" name="MediaServiceImageTags">
    <vt:lpwstr/>
  </property>
</Properties>
</file>