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86" r:id="rId6"/>
    <p:sldId id="262" r:id="rId7"/>
    <p:sldId id="290" r:id="rId8"/>
    <p:sldId id="303" r:id="rId9"/>
    <p:sldId id="305" r:id="rId10"/>
    <p:sldId id="304" r:id="rId11"/>
    <p:sldId id="306" r:id="rId12"/>
    <p:sldId id="291" r:id="rId13"/>
    <p:sldId id="308" r:id="rId14"/>
    <p:sldId id="307" r:id="rId15"/>
    <p:sldId id="309" r:id="rId16"/>
    <p:sldId id="289" r:id="rId17"/>
    <p:sldId id="281" r:id="rId18"/>
    <p:sldId id="282" r:id="rId19"/>
    <p:sldId id="301" r:id="rId20"/>
    <p:sldId id="284" r:id="rId21"/>
    <p:sldId id="292" r:id="rId22"/>
    <p:sldId id="293" r:id="rId23"/>
    <p:sldId id="299" r:id="rId24"/>
    <p:sldId id="302" r:id="rId25"/>
    <p:sldId id="296" r:id="rId26"/>
    <p:sldId id="300" r:id="rId27"/>
    <p:sldId id="294" r:id="rId28"/>
    <p:sldId id="287" r:id="rId29"/>
    <p:sldId id="288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LA MOZO AVELLANED" initials="CMA" lastIdx="7" clrIdx="0">
    <p:extLst>
      <p:ext uri="{19B8F6BF-5375-455C-9EA6-DF929625EA0E}">
        <p15:presenceInfo xmlns:p15="http://schemas.microsoft.com/office/powerpoint/2012/main" userId="S-1-5-21-3957148863-1721901046-757422038-29641" providerId="AD"/>
      </p:ext>
    </p:extLst>
  </p:cmAuthor>
  <p:cmAuthor id="2" name="LEIRE GIL MAJUELO" initials="LGM" lastIdx="6" clrIdx="1">
    <p:extLst>
      <p:ext uri="{19B8F6BF-5375-455C-9EA6-DF929625EA0E}">
        <p15:presenceInfo xmlns:p15="http://schemas.microsoft.com/office/powerpoint/2012/main" userId="S-1-5-21-3957148863-1721901046-757422038-157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EBA"/>
    <a:srgbClr val="58B0AE"/>
    <a:srgbClr val="7EC2C0"/>
    <a:srgbClr val="89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92662" autoAdjust="0"/>
  </p:normalViewPr>
  <p:slideViewPr>
    <p:cSldViewPr snapToGrid="0">
      <p:cViewPr varScale="1">
        <p:scale>
          <a:sx n="45" d="100"/>
          <a:sy n="45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2421-E505-418A-8AB5-A4061113954B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7F916-2597-4269-9DAD-3A666AA9A3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71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7F916-2597-4269-9DAD-3A666AA9A3B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10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uskadi.eus/contenidos/informacion/cevime_infac_2021/eu_def/adjuntos/INFAC_Vol_29_6_nola-hartu-medikamentuak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cevime_infac_2023/eu_def/adjuntos/Boleti-n-INFAC_Vol_31_4_BITAMINAK-MINERALAK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cu.org/alimentacion/comer-bien/noticias/suplementos-encuest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uskadi.eus/contenidos/informacion/cevime_infac_2023/eu_def/adjuntos/Boleti-n-INFAC_Vol_31_4_BITAMINAK-MINERALAK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110" y="1364100"/>
            <a:ext cx="10752083" cy="2387600"/>
          </a:xfrm>
        </p:spPr>
        <p:txBody>
          <a:bodyPr>
            <a:normAutofit/>
          </a:bodyPr>
          <a:lstStyle/>
          <a:p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ERABILERA KOMUNEKO BITAMINAK ETA MINERALAK: EFIKAZIA ETA SEGURTASUNA</a:t>
            </a:r>
            <a:b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</a:rPr>
              <a:t>31 </a:t>
            </a:r>
            <a:r>
              <a:rPr lang="es-ES_tradnl" sz="4000" dirty="0" err="1" smtClean="0">
                <a:solidFill>
                  <a:srgbClr val="4E9EBA"/>
                </a:solidFill>
                <a:latin typeface="Arial Black" pitchFamily="34" charset="0"/>
              </a:rPr>
              <a:t>liburukia</a:t>
            </a: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</a:rPr>
              <a:t>, 4.zk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</a:rPr>
              <a:t>, 2023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BITAMINA ETA MINERALEN SEGURTASUNA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9525" t="45048" r="35910" b="24100"/>
          <a:stretch/>
        </p:blipFill>
        <p:spPr>
          <a:xfrm>
            <a:off x="1672418" y="1542411"/>
            <a:ext cx="7880483" cy="25051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9851" t="23101" r="35872" b="54183"/>
          <a:stretch/>
        </p:blipFill>
        <p:spPr>
          <a:xfrm>
            <a:off x="1730550" y="3977762"/>
            <a:ext cx="7826400" cy="18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BITAMINA ETA MINERALEN SEGURTASUNA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9496" t="20867" r="35690" b="21527"/>
          <a:stretch/>
        </p:blipFill>
        <p:spPr>
          <a:xfrm>
            <a:off x="2770487" y="1345674"/>
            <a:ext cx="7132011" cy="421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BITAMINA ETA MINERALEN SEGURTASUNA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9950" t="21673" r="35869" b="10383"/>
          <a:stretch/>
        </p:blipFill>
        <p:spPr>
          <a:xfrm>
            <a:off x="2696158" y="1276988"/>
            <a:ext cx="6636774" cy="467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POPULAZIO ESPEZIFIKOAK: HAURDUNALDIA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91055"/>
            <a:ext cx="10515600" cy="46038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err="1" smtClean="0"/>
              <a:t>Mikromantenugai</a:t>
            </a:r>
            <a:r>
              <a:rPr lang="es-ES" sz="2000" dirty="0" smtClean="0"/>
              <a:t> </a:t>
            </a:r>
            <a:r>
              <a:rPr lang="es-ES" sz="2000" dirty="0" err="1" smtClean="0"/>
              <a:t>gehienen</a:t>
            </a:r>
            <a:r>
              <a:rPr lang="es-ES" sz="2000" dirty="0" smtClean="0"/>
              <a:t> premia (</a:t>
            </a:r>
            <a:r>
              <a:rPr lang="es-ES" sz="2000" dirty="0" err="1" smtClean="0"/>
              <a:t>bitaminak</a:t>
            </a:r>
            <a:r>
              <a:rPr lang="es-ES" sz="2000" dirty="0" smtClean="0"/>
              <a:t> eta </a:t>
            </a:r>
            <a:r>
              <a:rPr lang="es-ES" sz="2000" dirty="0" err="1" smtClean="0"/>
              <a:t>mineralak</a:t>
            </a:r>
            <a:r>
              <a:rPr lang="es-ES" sz="2000" dirty="0" smtClean="0"/>
              <a:t>) </a:t>
            </a:r>
            <a:r>
              <a:rPr lang="es-ES" sz="2000" dirty="0" err="1" smtClean="0"/>
              <a:t>areagotu</a:t>
            </a:r>
            <a:r>
              <a:rPr lang="es-ES" sz="2000" dirty="0" smtClean="0"/>
              <a:t> </a:t>
            </a:r>
            <a:r>
              <a:rPr lang="es-ES" sz="2000" dirty="0" err="1" smtClean="0"/>
              <a:t>egiten</a:t>
            </a:r>
            <a:r>
              <a:rPr lang="es-ES" sz="2000" dirty="0" smtClean="0"/>
              <a:t> da </a:t>
            </a:r>
            <a:r>
              <a:rPr lang="es-ES" sz="2000" dirty="0" err="1" smtClean="0"/>
              <a:t>haurdunaldian</a:t>
            </a:r>
            <a:endParaRPr lang="es-E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err="1" smtClean="0"/>
              <a:t>Mantenugai</a:t>
            </a:r>
            <a:r>
              <a:rPr lang="es-ES" sz="2000" dirty="0" smtClean="0"/>
              <a:t> </a:t>
            </a:r>
            <a:r>
              <a:rPr lang="es-ES" sz="2000" dirty="0" err="1" smtClean="0"/>
              <a:t>guztiak</a:t>
            </a:r>
            <a:r>
              <a:rPr lang="es-ES" sz="2000" dirty="0" smtClean="0"/>
              <a:t> </a:t>
            </a:r>
            <a:r>
              <a:rPr lang="es-ES" sz="2000" dirty="0" err="1" smtClean="0"/>
              <a:t>edo</a:t>
            </a:r>
            <a:r>
              <a:rPr lang="es-ES" sz="2000" dirty="0" smtClean="0"/>
              <a:t> </a:t>
            </a:r>
            <a:r>
              <a:rPr lang="es-ES" sz="2000" dirty="0" err="1" smtClean="0"/>
              <a:t>gehienak</a:t>
            </a:r>
            <a:r>
              <a:rPr lang="es-ES" sz="2000" dirty="0" smtClean="0"/>
              <a:t> </a:t>
            </a:r>
            <a:r>
              <a:rPr lang="es-ES" sz="2000" dirty="0" err="1" smtClean="0"/>
              <a:t>prozesatu</a:t>
            </a:r>
            <a:r>
              <a:rPr lang="es-ES" sz="2000" dirty="0" smtClean="0"/>
              <a:t> </a:t>
            </a:r>
            <a:r>
              <a:rPr lang="es-ES" sz="2000" dirty="0" err="1" smtClean="0"/>
              <a:t>gabeko</a:t>
            </a:r>
            <a:r>
              <a:rPr lang="es-ES" sz="2000" dirty="0" smtClean="0"/>
              <a:t> </a:t>
            </a:r>
            <a:r>
              <a:rPr lang="es-ES" sz="2000" dirty="0" err="1" smtClean="0"/>
              <a:t>edo</a:t>
            </a:r>
            <a:r>
              <a:rPr lang="es-ES" sz="2000" dirty="0" smtClean="0"/>
              <a:t> </a:t>
            </a:r>
            <a:r>
              <a:rPr lang="es-ES" sz="2000" dirty="0" err="1" smtClean="0"/>
              <a:t>gutxi</a:t>
            </a:r>
            <a:r>
              <a:rPr lang="es-ES" sz="2000" dirty="0" smtClean="0"/>
              <a:t> </a:t>
            </a:r>
            <a:r>
              <a:rPr lang="es-ES" sz="2000" dirty="0" err="1" smtClean="0"/>
              <a:t>prozesatutako</a:t>
            </a:r>
            <a:r>
              <a:rPr lang="es-ES" sz="2000" dirty="0" smtClean="0"/>
              <a:t> </a:t>
            </a:r>
            <a:r>
              <a:rPr lang="es-ES" sz="2000" dirty="0" err="1" smtClean="0"/>
              <a:t>elikagaietan</a:t>
            </a:r>
            <a:r>
              <a:rPr lang="es-ES" sz="2000" dirty="0" smtClean="0"/>
              <a:t> </a:t>
            </a:r>
            <a:r>
              <a:rPr lang="es-ES" sz="2000" dirty="0" err="1" smtClean="0"/>
              <a:t>oinarritutako</a:t>
            </a:r>
            <a:r>
              <a:rPr lang="es-ES" sz="2000" dirty="0" smtClean="0"/>
              <a:t> dieta </a:t>
            </a:r>
            <a:r>
              <a:rPr lang="es-ES" sz="2000" dirty="0" err="1" smtClean="0"/>
              <a:t>batekin</a:t>
            </a:r>
            <a:r>
              <a:rPr lang="es-ES" sz="2000" dirty="0" smtClean="0"/>
              <a:t> </a:t>
            </a:r>
            <a:r>
              <a:rPr lang="es-ES" sz="2000" dirty="0" err="1" smtClean="0"/>
              <a:t>lor</a:t>
            </a:r>
            <a:r>
              <a:rPr lang="es-ES" sz="2000" dirty="0" smtClean="0"/>
              <a:t> </a:t>
            </a:r>
            <a:r>
              <a:rPr lang="es-ES" sz="2000" dirty="0" err="1" smtClean="0"/>
              <a:t>daitezke</a:t>
            </a:r>
            <a:endParaRPr lang="es-ES" sz="2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sz="2000" b="1" dirty="0" smtClean="0">
              <a:solidFill>
                <a:srgbClr val="4E9EBA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sz="2000" b="1" dirty="0" smtClean="0">
              <a:solidFill>
                <a:srgbClr val="4E9EBA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Askotariko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mikromantenugaiak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dituzten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osagarriak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err="1" smtClean="0"/>
              <a:t>Nutrizio-egoera</a:t>
            </a:r>
            <a:r>
              <a:rPr lang="es-ES" sz="2000" dirty="0" smtClean="0"/>
              <a:t> </a:t>
            </a:r>
            <a:r>
              <a:rPr lang="es-ES" sz="2000" dirty="0" err="1" smtClean="0"/>
              <a:t>egokia</a:t>
            </a:r>
            <a:r>
              <a:rPr lang="es-ES" sz="2000" dirty="0" smtClean="0"/>
              <a:t> </a:t>
            </a:r>
            <a:r>
              <a:rPr lang="es-ES" sz="2000" dirty="0" err="1" smtClean="0"/>
              <a:t>duten</a:t>
            </a:r>
            <a:r>
              <a:rPr lang="es-ES" sz="2000" dirty="0" smtClean="0"/>
              <a:t> </a:t>
            </a:r>
            <a:r>
              <a:rPr lang="es-ES" sz="2000" dirty="0" err="1" smtClean="0"/>
              <a:t>emakumeek</a:t>
            </a:r>
            <a:r>
              <a:rPr lang="es-ES" sz="2000" dirty="0" smtClean="0"/>
              <a:t> </a:t>
            </a:r>
            <a:r>
              <a:rPr lang="es-ES" sz="2000" dirty="0" err="1" smtClean="0"/>
              <a:t>ez</a:t>
            </a:r>
            <a:r>
              <a:rPr lang="es-ES" sz="2000" dirty="0" smtClean="0"/>
              <a:t> </a:t>
            </a:r>
            <a:r>
              <a:rPr lang="es-ES" sz="2000" dirty="0" err="1" smtClean="0"/>
              <a:t>lukete</a:t>
            </a:r>
            <a:r>
              <a:rPr lang="es-ES" sz="2000" dirty="0" smtClean="0"/>
              <a:t> </a:t>
            </a:r>
            <a:r>
              <a:rPr lang="es-ES" sz="2000" dirty="0" err="1" smtClean="0"/>
              <a:t>osagarririk</a:t>
            </a:r>
            <a:r>
              <a:rPr lang="es-ES" sz="2000" dirty="0" smtClean="0"/>
              <a:t> </a:t>
            </a:r>
            <a:r>
              <a:rPr lang="es-ES" sz="2000" dirty="0" err="1" smtClean="0"/>
              <a:t>behar</a:t>
            </a:r>
            <a:r>
              <a:rPr lang="es-ES" sz="2000" dirty="0" smtClean="0"/>
              <a:t>; </a:t>
            </a:r>
            <a:r>
              <a:rPr lang="es-ES" sz="2000" dirty="0" err="1" smtClean="0"/>
              <a:t>banakako</a:t>
            </a:r>
            <a:r>
              <a:rPr lang="es-ES" sz="2000" dirty="0" smtClean="0"/>
              <a:t> premien </a:t>
            </a:r>
            <a:r>
              <a:rPr lang="es-ES" sz="2000" dirty="0" err="1" smtClean="0"/>
              <a:t>araberako</a:t>
            </a:r>
            <a:r>
              <a:rPr lang="es-ES" sz="2000" dirty="0" smtClean="0"/>
              <a:t> </a:t>
            </a:r>
            <a:r>
              <a:rPr lang="es-ES" sz="2000" dirty="0" err="1" smtClean="0"/>
              <a:t>osagarri</a:t>
            </a:r>
            <a:r>
              <a:rPr lang="es-ES" sz="2000" dirty="0" smtClean="0"/>
              <a:t> </a:t>
            </a:r>
            <a:r>
              <a:rPr lang="es-ES" sz="2000" dirty="0" err="1" smtClean="0"/>
              <a:t>espezifikoak</a:t>
            </a:r>
            <a:r>
              <a:rPr lang="es-ES" sz="2000" dirty="0" smtClean="0"/>
              <a:t> </a:t>
            </a:r>
            <a:r>
              <a:rPr lang="es-ES" sz="2000" dirty="0" err="1" smtClean="0"/>
              <a:t>errezetatuko</a:t>
            </a:r>
            <a:r>
              <a:rPr lang="es-ES" sz="2000" dirty="0" smtClean="0"/>
              <a:t> </a:t>
            </a:r>
            <a:r>
              <a:rPr lang="es-ES" sz="2000" dirty="0" err="1" smtClean="0"/>
              <a:t>lirateke</a:t>
            </a:r>
            <a:endParaRPr lang="es-ES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2000" dirty="0" err="1" smtClean="0"/>
              <a:t>Mikromantenugai</a:t>
            </a:r>
            <a:r>
              <a:rPr lang="es-ES" sz="2000" dirty="0" smtClean="0"/>
              <a:t> </a:t>
            </a:r>
            <a:r>
              <a:rPr lang="es-ES" sz="2000" dirty="0" err="1" smtClean="0"/>
              <a:t>urritasunak</a:t>
            </a:r>
            <a:r>
              <a:rPr lang="es-ES" sz="2000" dirty="0" smtClean="0"/>
              <a:t> </a:t>
            </a:r>
            <a:r>
              <a:rPr lang="es-ES" sz="2000" dirty="0" err="1" smtClean="0"/>
              <a:t>izateko</a:t>
            </a:r>
            <a:r>
              <a:rPr lang="es-ES" sz="2000" dirty="0" smtClean="0"/>
              <a:t> </a:t>
            </a:r>
            <a:r>
              <a:rPr lang="es-ES" sz="2000" dirty="0" err="1" smtClean="0"/>
              <a:t>arrisku</a:t>
            </a:r>
            <a:r>
              <a:rPr lang="es-ES" sz="2000" dirty="0" smtClean="0"/>
              <a:t> </a:t>
            </a:r>
            <a:r>
              <a:rPr lang="es-ES" sz="2000" dirty="0" err="1" smtClean="0"/>
              <a:t>handien</a:t>
            </a:r>
            <a:r>
              <a:rPr lang="es-ES" sz="2000" dirty="0" smtClean="0"/>
              <a:t> </a:t>
            </a:r>
            <a:r>
              <a:rPr lang="es-ES" sz="2000" dirty="0" err="1" smtClean="0"/>
              <a:t>duten</a:t>
            </a:r>
            <a:r>
              <a:rPr lang="es-ES" sz="2000" dirty="0" smtClean="0"/>
              <a:t> </a:t>
            </a:r>
            <a:r>
              <a:rPr lang="es-ES" sz="2000" dirty="0" err="1" smtClean="0"/>
              <a:t>taldeak</a:t>
            </a:r>
            <a:r>
              <a:rPr lang="es-ES" sz="2000" dirty="0" smtClean="0"/>
              <a:t> (</a:t>
            </a:r>
            <a:r>
              <a:rPr lang="es-ES" sz="2000" dirty="0" err="1" smtClean="0"/>
              <a:t>haurdunaldi</a:t>
            </a:r>
            <a:r>
              <a:rPr lang="es-ES" sz="2000" dirty="0" smtClean="0"/>
              <a:t> </a:t>
            </a:r>
            <a:r>
              <a:rPr lang="es-ES" sz="2000" dirty="0" err="1" smtClean="0"/>
              <a:t>anizkoitza</a:t>
            </a:r>
            <a:r>
              <a:rPr lang="es-ES" sz="2000" dirty="0" smtClean="0"/>
              <a:t>, </a:t>
            </a:r>
            <a:r>
              <a:rPr lang="es-ES" sz="2000" dirty="0" err="1" smtClean="0"/>
              <a:t>erretzeko</a:t>
            </a:r>
            <a:r>
              <a:rPr lang="es-ES" sz="2000" dirty="0" smtClean="0"/>
              <a:t> </a:t>
            </a:r>
            <a:r>
              <a:rPr lang="es-ES" sz="2000" dirty="0" err="1" smtClean="0"/>
              <a:t>ohitura</a:t>
            </a:r>
            <a:r>
              <a:rPr lang="es-ES" sz="2000" dirty="0" smtClean="0"/>
              <a:t> </a:t>
            </a:r>
            <a:r>
              <a:rPr lang="es-ES" sz="2000" dirty="0" err="1" smtClean="0"/>
              <a:t>dutenak</a:t>
            </a:r>
            <a:r>
              <a:rPr lang="es-ES" sz="2000" dirty="0" smtClean="0"/>
              <a:t>, </a:t>
            </a:r>
            <a:r>
              <a:rPr lang="es-ES" sz="2000" dirty="0" err="1" smtClean="0"/>
              <a:t>nerabeak</a:t>
            </a:r>
            <a:r>
              <a:rPr lang="es-ES" sz="2000" dirty="0" smtClean="0"/>
              <a:t>, </a:t>
            </a:r>
            <a:r>
              <a:rPr lang="es-ES" sz="2000" dirty="0" err="1" smtClean="0"/>
              <a:t>beganoak</a:t>
            </a:r>
            <a:r>
              <a:rPr lang="es-ES" sz="2000" dirty="0" smtClean="0"/>
              <a:t>, </a:t>
            </a:r>
            <a:r>
              <a:rPr lang="es-ES" sz="2000" dirty="0" err="1" smtClean="0"/>
              <a:t>kirurgia</a:t>
            </a:r>
            <a:r>
              <a:rPr lang="es-ES" sz="2000" dirty="0" smtClean="0"/>
              <a:t> </a:t>
            </a:r>
            <a:r>
              <a:rPr lang="es-ES" sz="2000" dirty="0" err="1" smtClean="0"/>
              <a:t>bariatrikoa</a:t>
            </a:r>
            <a:r>
              <a:rPr lang="es-ES" sz="2000" dirty="0" smtClean="0"/>
              <a:t> </a:t>
            </a:r>
            <a:r>
              <a:rPr lang="es-ES" sz="2000" dirty="0" err="1" smtClean="0"/>
              <a:t>egin</a:t>
            </a:r>
            <a:r>
              <a:rPr lang="es-ES" sz="2000" dirty="0" smtClean="0"/>
              <a:t> </a:t>
            </a:r>
            <a:r>
              <a:rPr lang="es-ES" sz="2000" dirty="0" err="1" smtClean="0"/>
              <a:t>zaien</a:t>
            </a:r>
            <a:r>
              <a:rPr lang="es-ES" sz="2000" dirty="0" smtClean="0"/>
              <a:t> </a:t>
            </a:r>
            <a:r>
              <a:rPr lang="es-ES" sz="2000" dirty="0" err="1" smtClean="0"/>
              <a:t>emakumeak</a:t>
            </a:r>
            <a:r>
              <a:rPr lang="es-ES" sz="2000" dirty="0" smtClean="0"/>
              <a:t> </a:t>
            </a:r>
            <a:r>
              <a:rPr lang="es-ES" sz="2000" dirty="0" err="1" smtClean="0"/>
              <a:t>edo</a:t>
            </a:r>
            <a:r>
              <a:rPr lang="es-ES" sz="2000" dirty="0" smtClean="0"/>
              <a:t> </a:t>
            </a:r>
            <a:r>
              <a:rPr lang="es-ES" sz="2000" dirty="0" err="1" smtClean="0"/>
              <a:t>malabsortzioa</a:t>
            </a:r>
            <a:r>
              <a:rPr lang="es-ES" sz="2000" dirty="0" smtClean="0"/>
              <a:t> </a:t>
            </a:r>
            <a:r>
              <a:rPr lang="es-ES" sz="2000" dirty="0" err="1" smtClean="0"/>
              <a:t>eragiten</a:t>
            </a:r>
            <a:r>
              <a:rPr lang="es-ES" sz="2000" dirty="0" smtClean="0"/>
              <a:t> </a:t>
            </a:r>
            <a:r>
              <a:rPr lang="es-ES" sz="2000" dirty="0" err="1" smtClean="0"/>
              <a:t>duten</a:t>
            </a:r>
            <a:r>
              <a:rPr lang="es-ES" sz="2000" dirty="0" smtClean="0"/>
              <a:t> </a:t>
            </a:r>
            <a:r>
              <a:rPr lang="es-ES" sz="2000" dirty="0" err="1" smtClean="0"/>
              <a:t>urdail-hesteetako</a:t>
            </a:r>
            <a:r>
              <a:rPr lang="es-ES" sz="2000" dirty="0" smtClean="0"/>
              <a:t> </a:t>
            </a:r>
            <a:r>
              <a:rPr lang="es-ES" sz="2000" dirty="0" err="1" smtClean="0"/>
              <a:t>afekzioak</a:t>
            </a:r>
            <a:r>
              <a:rPr lang="es-ES" sz="2000" dirty="0" smtClean="0"/>
              <a:t> </a:t>
            </a:r>
            <a:r>
              <a:rPr lang="es-ES" sz="2000" dirty="0" err="1" smtClean="0"/>
              <a:t>dituztenak</a:t>
            </a:r>
            <a:r>
              <a:rPr lang="es-ES" sz="2000" dirty="0" smtClean="0"/>
              <a:t>) izan </a:t>
            </a:r>
            <a:r>
              <a:rPr lang="es-ES" sz="2000" dirty="0" err="1" smtClean="0"/>
              <a:t>daitezke</a:t>
            </a:r>
            <a:r>
              <a:rPr lang="es-ES" sz="2000" dirty="0" smtClean="0"/>
              <a:t> </a:t>
            </a:r>
            <a:r>
              <a:rPr lang="es-ES" sz="2000" dirty="0" err="1" smtClean="0"/>
              <a:t>onura</a:t>
            </a:r>
            <a:r>
              <a:rPr lang="es-ES" sz="2000" dirty="0" smtClean="0"/>
              <a:t> </a:t>
            </a:r>
            <a:r>
              <a:rPr lang="es-ES" sz="2000" dirty="0" err="1" smtClean="0"/>
              <a:t>gehien</a:t>
            </a:r>
            <a:r>
              <a:rPr lang="es-ES" sz="2000" dirty="0" smtClean="0"/>
              <a:t> </a:t>
            </a:r>
            <a:r>
              <a:rPr lang="es-ES" sz="2000" dirty="0" err="1" smtClean="0"/>
              <a:t>lortzen</a:t>
            </a:r>
            <a:r>
              <a:rPr lang="es-ES" sz="2000" dirty="0" smtClean="0"/>
              <a:t> </a:t>
            </a:r>
            <a:r>
              <a:rPr lang="es-ES" sz="2000" dirty="0" err="1" smtClean="0"/>
              <a:t>dutenak</a:t>
            </a:r>
            <a:endParaRPr lang="es-ES" sz="2000" dirty="0" smtClean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7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POPULAZIO ESPEZIFIKOAK: HAURDUNALDIA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20708"/>
            <a:ext cx="10515600" cy="51267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Azido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folikoa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hodi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neuralaren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akatsak</a:t>
            </a:r>
            <a:r>
              <a:rPr lang="es-ES" sz="2000" b="1" dirty="0" smtClean="0">
                <a:solidFill>
                  <a:srgbClr val="4E9EBA"/>
                </a:solidFill>
              </a:rPr>
              <a:t> (HNA) </a:t>
            </a:r>
            <a:r>
              <a:rPr lang="es-ES" sz="2000" b="1" dirty="0" err="1" smtClean="0">
                <a:solidFill>
                  <a:srgbClr val="4E9EBA"/>
                </a:solidFill>
              </a:rPr>
              <a:t>saihesteko</a:t>
            </a:r>
            <a:endParaRPr lang="es-ES" sz="2000" b="1" dirty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400 mcg </a:t>
            </a:r>
            <a:r>
              <a:rPr lang="es-ES" sz="2000" dirty="0" err="1" smtClean="0"/>
              <a:t>egunean</a:t>
            </a:r>
            <a:r>
              <a:rPr lang="es-ES" sz="2000" dirty="0" smtClean="0"/>
              <a:t> </a:t>
            </a:r>
            <a:r>
              <a:rPr lang="es-ES" sz="2000" dirty="0" err="1" smtClean="0"/>
              <a:t>hartzea</a:t>
            </a:r>
            <a:r>
              <a:rPr lang="es-ES" sz="2000" dirty="0" smtClean="0"/>
              <a:t> </a:t>
            </a:r>
            <a:r>
              <a:rPr lang="es-ES" sz="2000" dirty="0" err="1" smtClean="0"/>
              <a:t>gomendatzen</a:t>
            </a:r>
            <a:r>
              <a:rPr lang="es-ES" sz="2000" dirty="0" smtClean="0"/>
              <a:t> da, </a:t>
            </a:r>
            <a:r>
              <a:rPr lang="es-ES" sz="2000" dirty="0" err="1" smtClean="0"/>
              <a:t>haurdunaldiaren</a:t>
            </a:r>
            <a:r>
              <a:rPr lang="es-ES" sz="2000" dirty="0" smtClean="0"/>
              <a:t> </a:t>
            </a:r>
            <a:r>
              <a:rPr lang="es-ES" sz="2000" dirty="0" err="1" smtClean="0"/>
              <a:t>diagnostikotik</a:t>
            </a:r>
            <a:r>
              <a:rPr lang="es-ES" sz="2000" dirty="0" smtClean="0"/>
              <a:t> </a:t>
            </a:r>
            <a:r>
              <a:rPr lang="es-ES" sz="2000" dirty="0" err="1" smtClean="0"/>
              <a:t>hasita</a:t>
            </a:r>
            <a:r>
              <a:rPr lang="es-ES" sz="2000" dirty="0" smtClean="0"/>
              <a:t> eta </a:t>
            </a:r>
            <a:r>
              <a:rPr lang="es-ES" sz="2000" dirty="0" err="1" smtClean="0"/>
              <a:t>hodi</a:t>
            </a:r>
            <a:r>
              <a:rPr lang="es-ES" sz="2000" dirty="0" smtClean="0"/>
              <a:t> </a:t>
            </a:r>
            <a:r>
              <a:rPr lang="es-ES" sz="2000" dirty="0" err="1" smtClean="0"/>
              <a:t>neurala</a:t>
            </a:r>
            <a:r>
              <a:rPr lang="es-ES" sz="2000" dirty="0" smtClean="0"/>
              <a:t> </a:t>
            </a:r>
            <a:r>
              <a:rPr lang="es-ES" sz="2000" dirty="0" err="1" smtClean="0"/>
              <a:t>itxi</a:t>
            </a:r>
            <a:r>
              <a:rPr lang="es-ES" sz="2000" dirty="0" smtClean="0"/>
              <a:t> arte, </a:t>
            </a:r>
            <a:r>
              <a:rPr lang="es-ES" sz="2000" dirty="0" err="1" smtClean="0"/>
              <a:t>haurdunaldiaren</a:t>
            </a:r>
            <a:r>
              <a:rPr lang="es-ES" sz="2000" dirty="0" smtClean="0"/>
              <a:t> 12. astera arte</a:t>
            </a:r>
            <a:endParaRPr lang="es-ES" sz="20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err="1" smtClean="0"/>
              <a:t>Arrisku</a:t>
            </a:r>
            <a:r>
              <a:rPr lang="es-ES" sz="2000" dirty="0" smtClean="0"/>
              <a:t> </a:t>
            </a:r>
            <a:r>
              <a:rPr lang="es-ES" sz="2000" dirty="0" err="1" smtClean="0"/>
              <a:t>handiko</a:t>
            </a:r>
            <a:r>
              <a:rPr lang="es-ES" sz="2000" dirty="0" smtClean="0"/>
              <a:t> </a:t>
            </a:r>
            <a:r>
              <a:rPr lang="es-ES" sz="2000" dirty="0" err="1" smtClean="0"/>
              <a:t>emakumeen</a:t>
            </a:r>
            <a:r>
              <a:rPr lang="es-ES" sz="2000" dirty="0" smtClean="0"/>
              <a:t> </a:t>
            </a:r>
            <a:r>
              <a:rPr lang="es-ES" sz="2000" dirty="0" err="1" smtClean="0"/>
              <a:t>artean</a:t>
            </a:r>
            <a:r>
              <a:rPr lang="es-ES" sz="2000" dirty="0" smtClean="0"/>
              <a:t> (</a:t>
            </a:r>
            <a:r>
              <a:rPr lang="es-ES" sz="2000" dirty="0" err="1" smtClean="0"/>
              <a:t>HNAdun</a:t>
            </a:r>
            <a:r>
              <a:rPr lang="es-ES" sz="2000" dirty="0" smtClean="0"/>
              <a:t> </a:t>
            </a:r>
            <a:r>
              <a:rPr lang="es-ES" sz="2000" dirty="0" err="1" smtClean="0"/>
              <a:t>haurdunaldiaren</a:t>
            </a:r>
            <a:r>
              <a:rPr lang="es-ES" sz="2000" dirty="0" smtClean="0"/>
              <a:t> </a:t>
            </a:r>
            <a:r>
              <a:rPr lang="es-ES" sz="2000" dirty="0" err="1" smtClean="0"/>
              <a:t>aurrekariekin</a:t>
            </a:r>
            <a:r>
              <a:rPr lang="es-ES" sz="2000" dirty="0" smtClean="0"/>
              <a:t>), </a:t>
            </a:r>
            <a:r>
              <a:rPr lang="es-ES" sz="2000" dirty="0" err="1" smtClean="0"/>
              <a:t>diabetikoak</a:t>
            </a:r>
            <a:r>
              <a:rPr lang="es-ES" sz="2000" dirty="0" smtClean="0"/>
              <a:t>, </a:t>
            </a:r>
            <a:r>
              <a:rPr lang="es-ES" sz="2000" dirty="0" err="1" smtClean="0"/>
              <a:t>obesoak</a:t>
            </a:r>
            <a:r>
              <a:rPr lang="es-ES" sz="2000" dirty="0" smtClean="0"/>
              <a:t>, </a:t>
            </a:r>
            <a:r>
              <a:rPr lang="es-ES" sz="2000" dirty="0" err="1" smtClean="0"/>
              <a:t>konbultsioen</a:t>
            </a:r>
            <a:r>
              <a:rPr lang="es-ES" sz="2000" dirty="0" smtClean="0"/>
              <a:t> </a:t>
            </a:r>
            <a:r>
              <a:rPr lang="es-ES" sz="2000" dirty="0" err="1" smtClean="0"/>
              <a:t>aurkako</a:t>
            </a:r>
            <a:r>
              <a:rPr lang="es-ES" sz="2000" dirty="0" smtClean="0"/>
              <a:t> </a:t>
            </a:r>
            <a:r>
              <a:rPr lang="es-ES" sz="2000" dirty="0" err="1" smtClean="0"/>
              <a:t>tratamendua</a:t>
            </a:r>
            <a:r>
              <a:rPr lang="es-ES" sz="2000" dirty="0" smtClean="0"/>
              <a:t> </a:t>
            </a:r>
            <a:r>
              <a:rPr lang="es-ES" sz="2000" dirty="0" err="1" smtClean="0"/>
              <a:t>duten</a:t>
            </a:r>
            <a:r>
              <a:rPr lang="es-ES" sz="2000" dirty="0" smtClean="0"/>
              <a:t> </a:t>
            </a:r>
            <a:r>
              <a:rPr lang="es-ES" sz="2000" dirty="0" err="1" smtClean="0"/>
              <a:t>epileptikoak</a:t>
            </a: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rgbClr val="4E9EBA"/>
                </a:solidFill>
              </a:rPr>
              <a:t>5 mg </a:t>
            </a:r>
            <a:r>
              <a:rPr lang="es-ES" sz="2000" dirty="0" err="1" smtClean="0"/>
              <a:t>egunean</a:t>
            </a:r>
            <a:r>
              <a:rPr lang="es-ES" sz="2000" dirty="0" smtClean="0"/>
              <a:t> </a:t>
            </a:r>
            <a:r>
              <a:rPr lang="es-ES" sz="2000" dirty="0" err="1" smtClean="0"/>
              <a:t>hartzea</a:t>
            </a:r>
            <a:r>
              <a:rPr lang="es-ES" sz="2000" dirty="0" smtClean="0"/>
              <a:t> </a:t>
            </a:r>
            <a:r>
              <a:rPr lang="es-ES" sz="2000" dirty="0" err="1" smtClean="0"/>
              <a:t>gomendatzen</a:t>
            </a:r>
            <a:r>
              <a:rPr lang="es-ES" sz="2000" dirty="0" smtClean="0"/>
              <a:t> da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dirty="0" err="1" smtClean="0"/>
              <a:t>sortu</a:t>
            </a:r>
            <a:r>
              <a:rPr lang="es-ES" sz="2000" dirty="0" smtClean="0"/>
              <a:t> </a:t>
            </a:r>
            <a:r>
              <a:rPr lang="es-ES" sz="2000" dirty="0" err="1"/>
              <a:t>baino</a:t>
            </a:r>
            <a:r>
              <a:rPr lang="es-ES" sz="2000" dirty="0"/>
              <a:t> 3 </a:t>
            </a:r>
            <a:r>
              <a:rPr lang="es-ES" sz="2000" dirty="0" err="1"/>
              <a:t>hilabete</a:t>
            </a:r>
            <a:r>
              <a:rPr lang="es-ES" sz="2000" dirty="0"/>
              <a:t> </a:t>
            </a:r>
            <a:r>
              <a:rPr lang="es-ES" sz="2000" dirty="0" err="1"/>
              <a:t>lehenago</a:t>
            </a:r>
            <a:r>
              <a:rPr lang="es-ES" sz="2000" dirty="0"/>
              <a:t> eta </a:t>
            </a:r>
            <a:r>
              <a:rPr lang="es-ES" sz="2000" dirty="0" err="1"/>
              <a:t>haurdunaldiaren</a:t>
            </a:r>
            <a:r>
              <a:rPr lang="es-ES" sz="2000" dirty="0"/>
              <a:t> </a:t>
            </a:r>
            <a:r>
              <a:rPr lang="es-ES" sz="2000" dirty="0" err="1"/>
              <a:t>lehen</a:t>
            </a:r>
            <a:r>
              <a:rPr lang="es-ES" sz="2000" dirty="0"/>
              <a:t> 3 </a:t>
            </a:r>
            <a:r>
              <a:rPr lang="es-ES" sz="2000" dirty="0" err="1" smtClean="0"/>
              <a:t>hilabeteetan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Burdina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err="1" smtClean="0"/>
              <a:t>Burdinazko</a:t>
            </a:r>
            <a:r>
              <a:rPr lang="es-ES" sz="2000" dirty="0" smtClean="0"/>
              <a:t> </a:t>
            </a:r>
            <a:r>
              <a:rPr lang="es-ES" sz="2000" dirty="0" err="1" smtClean="0"/>
              <a:t>osagarriak</a:t>
            </a:r>
            <a:r>
              <a:rPr lang="es-ES" sz="2000" dirty="0" smtClean="0"/>
              <a:t> </a:t>
            </a:r>
            <a:r>
              <a:rPr lang="es-ES" sz="2000" dirty="0" err="1" smtClean="0"/>
              <a:t>ez</a:t>
            </a:r>
            <a:r>
              <a:rPr lang="es-ES" sz="2000" dirty="0" smtClean="0"/>
              <a:t> </a:t>
            </a:r>
            <a:r>
              <a:rPr lang="es-ES" sz="2000" dirty="0" err="1" smtClean="0"/>
              <a:t>zaizkie</a:t>
            </a:r>
            <a:r>
              <a:rPr lang="es-ES" sz="2000" dirty="0" smtClean="0"/>
              <a:t> </a:t>
            </a:r>
            <a:r>
              <a:rPr lang="es-ES" sz="2000" dirty="0" err="1" smtClean="0"/>
              <a:t>sistematikoki</a:t>
            </a:r>
            <a:r>
              <a:rPr lang="es-ES" sz="2000" dirty="0" smtClean="0"/>
              <a:t> </a:t>
            </a:r>
            <a:r>
              <a:rPr lang="es-ES" sz="2000" dirty="0" err="1" smtClean="0"/>
              <a:t>eman</a:t>
            </a:r>
            <a:r>
              <a:rPr lang="es-ES" sz="2000" dirty="0" smtClean="0"/>
              <a:t> </a:t>
            </a:r>
            <a:r>
              <a:rPr lang="es-ES" sz="2000" dirty="0" err="1" smtClean="0"/>
              <a:t>behar</a:t>
            </a:r>
            <a:r>
              <a:rPr lang="es-ES" sz="2000" dirty="0" smtClean="0"/>
              <a:t> </a:t>
            </a:r>
            <a:r>
              <a:rPr lang="es-ES" sz="2000" dirty="0" err="1" smtClean="0"/>
              <a:t>haurdun</a:t>
            </a:r>
            <a:r>
              <a:rPr lang="es-ES" sz="2000" dirty="0" smtClean="0"/>
              <a:t> </a:t>
            </a:r>
            <a:r>
              <a:rPr lang="es-ES" sz="2000" dirty="0" err="1" smtClean="0"/>
              <a:t>dauden</a:t>
            </a:r>
            <a:r>
              <a:rPr lang="es-ES" sz="2000" dirty="0" smtClean="0"/>
              <a:t> </a:t>
            </a:r>
            <a:r>
              <a:rPr lang="es-ES" sz="2000" dirty="0" err="1" smtClean="0"/>
              <a:t>emakume</a:t>
            </a:r>
            <a:r>
              <a:rPr lang="es-ES" sz="2000" dirty="0" smtClean="0"/>
              <a:t> </a:t>
            </a:r>
            <a:r>
              <a:rPr lang="es-ES" sz="2000" dirty="0" err="1" smtClean="0"/>
              <a:t>guztiei</a:t>
            </a:r>
            <a:r>
              <a:rPr lang="es-ES" sz="2000" dirty="0" smtClean="0"/>
              <a:t>. Ez </a:t>
            </a:r>
            <a:r>
              <a:rPr lang="es-ES" sz="2000" dirty="0" err="1" smtClean="0"/>
              <a:t>diote</a:t>
            </a:r>
            <a:r>
              <a:rPr lang="es-ES" sz="2000" dirty="0" smtClean="0"/>
              <a:t> </a:t>
            </a:r>
            <a:r>
              <a:rPr lang="es-ES" sz="2000" dirty="0" err="1" smtClean="0"/>
              <a:t>mezederik</a:t>
            </a:r>
            <a:r>
              <a:rPr lang="es-ES" sz="2000" dirty="0" smtClean="0"/>
              <a:t> </a:t>
            </a:r>
            <a:r>
              <a:rPr lang="es-ES" sz="2000" dirty="0" err="1" smtClean="0"/>
              <a:t>egiten</a:t>
            </a:r>
            <a:r>
              <a:rPr lang="es-ES" sz="2000" dirty="0" smtClean="0"/>
              <a:t> amaren </a:t>
            </a:r>
            <a:r>
              <a:rPr lang="es-ES" sz="2000" dirty="0" err="1" smtClean="0"/>
              <a:t>edo</a:t>
            </a:r>
            <a:r>
              <a:rPr lang="es-ES" sz="2000" dirty="0" smtClean="0"/>
              <a:t> </a:t>
            </a:r>
            <a:r>
              <a:rPr lang="es-ES" sz="2000" dirty="0" err="1" smtClean="0"/>
              <a:t>fetuaren</a:t>
            </a:r>
            <a:r>
              <a:rPr lang="es-ES" sz="2000" dirty="0" smtClean="0"/>
              <a:t> </a:t>
            </a:r>
            <a:r>
              <a:rPr lang="es-ES" sz="2000" dirty="0" err="1" smtClean="0"/>
              <a:t>osasunari</a:t>
            </a:r>
            <a:r>
              <a:rPr lang="es-ES" sz="2000" dirty="0" smtClean="0"/>
              <a:t>, eta </a:t>
            </a:r>
            <a:r>
              <a:rPr lang="es-ES" sz="2000" dirty="0" err="1" smtClean="0"/>
              <a:t>ondorio</a:t>
            </a:r>
            <a:r>
              <a:rPr lang="es-ES" sz="2000" dirty="0" smtClean="0"/>
              <a:t> </a:t>
            </a:r>
            <a:r>
              <a:rPr lang="es-ES" sz="2000" dirty="0" err="1" smtClean="0"/>
              <a:t>kaltegarriak</a:t>
            </a:r>
            <a:r>
              <a:rPr lang="es-ES" sz="2000" dirty="0" smtClean="0"/>
              <a:t> izan </a:t>
            </a:r>
            <a:r>
              <a:rPr lang="es-ES" sz="2000" dirty="0" err="1" smtClean="0"/>
              <a:t>ditzake</a:t>
            </a:r>
            <a:r>
              <a:rPr lang="es-ES" sz="2000" dirty="0" smtClean="0"/>
              <a:t> </a:t>
            </a:r>
            <a:r>
              <a:rPr lang="es-ES" sz="2000" dirty="0" err="1" smtClean="0"/>
              <a:t>amarentzat</a:t>
            </a:r>
            <a:endParaRPr lang="es-E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D </a:t>
            </a:r>
            <a:r>
              <a:rPr lang="es-ES" sz="2000" b="1" dirty="0" err="1" smtClean="0">
                <a:solidFill>
                  <a:srgbClr val="4E9EBA"/>
                </a:solidFill>
              </a:rPr>
              <a:t>bitamina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err="1" smtClean="0"/>
              <a:t>Garrantzitsua</a:t>
            </a:r>
            <a:r>
              <a:rPr lang="es-ES" sz="2000" dirty="0" smtClean="0"/>
              <a:t> da </a:t>
            </a:r>
            <a:r>
              <a:rPr lang="es-ES" sz="2000" dirty="0" err="1" smtClean="0"/>
              <a:t>egunean</a:t>
            </a:r>
            <a:r>
              <a:rPr lang="es-ES" sz="2000" dirty="0" smtClean="0"/>
              <a:t> </a:t>
            </a:r>
            <a:r>
              <a:rPr lang="es-ES" sz="2000" dirty="0" err="1" smtClean="0"/>
              <a:t>gutxienez</a:t>
            </a:r>
            <a:r>
              <a:rPr lang="es-ES" sz="2000" dirty="0" smtClean="0"/>
              <a:t> </a:t>
            </a:r>
            <a:r>
              <a:rPr lang="es-ES" sz="2000" b="1" dirty="0">
                <a:solidFill>
                  <a:srgbClr val="4E9EBA"/>
                </a:solidFill>
              </a:rPr>
              <a:t>600 UI </a:t>
            </a:r>
            <a:r>
              <a:rPr lang="es-ES" sz="2000" dirty="0" err="1"/>
              <a:t>hartzea</a:t>
            </a:r>
            <a:endParaRPr lang="es-ES" sz="20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err="1" smtClean="0"/>
              <a:t>Monitorizazioa</a:t>
            </a:r>
            <a:r>
              <a:rPr lang="es-ES" sz="2000" dirty="0" smtClean="0"/>
              <a:t> </a:t>
            </a:r>
            <a:r>
              <a:rPr lang="es-ES" sz="2000" dirty="0" err="1" smtClean="0"/>
              <a:t>justifikatuta</a:t>
            </a:r>
            <a:r>
              <a:rPr lang="es-ES" sz="2000" dirty="0" smtClean="0"/>
              <a:t> </a:t>
            </a:r>
            <a:r>
              <a:rPr lang="es-ES" sz="2000" dirty="0" err="1" smtClean="0"/>
              <a:t>dago</a:t>
            </a:r>
            <a:r>
              <a:rPr lang="es-ES" sz="2000" dirty="0" smtClean="0"/>
              <a:t> </a:t>
            </a:r>
            <a:r>
              <a:rPr lang="es-ES" sz="2000" dirty="0" err="1" smtClean="0"/>
              <a:t>soilik</a:t>
            </a:r>
            <a:r>
              <a:rPr lang="es-ES" sz="2000" dirty="0" smtClean="0"/>
              <a:t> D </a:t>
            </a:r>
            <a:r>
              <a:rPr lang="es-ES" sz="2000" dirty="0" err="1" smtClean="0"/>
              <a:t>bitaminaren</a:t>
            </a:r>
            <a:r>
              <a:rPr lang="es-ES" sz="2000" dirty="0" smtClean="0"/>
              <a:t> </a:t>
            </a:r>
            <a:r>
              <a:rPr lang="es-ES" sz="2000" dirty="0" err="1" smtClean="0"/>
              <a:t>urritasunaren</a:t>
            </a:r>
            <a:r>
              <a:rPr lang="es-ES" sz="2000" dirty="0" smtClean="0"/>
              <a:t> </a:t>
            </a:r>
            <a:r>
              <a:rPr lang="es-ES" sz="2000" dirty="0" err="1" smtClean="0"/>
              <a:t>arrisku-faktore</a:t>
            </a:r>
            <a:r>
              <a:rPr lang="es-ES" sz="2000" dirty="0" smtClean="0"/>
              <a:t> </a:t>
            </a:r>
            <a:r>
              <a:rPr lang="es-ES" sz="2000" dirty="0" err="1" smtClean="0"/>
              <a:t>gehiagarriak</a:t>
            </a:r>
            <a:r>
              <a:rPr lang="es-ES" sz="2000" dirty="0" smtClean="0"/>
              <a:t> </a:t>
            </a:r>
            <a:r>
              <a:rPr lang="es-ES" sz="2000" dirty="0" err="1" smtClean="0"/>
              <a:t>badaude</a:t>
            </a:r>
            <a:r>
              <a:rPr lang="es-ES" sz="2000" dirty="0" smtClean="0"/>
              <a:t> (</a:t>
            </a:r>
            <a:r>
              <a:rPr lang="es-ES" sz="2000" dirty="0" err="1" smtClean="0"/>
              <a:t>haurdun</a:t>
            </a:r>
            <a:r>
              <a:rPr lang="es-ES" sz="2000" dirty="0" smtClean="0"/>
              <a:t> </a:t>
            </a:r>
            <a:r>
              <a:rPr lang="es-ES" sz="2000" dirty="0" err="1" smtClean="0"/>
              <a:t>obesoak</a:t>
            </a:r>
            <a:r>
              <a:rPr lang="es-ES" sz="2000" dirty="0" smtClean="0"/>
              <a:t>, </a:t>
            </a:r>
            <a:r>
              <a:rPr lang="es-ES" sz="2000" dirty="0" err="1" smtClean="0"/>
              <a:t>preeklampsiaren</a:t>
            </a:r>
            <a:r>
              <a:rPr lang="es-ES" sz="2000" dirty="0" smtClean="0"/>
              <a:t> </a:t>
            </a:r>
            <a:r>
              <a:rPr lang="es-ES" sz="2000" dirty="0" err="1" smtClean="0"/>
              <a:t>arrisku-faktoreak</a:t>
            </a:r>
            <a:r>
              <a:rPr lang="es-ES" sz="2000" dirty="0" smtClean="0"/>
              <a:t> </a:t>
            </a:r>
            <a:r>
              <a:rPr lang="es-ES" sz="2000" dirty="0" err="1" smtClean="0"/>
              <a:t>dituztenak</a:t>
            </a:r>
            <a:r>
              <a:rPr lang="es-ES" sz="2000" dirty="0" smtClean="0"/>
              <a:t>, </a:t>
            </a:r>
            <a:r>
              <a:rPr lang="es-ES" sz="2000" dirty="0" err="1" smtClean="0"/>
              <a:t>eguzkiarekiko</a:t>
            </a:r>
            <a:r>
              <a:rPr lang="es-ES" sz="2000" dirty="0" smtClean="0"/>
              <a:t> </a:t>
            </a:r>
            <a:r>
              <a:rPr lang="es-ES" sz="2000" dirty="0" err="1" smtClean="0"/>
              <a:t>esposizio</a:t>
            </a:r>
            <a:r>
              <a:rPr lang="es-ES" sz="2000" dirty="0" smtClean="0"/>
              <a:t> </a:t>
            </a:r>
            <a:r>
              <a:rPr lang="es-ES" sz="2000" dirty="0" err="1" smtClean="0"/>
              <a:t>txikia</a:t>
            </a:r>
            <a:r>
              <a:rPr lang="es-ES" sz="2000" dirty="0" smtClean="0"/>
              <a:t> </a:t>
            </a:r>
            <a:r>
              <a:rPr lang="es-ES" sz="2000" dirty="0" err="1" smtClean="0"/>
              <a:t>duten</a:t>
            </a:r>
            <a:r>
              <a:rPr lang="es-ES" sz="2000" dirty="0" smtClean="0"/>
              <a:t> </a:t>
            </a:r>
            <a:r>
              <a:rPr lang="es-ES" sz="2000" dirty="0" err="1" smtClean="0"/>
              <a:t>edo</a:t>
            </a:r>
            <a:r>
              <a:rPr lang="es-ES" sz="2000" dirty="0" smtClean="0"/>
              <a:t> </a:t>
            </a:r>
            <a:r>
              <a:rPr lang="es-ES" sz="2000" dirty="0" err="1" smtClean="0"/>
              <a:t>xurgapena</a:t>
            </a:r>
            <a:r>
              <a:rPr lang="es-ES" sz="2000" dirty="0" smtClean="0"/>
              <a:t> </a:t>
            </a:r>
            <a:r>
              <a:rPr lang="es-ES" sz="2000" dirty="0" err="1" smtClean="0"/>
              <a:t>mugatzen</a:t>
            </a:r>
            <a:r>
              <a:rPr lang="es-ES" sz="2000" dirty="0" smtClean="0"/>
              <a:t> </a:t>
            </a:r>
            <a:r>
              <a:rPr lang="es-ES" sz="2000" dirty="0" err="1" smtClean="0"/>
              <a:t>duen</a:t>
            </a:r>
            <a:r>
              <a:rPr lang="es-ES" sz="2000" dirty="0" smtClean="0"/>
              <a:t> </a:t>
            </a:r>
            <a:r>
              <a:rPr lang="es-ES" sz="2000" dirty="0" err="1" smtClean="0"/>
              <a:t>kirurgia</a:t>
            </a:r>
            <a:r>
              <a:rPr lang="es-ES" sz="2000" dirty="0" smtClean="0"/>
              <a:t> </a:t>
            </a:r>
            <a:r>
              <a:rPr lang="es-ES" sz="2000" dirty="0" err="1" smtClean="0"/>
              <a:t>gastrointestinala</a:t>
            </a:r>
            <a:r>
              <a:rPr lang="es-ES" sz="2000" dirty="0" smtClean="0"/>
              <a:t> </a:t>
            </a:r>
            <a:r>
              <a:rPr lang="es-ES" sz="2000" dirty="0" err="1" smtClean="0"/>
              <a:t>egin</a:t>
            </a:r>
            <a:r>
              <a:rPr lang="es-ES" sz="2000" dirty="0" smtClean="0"/>
              <a:t> </a:t>
            </a:r>
            <a:r>
              <a:rPr lang="es-ES" sz="2000" dirty="0" err="1" smtClean="0"/>
              <a:t>zaienak</a:t>
            </a:r>
            <a:r>
              <a:rPr lang="es-ES" sz="2000" dirty="0" smtClean="0"/>
              <a:t>)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POPULAZIO ESPEZIFIKOAK: HAURDUNALDIA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80040"/>
            <a:ext cx="10757088" cy="52442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A </a:t>
            </a:r>
            <a:r>
              <a:rPr lang="es-ES" sz="2000" b="1" dirty="0" err="1" smtClean="0">
                <a:solidFill>
                  <a:srgbClr val="4E9EBA"/>
                </a:solidFill>
              </a:rPr>
              <a:t>bitamina</a:t>
            </a:r>
            <a:endParaRPr lang="es-ES" sz="2000" b="1" dirty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smtClean="0"/>
              <a:t>Ez da </a:t>
            </a:r>
            <a:r>
              <a:rPr lang="es-ES" sz="2000" dirty="0" err="1" smtClean="0"/>
              <a:t>gomendatzen</a:t>
            </a:r>
            <a:r>
              <a:rPr lang="es-ES" sz="2000" dirty="0" smtClean="0"/>
              <a:t> A </a:t>
            </a:r>
            <a:r>
              <a:rPr lang="es-ES" sz="2000" dirty="0" err="1" smtClean="0"/>
              <a:t>bitaminadun</a:t>
            </a:r>
            <a:r>
              <a:rPr lang="es-ES" sz="2000" dirty="0" smtClean="0"/>
              <a:t> </a:t>
            </a:r>
            <a:r>
              <a:rPr lang="es-ES" sz="2000" dirty="0" err="1" smtClean="0"/>
              <a:t>osagarri</a:t>
            </a:r>
            <a:r>
              <a:rPr lang="es-ES" sz="2000" dirty="0" smtClean="0"/>
              <a:t> </a:t>
            </a:r>
            <a:r>
              <a:rPr lang="es-ES" sz="2000" dirty="0" err="1" smtClean="0"/>
              <a:t>farmakologikoak</a:t>
            </a:r>
            <a:r>
              <a:rPr lang="es-ES" sz="2000" dirty="0" smtClean="0"/>
              <a:t> </a:t>
            </a:r>
            <a:r>
              <a:rPr lang="es-ES" sz="2000" dirty="0" err="1" smtClean="0"/>
              <a:t>sistematikoki</a:t>
            </a:r>
            <a:r>
              <a:rPr lang="es-ES" sz="2000" dirty="0" smtClean="0"/>
              <a:t> </a:t>
            </a:r>
            <a:r>
              <a:rPr lang="es-ES" sz="2000" dirty="0" err="1" smtClean="0"/>
              <a:t>ematea</a:t>
            </a:r>
            <a:r>
              <a:rPr lang="es-ES" sz="2000" dirty="0" smtClean="0"/>
              <a:t> (10.000 UI </a:t>
            </a:r>
            <a:r>
              <a:rPr lang="es-ES" sz="2000" dirty="0" err="1" smtClean="0"/>
              <a:t>baino</a:t>
            </a:r>
            <a:r>
              <a:rPr lang="es-ES" sz="2000" dirty="0" smtClean="0"/>
              <a:t> dosi </a:t>
            </a:r>
            <a:r>
              <a:rPr lang="es-ES" sz="2000" dirty="0" err="1" smtClean="0"/>
              <a:t>handiagoak</a:t>
            </a:r>
            <a:r>
              <a:rPr lang="es-ES" sz="2000" dirty="0" smtClean="0"/>
              <a:t> </a:t>
            </a:r>
            <a:r>
              <a:rPr lang="es-ES" sz="2000" dirty="0" err="1" smtClean="0"/>
              <a:t>sortzetiko</a:t>
            </a:r>
            <a:r>
              <a:rPr lang="es-ES" sz="2000" dirty="0" smtClean="0"/>
              <a:t> </a:t>
            </a:r>
            <a:r>
              <a:rPr lang="es-ES" sz="2000" dirty="0" err="1" smtClean="0"/>
              <a:t>akatsekin</a:t>
            </a:r>
            <a:r>
              <a:rPr lang="es-ES" sz="2000" dirty="0" smtClean="0"/>
              <a:t> </a:t>
            </a:r>
            <a:r>
              <a:rPr lang="es-ES" sz="2000" dirty="0" err="1" smtClean="0"/>
              <a:t>erlazionatuta</a:t>
            </a:r>
            <a:r>
              <a:rPr lang="es-ES" sz="20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Yodo</a:t>
            </a:r>
            <a:endParaRPr lang="es-ES" sz="2000" b="1" dirty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smtClean="0"/>
              <a:t>Ez </a:t>
            </a:r>
            <a:r>
              <a:rPr lang="es-ES" sz="2000" dirty="0" err="1" smtClean="0"/>
              <a:t>dago</a:t>
            </a:r>
            <a:r>
              <a:rPr lang="es-ES" sz="2000" dirty="0" smtClean="0"/>
              <a:t> </a:t>
            </a:r>
            <a:r>
              <a:rPr lang="es-ES" sz="2000" dirty="0" err="1" smtClean="0"/>
              <a:t>modu</a:t>
            </a:r>
            <a:r>
              <a:rPr lang="es-ES" sz="2000" dirty="0" smtClean="0"/>
              <a:t> </a:t>
            </a:r>
            <a:r>
              <a:rPr lang="es-ES" sz="2000" dirty="0" err="1" smtClean="0"/>
              <a:t>orokorrean</a:t>
            </a:r>
            <a:r>
              <a:rPr lang="es-ES" sz="2000" dirty="0" smtClean="0"/>
              <a:t> </a:t>
            </a:r>
            <a:r>
              <a:rPr lang="es-ES" sz="2000" dirty="0" err="1" smtClean="0"/>
              <a:t>justifikatuta</a:t>
            </a:r>
            <a:r>
              <a:rPr lang="es-ES" sz="2000" dirty="0" smtClean="0"/>
              <a:t> </a:t>
            </a:r>
            <a:r>
              <a:rPr lang="es-ES" sz="2000" dirty="0" err="1" smtClean="0"/>
              <a:t>haurdunaldian</a:t>
            </a:r>
            <a:r>
              <a:rPr lang="es-ES" sz="2000" dirty="0" smtClean="0"/>
              <a:t> iodo-</a:t>
            </a:r>
            <a:r>
              <a:rPr lang="es-ES" sz="2000" dirty="0" err="1" smtClean="0"/>
              <a:t>osagarria</a:t>
            </a:r>
            <a:r>
              <a:rPr lang="es-ES" sz="2000" dirty="0" smtClean="0"/>
              <a:t> </a:t>
            </a:r>
            <a:r>
              <a:rPr lang="es-ES" sz="2000" dirty="0" err="1" smtClean="0"/>
              <a:t>ematea</a:t>
            </a:r>
            <a:endParaRPr lang="es-ES" sz="20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smtClean="0"/>
              <a:t>Dietan </a:t>
            </a:r>
            <a:r>
              <a:rPr lang="es-ES" sz="2000" dirty="0" err="1" smtClean="0"/>
              <a:t>behar</a:t>
            </a:r>
            <a:r>
              <a:rPr lang="es-ES" sz="2000" dirty="0" smtClean="0"/>
              <a:t> </a:t>
            </a:r>
            <a:r>
              <a:rPr lang="es-ES" sz="2000" dirty="0" err="1" smtClean="0"/>
              <a:t>adina</a:t>
            </a:r>
            <a:r>
              <a:rPr lang="es-ES" sz="2000" dirty="0" smtClean="0"/>
              <a:t> </a:t>
            </a:r>
            <a:r>
              <a:rPr lang="es-ES" sz="2000" dirty="0" err="1" smtClean="0"/>
              <a:t>hartzen</a:t>
            </a:r>
            <a:r>
              <a:rPr lang="es-ES" sz="2000" dirty="0" smtClean="0"/>
              <a:t> </a:t>
            </a:r>
            <a:r>
              <a:rPr lang="es-ES" sz="2000" dirty="0" err="1" smtClean="0"/>
              <a:t>ez</a:t>
            </a:r>
            <a:r>
              <a:rPr lang="es-ES" sz="2000" dirty="0" smtClean="0"/>
              <a:t> </a:t>
            </a:r>
            <a:r>
              <a:rPr lang="es-ES" sz="2000" dirty="0" err="1" smtClean="0"/>
              <a:t>duten</a:t>
            </a:r>
            <a:r>
              <a:rPr lang="es-ES" sz="2000" dirty="0" smtClean="0"/>
              <a:t> </a:t>
            </a:r>
            <a:r>
              <a:rPr lang="es-ES" sz="2000" dirty="0" err="1" smtClean="0"/>
              <a:t>haurdunen</a:t>
            </a:r>
            <a:r>
              <a:rPr lang="es-ES" sz="2000" dirty="0" smtClean="0"/>
              <a:t> </a:t>
            </a:r>
            <a:r>
              <a:rPr lang="es-ES" sz="2000" dirty="0" err="1" smtClean="0"/>
              <a:t>kasuan</a:t>
            </a:r>
            <a:r>
              <a:rPr lang="es-ES" sz="2000" dirty="0" smtClean="0"/>
              <a:t>, potasio </a:t>
            </a:r>
            <a:r>
              <a:rPr lang="es-ES" sz="2000" dirty="0" err="1" smtClean="0"/>
              <a:t>ioduroko</a:t>
            </a: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rgbClr val="4E9EBA"/>
                </a:solidFill>
              </a:rPr>
              <a:t>200 mcg/</a:t>
            </a:r>
            <a:r>
              <a:rPr lang="es-ES" sz="2000" b="1" dirty="0" err="1" smtClean="0">
                <a:solidFill>
                  <a:srgbClr val="4E9EBA"/>
                </a:solidFill>
              </a:rPr>
              <a:t>eguneko</a:t>
            </a:r>
            <a:r>
              <a:rPr lang="es-ES" sz="2000" dirty="0" smtClean="0"/>
              <a:t> </a:t>
            </a:r>
            <a:r>
              <a:rPr lang="es-ES" sz="2000" dirty="0" err="1" smtClean="0"/>
              <a:t>osagarri</a:t>
            </a:r>
            <a:r>
              <a:rPr lang="es-ES" sz="2000" dirty="0" smtClean="0"/>
              <a:t> </a:t>
            </a:r>
            <a:r>
              <a:rPr lang="es-ES" sz="2000" dirty="0" err="1" smtClean="0"/>
              <a:t>bat</a:t>
            </a:r>
            <a:r>
              <a:rPr lang="es-ES" sz="2000" dirty="0" smtClean="0"/>
              <a:t> </a:t>
            </a:r>
            <a:r>
              <a:rPr lang="es-ES" sz="2000" dirty="0" err="1" smtClean="0"/>
              <a:t>agindu</a:t>
            </a:r>
            <a:r>
              <a:rPr lang="es-ES" sz="2000" dirty="0" smtClean="0"/>
              <a:t> </a:t>
            </a:r>
            <a:r>
              <a:rPr lang="es-ES" sz="2000" dirty="0" err="1" smtClean="0"/>
              <a:t>daiteke</a:t>
            </a:r>
            <a:r>
              <a:rPr lang="es-ES" sz="2000" dirty="0" smtClean="0"/>
              <a:t> </a:t>
            </a:r>
            <a:endParaRPr lang="es-ES" sz="20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Kaltzioa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err="1" smtClean="0"/>
              <a:t>Kaltzioan</a:t>
            </a:r>
            <a:r>
              <a:rPr lang="es-ES" sz="2000" dirty="0" smtClean="0"/>
              <a:t> </a:t>
            </a:r>
            <a:r>
              <a:rPr lang="es-ES" sz="2000" dirty="0" err="1" smtClean="0"/>
              <a:t>aberatsak</a:t>
            </a:r>
            <a:r>
              <a:rPr lang="es-ES" sz="2000" dirty="0" smtClean="0"/>
              <a:t> </a:t>
            </a:r>
            <a:r>
              <a:rPr lang="es-ES" sz="2000" dirty="0" err="1" smtClean="0"/>
              <a:t>diren</a:t>
            </a:r>
            <a:r>
              <a:rPr lang="es-ES" sz="2000" dirty="0" smtClean="0"/>
              <a:t> </a:t>
            </a:r>
            <a:r>
              <a:rPr lang="es-ES" sz="2000" dirty="0" err="1" smtClean="0"/>
              <a:t>elikagaien</a:t>
            </a:r>
            <a:r>
              <a:rPr lang="es-ES" sz="2000" dirty="0" smtClean="0"/>
              <a:t> </a:t>
            </a:r>
            <a:r>
              <a:rPr lang="es-ES" sz="2000" dirty="0" err="1" smtClean="0"/>
              <a:t>hiru</a:t>
            </a:r>
            <a:r>
              <a:rPr lang="es-ES" sz="2000" dirty="0" smtClean="0"/>
              <a:t> anoa (</a:t>
            </a:r>
            <a:r>
              <a:rPr lang="es-ES" sz="2000" dirty="0" err="1" smtClean="0"/>
              <a:t>esnea</a:t>
            </a:r>
            <a:r>
              <a:rPr lang="es-ES" sz="2000" dirty="0" smtClean="0"/>
              <a:t> eta </a:t>
            </a:r>
            <a:r>
              <a:rPr lang="es-ES" sz="2000" dirty="0" err="1" smtClean="0"/>
              <a:t>esnekiak</a:t>
            </a:r>
            <a:r>
              <a:rPr lang="es-ES" sz="2000" dirty="0" smtClean="0"/>
              <a:t>, </a:t>
            </a:r>
            <a:r>
              <a:rPr lang="es-ES" sz="2000" dirty="0" err="1" smtClean="0"/>
              <a:t>esaterako</a:t>
            </a:r>
            <a:r>
              <a:rPr lang="es-ES" sz="2000" dirty="0" smtClean="0"/>
              <a:t>) </a:t>
            </a:r>
            <a:r>
              <a:rPr lang="es-ES" sz="2000" dirty="0" err="1" smtClean="0"/>
              <a:t>dituen</a:t>
            </a:r>
            <a:r>
              <a:rPr lang="es-ES" sz="2000" dirty="0" smtClean="0"/>
              <a:t> dieta </a:t>
            </a:r>
            <a:r>
              <a:rPr lang="es-ES" sz="2000" dirty="0" err="1" smtClean="0"/>
              <a:t>nahikoa</a:t>
            </a:r>
            <a:r>
              <a:rPr lang="es-ES" sz="2000" dirty="0" smtClean="0"/>
              <a:t> da </a:t>
            </a:r>
            <a:r>
              <a:rPr lang="es-ES" sz="2000" dirty="0" err="1" smtClean="0"/>
              <a:t>emakume</a:t>
            </a:r>
            <a:r>
              <a:rPr lang="es-ES" sz="2000" dirty="0" smtClean="0"/>
              <a:t> </a:t>
            </a:r>
            <a:r>
              <a:rPr lang="es-ES" sz="2000" dirty="0" err="1" smtClean="0"/>
              <a:t>haurdunaren</a:t>
            </a:r>
            <a:r>
              <a:rPr lang="es-ES" sz="2000" dirty="0" smtClean="0"/>
              <a:t> </a:t>
            </a:r>
            <a:r>
              <a:rPr lang="es-ES" sz="2000" dirty="0" err="1" smtClean="0"/>
              <a:t>kaltzio</a:t>
            </a:r>
            <a:r>
              <a:rPr lang="es-ES" sz="2000" dirty="0" smtClean="0"/>
              <a:t> </a:t>
            </a:r>
            <a:r>
              <a:rPr lang="es-ES" sz="2000" dirty="0" err="1" smtClean="0"/>
              <a:t>beharrak</a:t>
            </a:r>
            <a:r>
              <a:rPr lang="es-ES" sz="2000" dirty="0" smtClean="0"/>
              <a:t> </a:t>
            </a:r>
            <a:r>
              <a:rPr lang="es-ES" sz="2000" dirty="0" err="1" smtClean="0"/>
              <a:t>asetzeko</a:t>
            </a:r>
            <a:r>
              <a:rPr lang="es-ES" sz="2000" dirty="0" smtClean="0"/>
              <a:t> (1.000-1.300 mg/</a:t>
            </a:r>
            <a:r>
              <a:rPr lang="es-ES" sz="2000" dirty="0" err="1" smtClean="0"/>
              <a:t>eguneko</a:t>
            </a:r>
            <a:r>
              <a:rPr lang="es-ES" sz="2000" dirty="0" smtClean="0"/>
              <a:t> </a:t>
            </a:r>
            <a:r>
              <a:rPr lang="es-ES" sz="2000" dirty="0" err="1" smtClean="0"/>
              <a:t>lehen</a:t>
            </a:r>
            <a:r>
              <a:rPr lang="es-ES" sz="2000" dirty="0" smtClean="0"/>
              <a:t> </a:t>
            </a:r>
            <a:r>
              <a:rPr lang="es-ES" sz="2000" dirty="0" err="1" smtClean="0"/>
              <a:t>hiruhilekoan</a:t>
            </a:r>
            <a:r>
              <a:rPr lang="es-ES" sz="2000" dirty="0" smtClean="0"/>
              <a:t>, </a:t>
            </a:r>
            <a:r>
              <a:rPr lang="es-ES" sz="2000" dirty="0" err="1" smtClean="0"/>
              <a:t>adinaren</a:t>
            </a:r>
            <a:r>
              <a:rPr lang="es-ES" sz="2000" dirty="0" smtClean="0"/>
              <a:t> </a:t>
            </a:r>
            <a:r>
              <a:rPr lang="es-ES" sz="2000" dirty="0" err="1" smtClean="0"/>
              <a:t>arabera</a:t>
            </a:r>
            <a:r>
              <a:rPr lang="es-ES" sz="2000" dirty="0" smtClean="0"/>
              <a:t>, eta 2.500 mg/</a:t>
            </a:r>
            <a:r>
              <a:rPr lang="es-ES" sz="2000" dirty="0" err="1" smtClean="0"/>
              <a:t>eguneko</a:t>
            </a:r>
            <a:r>
              <a:rPr lang="es-ES" sz="2000" dirty="0" smtClean="0"/>
              <a:t> </a:t>
            </a:r>
            <a:r>
              <a:rPr lang="es-ES" sz="2000" dirty="0" err="1" smtClean="0"/>
              <a:t>bigarren</a:t>
            </a:r>
            <a:r>
              <a:rPr lang="es-ES" sz="2000" dirty="0" smtClean="0"/>
              <a:t> eta </a:t>
            </a:r>
            <a:r>
              <a:rPr lang="es-ES" sz="2000" dirty="0" err="1" smtClean="0"/>
              <a:t>hirugarren</a:t>
            </a:r>
            <a:r>
              <a:rPr lang="es-ES" sz="2000" dirty="0" smtClean="0"/>
              <a:t> </a:t>
            </a:r>
            <a:r>
              <a:rPr lang="es-ES" sz="2000" dirty="0" err="1" smtClean="0"/>
              <a:t>hiruhilekoan</a:t>
            </a:r>
            <a:r>
              <a:rPr lang="es-ES" sz="2000" dirty="0" smtClean="0"/>
              <a:t>)</a:t>
            </a:r>
            <a:endParaRPr lang="es-ES" sz="20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err="1" smtClean="0"/>
              <a:t>Kaltzio-osagarri</a:t>
            </a:r>
            <a:r>
              <a:rPr lang="es-ES" sz="2000" dirty="0" smtClean="0"/>
              <a:t> </a:t>
            </a:r>
            <a:r>
              <a:rPr lang="es-ES" sz="2000" dirty="0" err="1" smtClean="0"/>
              <a:t>farmakologikoak</a:t>
            </a:r>
            <a:r>
              <a:rPr lang="es-ES" sz="2000" dirty="0" smtClean="0"/>
              <a:t> </a:t>
            </a:r>
            <a:r>
              <a:rPr lang="es-ES" sz="2000" dirty="0" err="1" smtClean="0"/>
              <a:t>bakarrik</a:t>
            </a:r>
            <a:r>
              <a:rPr lang="es-ES" sz="2000" dirty="0" smtClean="0"/>
              <a:t> </a:t>
            </a:r>
            <a:r>
              <a:rPr lang="es-ES" sz="2000" dirty="0" err="1" smtClean="0"/>
              <a:t>gomendatuko</a:t>
            </a:r>
            <a:r>
              <a:rPr lang="es-ES" sz="2000" dirty="0" smtClean="0"/>
              <a:t> </a:t>
            </a:r>
            <a:r>
              <a:rPr lang="es-ES" sz="2000" dirty="0" err="1" smtClean="0"/>
              <a:t>dira</a:t>
            </a:r>
            <a:r>
              <a:rPr lang="es-ES" sz="2000" dirty="0" smtClean="0"/>
              <a:t> dietaren </a:t>
            </a:r>
            <a:r>
              <a:rPr lang="es-ES" sz="2000" dirty="0" err="1" smtClean="0"/>
              <a:t>bidez</a:t>
            </a:r>
            <a:r>
              <a:rPr lang="es-ES" sz="2000" dirty="0" smtClean="0"/>
              <a:t> </a:t>
            </a:r>
            <a:r>
              <a:rPr lang="es-ES" sz="2000" dirty="0" err="1" smtClean="0"/>
              <a:t>ez</a:t>
            </a:r>
            <a:r>
              <a:rPr lang="es-ES" sz="2000" dirty="0" smtClean="0"/>
              <a:t> </a:t>
            </a:r>
            <a:r>
              <a:rPr lang="es-ES" sz="2000" dirty="0" err="1" smtClean="0"/>
              <a:t>bada</a:t>
            </a:r>
            <a:r>
              <a:rPr lang="es-ES" sz="2000" dirty="0" smtClean="0"/>
              <a:t> </a:t>
            </a:r>
            <a:r>
              <a:rPr lang="es-ES" sz="2000" dirty="0" err="1" smtClean="0"/>
              <a:t>behar</a:t>
            </a:r>
            <a:r>
              <a:rPr lang="es-ES" sz="2000" dirty="0" smtClean="0"/>
              <a:t> </a:t>
            </a:r>
            <a:r>
              <a:rPr lang="es-ES" sz="2000" dirty="0" err="1" smtClean="0"/>
              <a:t>beste</a:t>
            </a:r>
            <a:r>
              <a:rPr lang="es-ES" sz="2000" dirty="0" smtClean="0"/>
              <a:t> </a:t>
            </a:r>
            <a:r>
              <a:rPr lang="es-ES" sz="2000" dirty="0" err="1" smtClean="0"/>
              <a:t>lortzen</a:t>
            </a:r>
            <a:endParaRPr lang="es-ES" sz="20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Magnesioa</a:t>
            </a:r>
            <a:r>
              <a:rPr lang="es-ES" sz="2000" b="1" dirty="0" smtClean="0">
                <a:solidFill>
                  <a:srgbClr val="4E9EBA"/>
                </a:solidFill>
              </a:rPr>
              <a:t>, </a:t>
            </a:r>
            <a:r>
              <a:rPr lang="es-ES" sz="2000" b="1" dirty="0" err="1" smtClean="0">
                <a:solidFill>
                  <a:srgbClr val="4E9EBA"/>
                </a:solidFill>
              </a:rPr>
              <a:t>Zinka</a:t>
            </a:r>
            <a:r>
              <a:rPr lang="es-ES" sz="2000" b="1" dirty="0" smtClean="0">
                <a:solidFill>
                  <a:srgbClr val="4E9EBA"/>
                </a:solidFill>
              </a:rPr>
              <a:t> eta </a:t>
            </a:r>
            <a:r>
              <a:rPr lang="es-ES" sz="2000" b="1" dirty="0" err="1" smtClean="0">
                <a:solidFill>
                  <a:srgbClr val="4E9EBA"/>
                </a:solidFill>
              </a:rPr>
              <a:t>Selenioa</a:t>
            </a:r>
            <a:endParaRPr lang="es-ES" sz="2000" b="1" dirty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smtClean="0"/>
              <a:t>Ez </a:t>
            </a:r>
            <a:r>
              <a:rPr lang="es-ES" sz="2000" dirty="0" err="1" smtClean="0"/>
              <a:t>dago</a:t>
            </a:r>
            <a:r>
              <a:rPr lang="es-ES" sz="2000" dirty="0" smtClean="0"/>
              <a:t> </a:t>
            </a:r>
            <a:r>
              <a:rPr lang="es-ES" sz="2000" dirty="0" err="1" smtClean="0"/>
              <a:t>azterketa</a:t>
            </a:r>
            <a:r>
              <a:rPr lang="es-ES" sz="2000" dirty="0" smtClean="0"/>
              <a:t> </a:t>
            </a:r>
            <a:r>
              <a:rPr lang="es-ES" sz="2000" dirty="0" err="1" smtClean="0"/>
              <a:t>egokirik</a:t>
            </a:r>
            <a:r>
              <a:rPr lang="es-ES" sz="2000" dirty="0" smtClean="0"/>
              <a:t> </a:t>
            </a:r>
            <a:r>
              <a:rPr lang="es-ES" sz="2000" dirty="0" err="1" smtClean="0"/>
              <a:t>osagarri</a:t>
            </a:r>
            <a:r>
              <a:rPr lang="es-ES" sz="2000" dirty="0" smtClean="0"/>
              <a:t> </a:t>
            </a:r>
            <a:r>
              <a:rPr lang="es-ES" sz="2000" dirty="0" err="1" smtClean="0"/>
              <a:t>hauei</a:t>
            </a:r>
            <a:r>
              <a:rPr lang="es-ES" sz="2000" dirty="0" smtClean="0"/>
              <a:t> </a:t>
            </a:r>
            <a:r>
              <a:rPr lang="es-ES" sz="2000" dirty="0" err="1" smtClean="0"/>
              <a:t>buruzko</a:t>
            </a:r>
            <a:r>
              <a:rPr lang="es-ES" sz="2000" dirty="0" smtClean="0"/>
              <a:t> </a:t>
            </a:r>
            <a:r>
              <a:rPr lang="es-ES" sz="2000" dirty="0" err="1" smtClean="0"/>
              <a:t>gomendioak</a:t>
            </a:r>
            <a:r>
              <a:rPr lang="es-ES" sz="2000" dirty="0" smtClean="0"/>
              <a:t> </a:t>
            </a:r>
            <a:r>
              <a:rPr lang="es-ES" sz="2000" dirty="0" err="1" smtClean="0"/>
              <a:t>egiteko</a:t>
            </a:r>
            <a:endParaRPr lang="es-ES" sz="2000" dirty="0" smtClean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</a:rPr>
              <a:t>PEDIATRIAKO POPULAZIOA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248853"/>
            <a:ext cx="11105271" cy="47158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D </a:t>
            </a:r>
            <a:r>
              <a:rPr lang="es-ES" sz="2000" b="1" dirty="0" err="1" smtClean="0">
                <a:solidFill>
                  <a:srgbClr val="4E9EBA"/>
                </a:solidFill>
              </a:rPr>
              <a:t>bitaminazko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osagarriak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Urtebetetik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beherako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pediatriako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populazioak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dirty="0" smtClean="0"/>
              <a:t>(</a:t>
            </a:r>
            <a:r>
              <a:rPr lang="es-ES" sz="2000" dirty="0" err="1" smtClean="0"/>
              <a:t>bularra</a:t>
            </a:r>
            <a:r>
              <a:rPr lang="es-ES" sz="2000" dirty="0" smtClean="0"/>
              <a:t> </a:t>
            </a:r>
            <a:r>
              <a:rPr lang="es-ES" sz="2000" dirty="0" err="1" smtClean="0"/>
              <a:t>hartzen</a:t>
            </a:r>
            <a:r>
              <a:rPr lang="es-ES" sz="2000" dirty="0" smtClean="0"/>
              <a:t> </a:t>
            </a:r>
            <a:r>
              <a:rPr lang="es-ES" sz="2000" dirty="0" err="1" smtClean="0"/>
              <a:t>duena</a:t>
            </a:r>
            <a:r>
              <a:rPr lang="es-ES" sz="2000" dirty="0" smtClean="0"/>
              <a:t> </a:t>
            </a:r>
            <a:r>
              <a:rPr lang="es-ES" sz="2000" dirty="0" err="1" smtClean="0"/>
              <a:t>zein</a:t>
            </a:r>
            <a:r>
              <a:rPr lang="es-ES" sz="2000" dirty="0" smtClean="0"/>
              <a:t> </a:t>
            </a:r>
            <a:r>
              <a:rPr lang="es-ES" sz="2000" dirty="0" err="1" smtClean="0"/>
              <a:t>giza</a:t>
            </a:r>
            <a:r>
              <a:rPr lang="es-ES" sz="2000" dirty="0" smtClean="0"/>
              <a:t> </a:t>
            </a:r>
            <a:r>
              <a:rPr lang="es-ES" sz="2000" dirty="0" err="1" smtClean="0"/>
              <a:t>esnearen</a:t>
            </a:r>
            <a:r>
              <a:rPr lang="es-ES" sz="2000" dirty="0" smtClean="0"/>
              <a:t> </a:t>
            </a:r>
            <a:r>
              <a:rPr lang="es-ES" sz="2000" dirty="0" err="1" smtClean="0"/>
              <a:t>ordezkoarekin</a:t>
            </a:r>
            <a:r>
              <a:rPr lang="es-ES" sz="2000" dirty="0" smtClean="0"/>
              <a:t> </a:t>
            </a:r>
            <a:r>
              <a:rPr lang="es-ES" sz="2000" dirty="0" err="1" smtClean="0"/>
              <a:t>elikatutakoa</a:t>
            </a:r>
            <a:r>
              <a:rPr lang="es-ES" sz="2000" dirty="0" smtClean="0"/>
              <a:t>, </a:t>
            </a:r>
            <a:r>
              <a:rPr lang="es-ES" sz="2000" dirty="0" err="1" smtClean="0"/>
              <a:t>egunean</a:t>
            </a:r>
            <a:r>
              <a:rPr lang="es-ES" sz="2000" dirty="0" smtClean="0"/>
              <a:t> formula-</a:t>
            </a:r>
            <a:r>
              <a:rPr lang="es-ES" sz="2000" dirty="0" err="1" smtClean="0"/>
              <a:t>esne</a:t>
            </a:r>
            <a:r>
              <a:rPr lang="es-ES" sz="2000" dirty="0" smtClean="0"/>
              <a:t> litro </a:t>
            </a:r>
            <a:r>
              <a:rPr lang="es-ES" sz="2000" dirty="0" err="1" smtClean="0"/>
              <a:t>bat</a:t>
            </a:r>
            <a:r>
              <a:rPr lang="es-ES" sz="2000" dirty="0" smtClean="0"/>
              <a:t> </a:t>
            </a:r>
            <a:r>
              <a:rPr lang="es-ES" sz="2000" dirty="0" err="1" smtClean="0"/>
              <a:t>baino</a:t>
            </a:r>
            <a:r>
              <a:rPr lang="es-ES" sz="2000" dirty="0" smtClean="0"/>
              <a:t> </a:t>
            </a:r>
            <a:r>
              <a:rPr lang="es-ES" sz="2000" dirty="0" err="1" smtClean="0"/>
              <a:t>gutxiago</a:t>
            </a:r>
            <a:r>
              <a:rPr lang="es-ES" sz="2000" dirty="0" smtClean="0"/>
              <a:t> </a:t>
            </a:r>
            <a:r>
              <a:rPr lang="es-ES" sz="2000" dirty="0" err="1" smtClean="0"/>
              <a:t>hartzen</a:t>
            </a:r>
            <a:r>
              <a:rPr lang="es-ES" sz="2000" dirty="0" smtClean="0"/>
              <a:t> </a:t>
            </a:r>
            <a:r>
              <a:rPr lang="es-ES" sz="2000" dirty="0" err="1" smtClean="0"/>
              <a:t>duena</a:t>
            </a:r>
            <a:r>
              <a:rPr lang="es-ES" sz="2000" dirty="0" smtClean="0"/>
              <a:t>):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4E9EBA"/>
                </a:solidFill>
              </a:rPr>
              <a:t>400 UI-</a:t>
            </a:r>
            <a:r>
              <a:rPr lang="es-ES" b="1" dirty="0" err="1" smtClean="0">
                <a:solidFill>
                  <a:srgbClr val="4E9EBA"/>
                </a:solidFill>
              </a:rPr>
              <a:t>ko</a:t>
            </a:r>
            <a:r>
              <a:rPr lang="es-ES" b="1" dirty="0" smtClean="0">
                <a:solidFill>
                  <a:srgbClr val="4E9EBA"/>
                </a:solidFill>
              </a:rPr>
              <a:t> </a:t>
            </a:r>
            <a:r>
              <a:rPr lang="es-ES" dirty="0" err="1"/>
              <a:t>osagarria</a:t>
            </a:r>
            <a:r>
              <a:rPr lang="es-ES" dirty="0"/>
              <a:t> jaso </a:t>
            </a:r>
            <a:r>
              <a:rPr lang="es-ES" dirty="0" err="1"/>
              <a:t>behar</a:t>
            </a:r>
            <a:r>
              <a:rPr lang="es-ES" dirty="0"/>
              <a:t> du </a:t>
            </a:r>
            <a:r>
              <a:rPr lang="es-ES" dirty="0" err="1"/>
              <a:t>egunean</a:t>
            </a:r>
            <a:endParaRPr lang="es-ES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err="1" smtClean="0"/>
              <a:t>zuzendutako</a:t>
            </a:r>
            <a:r>
              <a:rPr lang="es-ES" dirty="0" smtClean="0"/>
              <a:t> </a:t>
            </a:r>
            <a:r>
              <a:rPr lang="es-ES" dirty="0" err="1" smtClean="0"/>
              <a:t>adina</a:t>
            </a:r>
            <a:r>
              <a:rPr lang="es-ES" dirty="0" smtClean="0"/>
              <a:t> </a:t>
            </a:r>
            <a:r>
              <a:rPr lang="es-ES" dirty="0" err="1" smtClean="0"/>
              <a:t>urtebetetik</a:t>
            </a:r>
            <a:r>
              <a:rPr lang="es-ES" dirty="0" smtClean="0"/>
              <a:t> </a:t>
            </a:r>
            <a:r>
              <a:rPr lang="es-ES" dirty="0" err="1" smtClean="0"/>
              <a:t>beherakoa</a:t>
            </a:r>
            <a:r>
              <a:rPr lang="es-ES" dirty="0" smtClean="0"/>
              <a:t> </a:t>
            </a:r>
            <a:r>
              <a:rPr lang="es-ES" dirty="0" err="1" smtClean="0"/>
              <a:t>duten</a:t>
            </a:r>
            <a:r>
              <a:rPr lang="es-ES" dirty="0" smtClean="0"/>
              <a:t> </a:t>
            </a:r>
            <a:r>
              <a:rPr lang="es-ES" dirty="0" err="1" smtClean="0"/>
              <a:t>garai</a:t>
            </a:r>
            <a:r>
              <a:rPr lang="es-ES" dirty="0" smtClean="0"/>
              <a:t> </a:t>
            </a:r>
            <a:r>
              <a:rPr lang="es-ES" dirty="0" err="1" smtClean="0"/>
              <a:t>aurreko</a:t>
            </a:r>
            <a:r>
              <a:rPr lang="es-ES" dirty="0" smtClean="0"/>
              <a:t> </a:t>
            </a:r>
            <a:r>
              <a:rPr lang="es-ES" dirty="0" err="1" smtClean="0"/>
              <a:t>jaioberriek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rgbClr val="4E9EBA"/>
                </a:solidFill>
              </a:rPr>
              <a:t>400 UI/</a:t>
            </a:r>
            <a:r>
              <a:rPr lang="es-ES" b="1" dirty="0" err="1" smtClean="0">
                <a:solidFill>
                  <a:srgbClr val="4E9EBA"/>
                </a:solidFill>
              </a:rPr>
              <a:t>eguneko</a:t>
            </a:r>
            <a:endParaRPr lang="es-ES" sz="16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Bularreko </a:t>
            </a:r>
            <a:r>
              <a:rPr lang="es-ES" sz="2000" b="1" dirty="0" err="1" smtClean="0">
                <a:solidFill>
                  <a:srgbClr val="4E9EBA"/>
                </a:solidFill>
              </a:rPr>
              <a:t>haur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helduei</a:t>
            </a:r>
            <a:r>
              <a:rPr lang="es-ES" sz="2000" b="1" dirty="0" smtClean="0">
                <a:solidFill>
                  <a:srgbClr val="4E9EBA"/>
                </a:solidFill>
              </a:rPr>
              <a:t> eta D </a:t>
            </a:r>
            <a:r>
              <a:rPr lang="es-ES" sz="2000" b="1" dirty="0" err="1" smtClean="0">
                <a:solidFill>
                  <a:srgbClr val="4E9EBA"/>
                </a:solidFill>
              </a:rPr>
              <a:t>bitamina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urritasuna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izateko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arrisku-faktoreak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dituzten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haurrei</a:t>
            </a:r>
            <a:r>
              <a:rPr lang="es-ES" sz="2000" dirty="0"/>
              <a:t>,</a:t>
            </a:r>
            <a:r>
              <a:rPr lang="es-ES" sz="2000" dirty="0" smtClean="0"/>
              <a:t> </a:t>
            </a:r>
            <a:r>
              <a:rPr lang="es-ES" sz="2000" dirty="0" err="1" smtClean="0"/>
              <a:t>egunean</a:t>
            </a:r>
            <a:r>
              <a:rPr lang="es-ES" sz="2000" dirty="0" smtClean="0"/>
              <a:t> 400 UI </a:t>
            </a:r>
            <a:r>
              <a:rPr lang="es-ES" sz="2000" dirty="0" err="1" smtClean="0"/>
              <a:t>lortzen</a:t>
            </a:r>
            <a:r>
              <a:rPr lang="es-ES" sz="2000" dirty="0" smtClean="0"/>
              <a:t> </a:t>
            </a:r>
            <a:r>
              <a:rPr lang="es-ES" sz="2000" dirty="0" err="1" smtClean="0"/>
              <a:t>ez</a:t>
            </a:r>
            <a:r>
              <a:rPr lang="es-ES" sz="2000" dirty="0" smtClean="0"/>
              <a:t> </a:t>
            </a:r>
            <a:r>
              <a:rPr lang="es-ES" sz="2000" dirty="0" err="1" smtClean="0"/>
              <a:t>badituzte</a:t>
            </a:r>
            <a:r>
              <a:rPr lang="es-ES" sz="2000" dirty="0" smtClean="0"/>
              <a:t> litro </a:t>
            </a:r>
            <a:r>
              <a:rPr lang="es-ES" sz="2000" dirty="0" err="1" smtClean="0"/>
              <a:t>bat</a:t>
            </a:r>
            <a:r>
              <a:rPr lang="es-ES" sz="2000" dirty="0" smtClean="0"/>
              <a:t> </a:t>
            </a:r>
            <a:r>
              <a:rPr lang="es-ES" sz="2000" dirty="0" err="1" smtClean="0"/>
              <a:t>esne</a:t>
            </a:r>
            <a:r>
              <a:rPr lang="es-ES" sz="2000" dirty="0" smtClean="0"/>
              <a:t> </a:t>
            </a:r>
            <a:r>
              <a:rPr lang="es-ES" sz="2000" dirty="0" err="1" smtClean="0"/>
              <a:t>aberastu</a:t>
            </a:r>
            <a:r>
              <a:rPr lang="es-ES" sz="2000" dirty="0" smtClean="0"/>
              <a:t> </a:t>
            </a:r>
            <a:r>
              <a:rPr lang="es-ES" sz="2000" dirty="0" err="1" smtClean="0"/>
              <a:t>edo</a:t>
            </a:r>
            <a:r>
              <a:rPr lang="es-ES" sz="2000" dirty="0" smtClean="0"/>
              <a:t> </a:t>
            </a:r>
            <a:r>
              <a:rPr lang="es-ES" sz="2000" dirty="0" err="1" smtClean="0"/>
              <a:t>elikagai</a:t>
            </a:r>
            <a:r>
              <a:rPr lang="es-ES" sz="2000" dirty="0" smtClean="0"/>
              <a:t> </a:t>
            </a:r>
            <a:r>
              <a:rPr lang="es-ES" sz="2000" dirty="0" err="1" smtClean="0"/>
              <a:t>aberastu</a:t>
            </a:r>
            <a:r>
              <a:rPr lang="es-ES" sz="2000" dirty="0" smtClean="0"/>
              <a:t> </a:t>
            </a:r>
            <a:r>
              <a:rPr lang="es-ES" sz="2000" dirty="0" err="1" smtClean="0"/>
              <a:t>hartuta</a:t>
            </a:r>
            <a:r>
              <a:rPr lang="es-ES" sz="2000" dirty="0" smtClean="0"/>
              <a:t> </a:t>
            </a:r>
            <a:r>
              <a:rPr lang="es-ES" sz="2000" dirty="0" err="1" smtClean="0"/>
              <a:t>edo</a:t>
            </a:r>
            <a:r>
              <a:rPr lang="es-ES" sz="2000" dirty="0" smtClean="0"/>
              <a:t> </a:t>
            </a:r>
            <a:r>
              <a:rPr lang="es-ES" sz="2000" dirty="0" err="1" smtClean="0"/>
              <a:t>eguzkiaren</a:t>
            </a:r>
            <a:r>
              <a:rPr lang="es-ES" sz="2000" dirty="0" smtClean="0"/>
              <a:t> </a:t>
            </a:r>
            <a:r>
              <a:rPr lang="es-ES" sz="2000" dirty="0" err="1" smtClean="0"/>
              <a:t>eraginpean</a:t>
            </a:r>
            <a:r>
              <a:rPr lang="es-ES" sz="2000" dirty="0" smtClean="0"/>
              <a:t> </a:t>
            </a:r>
            <a:r>
              <a:rPr lang="es-ES" sz="2000" dirty="0" err="1" smtClean="0"/>
              <a:t>behar</a:t>
            </a:r>
            <a:r>
              <a:rPr lang="es-ES" sz="2000" dirty="0" smtClean="0"/>
              <a:t> </a:t>
            </a:r>
            <a:r>
              <a:rPr lang="es-ES" sz="2000" dirty="0" err="1" smtClean="0"/>
              <a:t>ez</a:t>
            </a:r>
            <a:r>
              <a:rPr lang="es-ES" sz="2000" dirty="0" smtClean="0"/>
              <a:t> </a:t>
            </a:r>
            <a:r>
              <a:rPr lang="es-ES" sz="2000" dirty="0" err="1" smtClean="0"/>
              <a:t>beste</a:t>
            </a:r>
            <a:r>
              <a:rPr lang="es-ES" sz="2000" dirty="0" smtClean="0"/>
              <a:t> </a:t>
            </a:r>
            <a:r>
              <a:rPr lang="es-ES" sz="2000" dirty="0" err="1" smtClean="0"/>
              <a:t>ez</a:t>
            </a:r>
            <a:r>
              <a:rPr lang="es-ES" sz="2000" dirty="0" smtClean="0"/>
              <a:t> </a:t>
            </a:r>
            <a:r>
              <a:rPr lang="es-ES" sz="2000" dirty="0" err="1" smtClean="0"/>
              <a:t>badaude</a:t>
            </a:r>
            <a:r>
              <a:rPr lang="es-ES" sz="2000" dirty="0" smtClean="0"/>
              <a:t>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4E9EBA"/>
                </a:solidFill>
              </a:rPr>
              <a:t>400 UI/</a:t>
            </a:r>
            <a:r>
              <a:rPr lang="es-ES" b="1" dirty="0" err="1" smtClean="0">
                <a:solidFill>
                  <a:srgbClr val="4E9EBA"/>
                </a:solidFill>
              </a:rPr>
              <a:t>eguneko</a:t>
            </a:r>
            <a:r>
              <a:rPr lang="es-ES" b="1" dirty="0" smtClean="0">
                <a:solidFill>
                  <a:srgbClr val="4E9EBA"/>
                </a:solidFill>
              </a:rPr>
              <a:t> </a:t>
            </a:r>
            <a:r>
              <a:rPr lang="es-ES" dirty="0" err="1"/>
              <a:t>osagarria</a:t>
            </a:r>
            <a:r>
              <a:rPr lang="es-ES" dirty="0"/>
              <a:t> </a:t>
            </a:r>
            <a:r>
              <a:rPr lang="es-ES" dirty="0" err="1"/>
              <a:t>eman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zaie</a:t>
            </a:r>
            <a:endParaRPr lang="es-ES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err="1" smtClean="0"/>
              <a:t>bularreko</a:t>
            </a:r>
            <a:r>
              <a:rPr lang="es-ES" dirty="0" smtClean="0"/>
              <a:t> </a:t>
            </a:r>
            <a:r>
              <a:rPr lang="es-ES" dirty="0" err="1" smtClean="0"/>
              <a:t>haur</a:t>
            </a:r>
            <a:r>
              <a:rPr lang="es-ES" dirty="0" smtClean="0"/>
              <a:t> </a:t>
            </a:r>
            <a:r>
              <a:rPr lang="es-ES" dirty="0" err="1" smtClean="0"/>
              <a:t>helduei</a:t>
            </a:r>
            <a:r>
              <a:rPr lang="es-ES" dirty="0" smtClean="0"/>
              <a:t> eta </a:t>
            </a:r>
            <a:r>
              <a:rPr lang="es-ES" dirty="0" err="1" smtClean="0"/>
              <a:t>zenbait</a:t>
            </a:r>
            <a:r>
              <a:rPr lang="es-ES" dirty="0" smtClean="0"/>
              <a:t> </a:t>
            </a:r>
            <a:r>
              <a:rPr lang="es-ES" dirty="0" err="1" smtClean="0"/>
              <a:t>gaixotasun</a:t>
            </a:r>
            <a:r>
              <a:rPr lang="es-ES" dirty="0" smtClean="0"/>
              <a:t> </a:t>
            </a:r>
            <a:r>
              <a:rPr lang="es-ES" dirty="0" err="1" smtClean="0"/>
              <a:t>kroniko</a:t>
            </a:r>
            <a:r>
              <a:rPr lang="es-ES" dirty="0" smtClean="0"/>
              <a:t> </a:t>
            </a:r>
            <a:r>
              <a:rPr lang="es-ES" dirty="0" err="1" smtClean="0"/>
              <a:t>dituztenei</a:t>
            </a:r>
            <a:r>
              <a:rPr lang="es-ES" dirty="0" smtClean="0"/>
              <a:t> (</a:t>
            </a:r>
            <a:r>
              <a:rPr lang="es-ES" dirty="0" err="1" smtClean="0"/>
              <a:t>zeliakia</a:t>
            </a:r>
            <a:r>
              <a:rPr lang="es-ES" dirty="0" smtClean="0"/>
              <a:t>, </a:t>
            </a:r>
            <a:r>
              <a:rPr lang="es-ES" dirty="0" err="1" smtClean="0"/>
              <a:t>fibrosi</a:t>
            </a:r>
            <a:r>
              <a:rPr lang="es-ES" dirty="0" smtClean="0"/>
              <a:t> </a:t>
            </a:r>
            <a:r>
              <a:rPr lang="es-ES" dirty="0" err="1" smtClean="0"/>
              <a:t>kistikoa</a:t>
            </a:r>
            <a:r>
              <a:rPr lang="es-ES" dirty="0" smtClean="0"/>
              <a:t>, </a:t>
            </a:r>
            <a:r>
              <a:rPr lang="es-ES" dirty="0" err="1" smtClean="0"/>
              <a:t>behazun-bideen</a:t>
            </a:r>
            <a:r>
              <a:rPr lang="es-ES" dirty="0" smtClean="0"/>
              <a:t> atresia, </a:t>
            </a:r>
            <a:r>
              <a:rPr lang="es-ES" dirty="0" err="1" smtClean="0"/>
              <a:t>gibeleko</a:t>
            </a:r>
            <a:r>
              <a:rPr lang="es-ES" dirty="0" smtClean="0"/>
              <a:t> 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 err="1" smtClean="0"/>
              <a:t>giltzurruneko</a:t>
            </a:r>
            <a:r>
              <a:rPr lang="es-ES" dirty="0" smtClean="0"/>
              <a:t> </a:t>
            </a:r>
            <a:r>
              <a:rPr lang="es-ES" dirty="0" err="1" smtClean="0"/>
              <a:t>gaixotasuna</a:t>
            </a:r>
            <a:r>
              <a:rPr lang="es-ES" dirty="0" smtClean="0"/>
              <a:t>) 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 err="1" smtClean="0"/>
              <a:t>tratamendu</a:t>
            </a:r>
            <a:r>
              <a:rPr lang="es-ES" dirty="0" smtClean="0"/>
              <a:t> </a:t>
            </a:r>
            <a:r>
              <a:rPr lang="es-ES" dirty="0" err="1" smtClean="0"/>
              <a:t>jakin</a:t>
            </a:r>
            <a:r>
              <a:rPr lang="es-ES" dirty="0" smtClean="0"/>
              <a:t> </a:t>
            </a:r>
            <a:r>
              <a:rPr lang="es-ES" dirty="0" err="1" smtClean="0"/>
              <a:t>batzuk</a:t>
            </a:r>
            <a:r>
              <a:rPr lang="es-ES" dirty="0" smtClean="0"/>
              <a:t> </a:t>
            </a:r>
            <a:r>
              <a:rPr lang="es-ES" dirty="0" err="1" smtClean="0"/>
              <a:t>dituztenei</a:t>
            </a:r>
            <a:r>
              <a:rPr lang="es-ES" dirty="0" smtClean="0"/>
              <a:t> (</a:t>
            </a:r>
            <a:r>
              <a:rPr lang="es-ES" dirty="0" err="1" smtClean="0"/>
              <a:t>errifanpizina</a:t>
            </a:r>
            <a:r>
              <a:rPr lang="es-ES" dirty="0" smtClean="0"/>
              <a:t>, </a:t>
            </a:r>
            <a:r>
              <a:rPr lang="es-ES" dirty="0"/>
              <a:t>isoniazida, </a:t>
            </a:r>
            <a:r>
              <a:rPr lang="es-ES" dirty="0" err="1" smtClean="0"/>
              <a:t>konbultsio-kontrakoak</a:t>
            </a:r>
            <a:r>
              <a:rPr lang="es-ES" dirty="0" smtClean="0"/>
              <a:t>): </a:t>
            </a:r>
            <a:r>
              <a:rPr lang="es-ES" b="1" dirty="0" smtClean="0">
                <a:solidFill>
                  <a:srgbClr val="4E9EBA"/>
                </a:solidFill>
              </a:rPr>
              <a:t>400 UI/</a:t>
            </a:r>
            <a:r>
              <a:rPr lang="es-ES" b="1" dirty="0" err="1" smtClean="0">
                <a:solidFill>
                  <a:srgbClr val="4E9EBA"/>
                </a:solidFill>
              </a:rPr>
              <a:t>eguneko</a:t>
            </a:r>
            <a:endParaRPr lang="es-ES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Urtebetik</a:t>
            </a:r>
            <a:r>
              <a:rPr lang="es-ES" sz="2000" b="1" dirty="0" smtClean="0">
                <a:solidFill>
                  <a:srgbClr val="4E9EBA"/>
                </a:solidFill>
              </a:rPr>
              <a:t> gorako </a:t>
            </a:r>
            <a:r>
              <a:rPr lang="es-ES" sz="2000" b="1" dirty="0" err="1" smtClean="0">
                <a:solidFill>
                  <a:srgbClr val="4E9EBA"/>
                </a:solidFill>
              </a:rPr>
              <a:t>haurrei</a:t>
            </a:r>
            <a:r>
              <a:rPr lang="es-ES" sz="2000" b="1" dirty="0" smtClean="0">
                <a:solidFill>
                  <a:srgbClr val="4E9EBA"/>
                </a:solidFill>
              </a:rPr>
              <a:t> eta </a:t>
            </a:r>
            <a:r>
              <a:rPr lang="es-ES" sz="2000" b="1" dirty="0" err="1" smtClean="0">
                <a:solidFill>
                  <a:srgbClr val="4E9EBA"/>
                </a:solidFill>
              </a:rPr>
              <a:t>nerabeei</a:t>
            </a:r>
            <a:r>
              <a:rPr lang="es-ES" sz="2000" dirty="0" smtClean="0"/>
              <a:t>: </a:t>
            </a:r>
            <a:r>
              <a:rPr lang="es-ES" sz="2000" dirty="0" err="1" smtClean="0"/>
              <a:t>eguerdiko</a:t>
            </a:r>
            <a:r>
              <a:rPr lang="es-ES" sz="2000" dirty="0" smtClean="0"/>
              <a:t> </a:t>
            </a:r>
            <a:r>
              <a:rPr lang="es-ES" sz="2000" dirty="0" err="1" smtClean="0"/>
              <a:t>eguzkitan</a:t>
            </a:r>
            <a:r>
              <a:rPr lang="es-ES" sz="2000" dirty="0" smtClean="0"/>
              <a:t> </a:t>
            </a:r>
            <a:r>
              <a:rPr lang="es-ES" sz="2000" dirty="0" err="1" smtClean="0"/>
              <a:t>egotea</a:t>
            </a:r>
            <a:r>
              <a:rPr lang="es-ES" sz="2000" dirty="0" smtClean="0"/>
              <a:t> </a:t>
            </a:r>
            <a:r>
              <a:rPr lang="es-ES" sz="2000" dirty="0" err="1" smtClean="0"/>
              <a:t>gomendatzen</a:t>
            </a:r>
            <a:r>
              <a:rPr lang="es-ES" sz="2000" dirty="0" smtClean="0"/>
              <a:t> </a:t>
            </a:r>
            <a:r>
              <a:rPr lang="es-ES" sz="2000" dirty="0" err="1" smtClean="0"/>
              <a:t>zaie</a:t>
            </a:r>
            <a:r>
              <a:rPr lang="es-ES" sz="2000" dirty="0" smtClean="0"/>
              <a:t>, </a:t>
            </a:r>
            <a:r>
              <a:rPr lang="es-ES" sz="2000" dirty="0" err="1" smtClean="0"/>
              <a:t>babesik</a:t>
            </a:r>
            <a:r>
              <a:rPr lang="es-ES" sz="2000" dirty="0" smtClean="0"/>
              <a:t> </a:t>
            </a:r>
            <a:r>
              <a:rPr lang="es-ES" sz="2000" dirty="0" err="1" smtClean="0"/>
              <a:t>gabe</a:t>
            </a:r>
            <a:r>
              <a:rPr lang="es-ES" sz="2000" dirty="0" smtClean="0"/>
              <a:t>, 10-15 </a:t>
            </a:r>
            <a:r>
              <a:rPr lang="es-ES" sz="2000" dirty="0" err="1" smtClean="0"/>
              <a:t>minutuz</a:t>
            </a:r>
            <a:r>
              <a:rPr lang="es-ES" sz="2000" dirty="0" smtClean="0"/>
              <a:t>, </a:t>
            </a:r>
            <a:r>
              <a:rPr lang="es-ES" sz="2000" dirty="0" err="1" smtClean="0"/>
              <a:t>udaberrian</a:t>
            </a:r>
            <a:r>
              <a:rPr lang="es-ES" sz="2000" dirty="0" smtClean="0"/>
              <a:t>, </a:t>
            </a:r>
            <a:r>
              <a:rPr lang="es-ES" sz="2000" dirty="0" err="1" smtClean="0"/>
              <a:t>udan</a:t>
            </a:r>
            <a:r>
              <a:rPr lang="es-ES" sz="2000" dirty="0" smtClean="0"/>
              <a:t> eta </a:t>
            </a:r>
            <a:r>
              <a:rPr lang="es-ES" sz="2000" dirty="0" err="1" smtClean="0"/>
              <a:t>udazkenean</a:t>
            </a: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</a:rPr>
              <a:t>PEDIATRIAKO POPULAZIOA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75460"/>
            <a:ext cx="10515600" cy="461737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Burdinazko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osagarriak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Garaiko </a:t>
            </a:r>
            <a:r>
              <a:rPr lang="es-ES" sz="2000" b="1" dirty="0" err="1" smtClean="0">
                <a:solidFill>
                  <a:srgbClr val="4E9EBA"/>
                </a:solidFill>
              </a:rPr>
              <a:t>jaioberri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bularrekoak</a:t>
            </a:r>
            <a:r>
              <a:rPr lang="es-ES" sz="2000" dirty="0" smtClean="0"/>
              <a:t>: </a:t>
            </a:r>
            <a:r>
              <a:rPr lang="es-ES" sz="2000" dirty="0" err="1" smtClean="0"/>
              <a:t>ez</a:t>
            </a:r>
            <a:r>
              <a:rPr lang="es-ES" sz="2000" dirty="0" smtClean="0"/>
              <a:t> </a:t>
            </a:r>
            <a:r>
              <a:rPr lang="es-ES" sz="2000" dirty="0" err="1" smtClean="0"/>
              <a:t>dute</a:t>
            </a:r>
            <a:r>
              <a:rPr lang="es-ES" sz="2000" dirty="0" smtClean="0"/>
              <a:t> </a:t>
            </a:r>
            <a:r>
              <a:rPr lang="es-ES" sz="2000" dirty="0" err="1" smtClean="0"/>
              <a:t>inolako</a:t>
            </a:r>
            <a:r>
              <a:rPr lang="es-ES" sz="2000" dirty="0" smtClean="0"/>
              <a:t> </a:t>
            </a:r>
            <a:r>
              <a:rPr lang="es-ES" sz="2000" dirty="0" err="1" smtClean="0"/>
              <a:t>osagarririk</a:t>
            </a:r>
            <a:r>
              <a:rPr lang="es-ES" sz="2000" dirty="0" smtClean="0"/>
              <a:t> </a:t>
            </a:r>
            <a:r>
              <a:rPr lang="es-ES" sz="2000" dirty="0" err="1" smtClean="0"/>
              <a:t>behar</a:t>
            </a:r>
            <a:r>
              <a:rPr lang="es-ES" sz="2000" dirty="0" smtClean="0"/>
              <a:t>, izan </a:t>
            </a:r>
            <a:r>
              <a:rPr lang="es-ES" sz="2000" dirty="0" err="1" smtClean="0"/>
              <a:t>edoskitze</a:t>
            </a:r>
            <a:r>
              <a:rPr lang="es-ES" sz="2000" dirty="0" smtClean="0"/>
              <a:t> </a:t>
            </a:r>
            <a:r>
              <a:rPr lang="es-ES" sz="2000" dirty="0" err="1" smtClean="0"/>
              <a:t>naturala</a:t>
            </a:r>
            <a:r>
              <a:rPr lang="es-ES" sz="2000" dirty="0" smtClean="0"/>
              <a:t> </a:t>
            </a:r>
            <a:r>
              <a:rPr lang="es-ES" sz="2000" dirty="0" err="1" smtClean="0"/>
              <a:t>edo</a:t>
            </a:r>
            <a:r>
              <a:rPr lang="es-ES" sz="2000" dirty="0" smtClean="0"/>
              <a:t> </a:t>
            </a:r>
            <a:r>
              <a:rPr lang="es-ES" sz="2000" dirty="0" err="1" smtClean="0"/>
              <a:t>artifiziala</a:t>
            </a:r>
            <a:r>
              <a:rPr lang="es-ES" sz="2000" dirty="0" smtClean="0"/>
              <a:t>. Jaio </a:t>
            </a:r>
            <a:r>
              <a:rPr lang="es-ES" sz="2000" dirty="0" err="1" smtClean="0"/>
              <a:t>aurreko</a:t>
            </a:r>
            <a:r>
              <a:rPr lang="es-ES" sz="2000" dirty="0" smtClean="0"/>
              <a:t> </a:t>
            </a:r>
            <a:r>
              <a:rPr lang="es-ES" sz="2000" dirty="0" err="1" smtClean="0"/>
              <a:t>edo</a:t>
            </a:r>
            <a:r>
              <a:rPr lang="es-ES" sz="2000" dirty="0" smtClean="0"/>
              <a:t> </a:t>
            </a:r>
            <a:r>
              <a:rPr lang="es-ES" sz="2000" dirty="0" err="1" smtClean="0"/>
              <a:t>jaiotza-inguruko</a:t>
            </a:r>
            <a:r>
              <a:rPr lang="es-ES" sz="2000" dirty="0" smtClean="0"/>
              <a:t> </a:t>
            </a:r>
            <a:r>
              <a:rPr lang="es-ES" sz="2000" dirty="0" err="1" smtClean="0"/>
              <a:t>arrisku-faktoreak</a:t>
            </a:r>
            <a:r>
              <a:rPr lang="es-ES" sz="2000" dirty="0" smtClean="0"/>
              <a:t> </a:t>
            </a:r>
            <a:r>
              <a:rPr lang="es-ES" sz="2000" dirty="0" err="1" smtClean="0"/>
              <a:t>badaude</a:t>
            </a:r>
            <a:r>
              <a:rPr lang="es-ES" sz="2000" dirty="0" smtClean="0"/>
              <a:t>: </a:t>
            </a:r>
            <a:r>
              <a:rPr lang="es-ES" sz="2000" b="1" dirty="0">
                <a:solidFill>
                  <a:srgbClr val="4E9EBA"/>
                </a:solidFill>
              </a:rPr>
              <a:t>2-4 </a:t>
            </a:r>
            <a:r>
              <a:rPr lang="es-ES" sz="2000" b="1" dirty="0" smtClean="0">
                <a:solidFill>
                  <a:srgbClr val="4E9EBA"/>
                </a:solidFill>
              </a:rPr>
              <a:t>mg/kg/</a:t>
            </a:r>
            <a:r>
              <a:rPr lang="es-ES" sz="2000" b="1" dirty="0" err="1" smtClean="0">
                <a:solidFill>
                  <a:srgbClr val="4E9EBA"/>
                </a:solidFill>
              </a:rPr>
              <a:t>egunean</a:t>
            </a:r>
            <a:r>
              <a:rPr lang="es-ES" sz="2000" dirty="0"/>
              <a:t>,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dirty="0" smtClean="0"/>
              <a:t>3 </a:t>
            </a:r>
            <a:r>
              <a:rPr lang="es-ES" sz="2000" dirty="0" err="1" smtClean="0"/>
              <a:t>hilabetez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Garai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aurreko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jaioberriak</a:t>
            </a:r>
            <a:r>
              <a:rPr lang="es-ES" sz="2000" dirty="0" smtClean="0"/>
              <a:t>: </a:t>
            </a:r>
            <a:r>
              <a:rPr lang="es-ES" sz="2000" dirty="0" err="1" smtClean="0"/>
              <a:t>haurdunaldiko</a:t>
            </a:r>
            <a:r>
              <a:rPr lang="es-ES" sz="2000" dirty="0" smtClean="0"/>
              <a:t> </a:t>
            </a:r>
            <a:r>
              <a:rPr lang="es-ES" sz="2000" dirty="0" err="1" smtClean="0"/>
              <a:t>adina</a:t>
            </a:r>
            <a:r>
              <a:rPr lang="es-ES" sz="2000" dirty="0" smtClean="0"/>
              <a:t> eta </a:t>
            </a:r>
            <a:r>
              <a:rPr lang="es-ES" sz="2000" dirty="0" err="1" smtClean="0"/>
              <a:t>jaiotzean</a:t>
            </a:r>
            <a:r>
              <a:rPr lang="es-ES" sz="2000" dirty="0" smtClean="0"/>
              <a:t> </a:t>
            </a:r>
            <a:r>
              <a:rPr lang="es-ES" sz="2000" dirty="0" err="1" smtClean="0"/>
              <a:t>duten</a:t>
            </a:r>
            <a:r>
              <a:rPr lang="es-ES" sz="2000" dirty="0" smtClean="0"/>
              <a:t> </a:t>
            </a:r>
            <a:r>
              <a:rPr lang="es-ES" sz="2000" dirty="0" err="1" smtClean="0"/>
              <a:t>pisuaren</a:t>
            </a:r>
            <a:r>
              <a:rPr lang="es-ES" sz="2000" dirty="0" smtClean="0"/>
              <a:t> </a:t>
            </a:r>
            <a:r>
              <a:rPr lang="es-ES" sz="2000" dirty="0" err="1" smtClean="0"/>
              <a:t>arabera</a:t>
            </a:r>
            <a:r>
              <a:rPr lang="es-ES" sz="2000" dirty="0" smtClean="0"/>
              <a:t>, </a:t>
            </a:r>
            <a:r>
              <a:rPr lang="es-ES" sz="2000" dirty="0" err="1" smtClean="0"/>
              <a:t>burdin</a:t>
            </a:r>
            <a:r>
              <a:rPr lang="es-ES" sz="2000" dirty="0" smtClean="0"/>
              <a:t> premia </a:t>
            </a:r>
            <a:r>
              <a:rPr lang="es-ES" sz="2000" dirty="0" err="1" smtClean="0"/>
              <a:t>desberdinak</a:t>
            </a:r>
            <a:r>
              <a:rPr lang="es-ES" sz="2000" dirty="0" smtClean="0"/>
              <a:t> </a:t>
            </a:r>
            <a:r>
              <a:rPr lang="es-ES" sz="2000" dirty="0" err="1" smtClean="0"/>
              <a:t>dituzte</a:t>
            </a:r>
            <a:r>
              <a:rPr lang="es-ES" sz="2000" dirty="0" smtClean="0"/>
              <a:t> eta </a:t>
            </a:r>
            <a:r>
              <a:rPr lang="es-ES" sz="2000" dirty="0" err="1" smtClean="0"/>
              <a:t>protokolizatuta</a:t>
            </a:r>
            <a:r>
              <a:rPr lang="es-ES" sz="2000" dirty="0" smtClean="0"/>
              <a:t> </a:t>
            </a:r>
            <a:r>
              <a:rPr lang="es-ES" sz="2000" dirty="0" err="1" smtClean="0"/>
              <a:t>daude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6 </a:t>
            </a:r>
            <a:r>
              <a:rPr lang="es-ES" sz="2000" b="1" dirty="0" err="1" smtClean="0">
                <a:solidFill>
                  <a:srgbClr val="4E9EBA"/>
                </a:solidFill>
              </a:rPr>
              <a:t>hilabetetik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aurrera</a:t>
            </a:r>
            <a:r>
              <a:rPr lang="es-ES" sz="2000" dirty="0" smtClean="0"/>
              <a:t>: </a:t>
            </a:r>
            <a:r>
              <a:rPr lang="es-ES" sz="2000" dirty="0" err="1" smtClean="0"/>
              <a:t>burdinazko-osagarria</a:t>
            </a:r>
            <a:r>
              <a:rPr lang="es-ES" sz="2000" dirty="0" smtClean="0"/>
              <a:t>, </a:t>
            </a:r>
            <a:r>
              <a:rPr lang="es-ES" sz="2000" dirty="0" err="1" smtClean="0"/>
              <a:t>arrisku-faktoreak</a:t>
            </a:r>
            <a:r>
              <a:rPr lang="es-ES" sz="2000" dirty="0" smtClean="0"/>
              <a:t> </a:t>
            </a:r>
            <a:r>
              <a:rPr lang="es-ES" sz="2000" dirty="0" err="1" smtClean="0"/>
              <a:t>badaude</a:t>
            </a:r>
            <a:r>
              <a:rPr lang="es-ES" sz="2000" dirty="0" smtClean="0"/>
              <a:t> </a:t>
            </a:r>
            <a:r>
              <a:rPr lang="es-ES" sz="2000" dirty="0" err="1" smtClean="0"/>
              <a:t>bakarrik</a:t>
            </a:r>
            <a:r>
              <a:rPr lang="es-ES" sz="2000" dirty="0" smtClean="0"/>
              <a:t>, </a:t>
            </a:r>
            <a:r>
              <a:rPr lang="es-ES" sz="2000" b="1" dirty="0" smtClean="0">
                <a:solidFill>
                  <a:srgbClr val="4E9EBA"/>
                </a:solidFill>
              </a:rPr>
              <a:t>1 mg/kg/</a:t>
            </a:r>
            <a:r>
              <a:rPr lang="es-ES" sz="2000" b="1" dirty="0" err="1" smtClean="0">
                <a:solidFill>
                  <a:srgbClr val="4E9EBA"/>
                </a:solidFill>
              </a:rPr>
              <a:t>egunean</a:t>
            </a:r>
            <a:r>
              <a:rPr lang="es-ES" sz="2000" dirty="0" smtClean="0"/>
              <a:t> 6 </a:t>
            </a:r>
            <a:r>
              <a:rPr lang="es-ES" sz="2000" dirty="0" err="1" smtClean="0"/>
              <a:t>hilabetetik</a:t>
            </a:r>
            <a:r>
              <a:rPr lang="es-ES" sz="2000" dirty="0" smtClean="0"/>
              <a:t> </a:t>
            </a:r>
            <a:r>
              <a:rPr lang="es-ES" sz="2000" dirty="0" err="1" smtClean="0"/>
              <a:t>aurrera</a:t>
            </a:r>
            <a:r>
              <a:rPr lang="es-ES" sz="2000" dirty="0" smtClean="0"/>
              <a:t>, </a:t>
            </a:r>
            <a:r>
              <a:rPr lang="es-ES" sz="2000" dirty="0" err="1" smtClean="0"/>
              <a:t>gutxienez</a:t>
            </a:r>
            <a:r>
              <a:rPr lang="es-ES" sz="2000" dirty="0" smtClean="0"/>
              <a:t> 3 </a:t>
            </a:r>
            <a:r>
              <a:rPr lang="es-ES" sz="2000" dirty="0" err="1" smtClean="0"/>
              <a:t>hilabete</a:t>
            </a: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15616" t="22249" r="41763" b="53078"/>
          <a:stretch/>
        </p:blipFill>
        <p:spPr>
          <a:xfrm>
            <a:off x="3835959" y="3994240"/>
            <a:ext cx="6437244" cy="20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489" y="365125"/>
            <a:ext cx="11633982" cy="732155"/>
          </a:xfrm>
        </p:spPr>
        <p:txBody>
          <a:bodyPr>
            <a:noAutofit/>
          </a:bodyPr>
          <a:lstStyle/>
          <a:p>
            <a:pPr algn="ctr"/>
            <a:r>
              <a:rPr lang="es-ES" sz="2600" dirty="0" smtClean="0">
                <a:solidFill>
                  <a:srgbClr val="4E9EBA"/>
                </a:solidFill>
                <a:latin typeface="Arial Black" pitchFamily="34" charset="0"/>
              </a:rPr>
              <a:t>POPULAZIO ESPEZIFIKOAK: DIETA </a:t>
            </a:r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MURRIZTAILEAK DITUZTEN PERTSONAK (BEGANOAK EDO BEGETARIANOAK)</a:t>
            </a:r>
            <a:endParaRPr lang="es-ES" sz="26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4641" y="1125411"/>
            <a:ext cx="11147474" cy="497381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Dieta </a:t>
            </a:r>
            <a:r>
              <a:rPr lang="es-ES" sz="2000" dirty="0" err="1" smtClean="0"/>
              <a:t>begetarianoa</a:t>
            </a:r>
            <a:r>
              <a:rPr lang="es-ES" sz="2000" dirty="0" smtClean="0"/>
              <a:t> </a:t>
            </a:r>
            <a:r>
              <a:rPr lang="es-ES" sz="2000" dirty="0" err="1" smtClean="0"/>
              <a:t>egiteak</a:t>
            </a:r>
            <a:r>
              <a:rPr lang="es-ES" sz="2000" dirty="0" smtClean="0"/>
              <a:t> </a:t>
            </a:r>
            <a:r>
              <a:rPr lang="es-ES" sz="2000" dirty="0" err="1" smtClean="0"/>
              <a:t>zenbait</a:t>
            </a:r>
            <a:r>
              <a:rPr lang="es-ES" sz="2000" dirty="0" smtClean="0"/>
              <a:t> </a:t>
            </a:r>
            <a:r>
              <a:rPr lang="es-ES" sz="2000" dirty="0" err="1" smtClean="0"/>
              <a:t>mantenugai</a:t>
            </a:r>
            <a:r>
              <a:rPr lang="es-ES" sz="2000" dirty="0" smtClean="0"/>
              <a:t> </a:t>
            </a:r>
            <a:r>
              <a:rPr lang="es-ES" sz="2000" dirty="0" err="1" smtClean="0"/>
              <a:t>gutxi</a:t>
            </a:r>
            <a:r>
              <a:rPr lang="es-ES" sz="2000" dirty="0" smtClean="0"/>
              <a:t> </a:t>
            </a:r>
            <a:r>
              <a:rPr lang="es-ES" sz="2000" dirty="0" err="1" smtClean="0"/>
              <a:t>hartzea</a:t>
            </a:r>
            <a:r>
              <a:rPr lang="es-ES" sz="2000" dirty="0" smtClean="0"/>
              <a:t> </a:t>
            </a:r>
            <a:r>
              <a:rPr lang="es-ES" sz="2000" dirty="0" err="1" smtClean="0"/>
              <a:t>ekar</a:t>
            </a:r>
            <a:r>
              <a:rPr lang="es-ES" sz="2000" dirty="0" smtClean="0"/>
              <a:t> </a:t>
            </a:r>
            <a:r>
              <a:rPr lang="es-ES" sz="2000" dirty="0" err="1" smtClean="0"/>
              <a:t>dezake</a:t>
            </a:r>
            <a:r>
              <a:rPr lang="es-ES" sz="2000" dirty="0" smtClean="0"/>
              <a:t>. </a:t>
            </a:r>
            <a:r>
              <a:rPr lang="es-ES" sz="2000" dirty="0" err="1" smtClean="0"/>
              <a:t>Urritasun-arriskua</a:t>
            </a:r>
            <a:r>
              <a:rPr lang="es-ES" sz="2000" dirty="0" smtClean="0"/>
              <a:t> </a:t>
            </a:r>
            <a:r>
              <a:rPr lang="es-ES" sz="2000" dirty="0" err="1" smtClean="0"/>
              <a:t>handiagoa</a:t>
            </a:r>
            <a:r>
              <a:rPr lang="es-ES" sz="2000" dirty="0" smtClean="0"/>
              <a:t> da dieta </a:t>
            </a:r>
            <a:r>
              <a:rPr lang="es-ES" sz="2000" dirty="0" err="1" smtClean="0"/>
              <a:t>beganoarekin</a:t>
            </a:r>
            <a:r>
              <a:rPr lang="es-ES" sz="2000" dirty="0" smtClean="0"/>
              <a:t>. Dieta </a:t>
            </a:r>
            <a:r>
              <a:rPr lang="es-ES" sz="2000" dirty="0" err="1" smtClean="0"/>
              <a:t>hauek</a:t>
            </a:r>
            <a:r>
              <a:rPr lang="es-ES" sz="2000" dirty="0" smtClean="0"/>
              <a:t> </a:t>
            </a:r>
            <a:r>
              <a:rPr lang="es-ES" sz="2000" dirty="0" err="1" smtClean="0"/>
              <a:t>ondo</a:t>
            </a:r>
            <a:r>
              <a:rPr lang="es-ES" sz="2000" dirty="0" smtClean="0"/>
              <a:t> </a:t>
            </a:r>
            <a:r>
              <a:rPr lang="es-ES" sz="2000" dirty="0" err="1" smtClean="0"/>
              <a:t>planifikatuta</a:t>
            </a:r>
            <a:r>
              <a:rPr lang="es-ES" sz="2000" dirty="0" smtClean="0"/>
              <a:t>, </a:t>
            </a:r>
            <a:r>
              <a:rPr lang="es-ES" sz="2000" dirty="0" err="1" smtClean="0"/>
              <a:t>bizi-zikloaren</a:t>
            </a:r>
            <a:r>
              <a:rPr lang="es-ES" sz="2000" dirty="0" smtClean="0"/>
              <a:t> etapa </a:t>
            </a:r>
            <a:r>
              <a:rPr lang="es-ES" sz="2000" dirty="0" err="1" smtClean="0"/>
              <a:t>guztietarako</a:t>
            </a:r>
            <a:r>
              <a:rPr lang="es-ES" sz="2000" dirty="0" smtClean="0"/>
              <a:t> </a:t>
            </a:r>
            <a:r>
              <a:rPr lang="es-ES" sz="2000" dirty="0" err="1" smtClean="0"/>
              <a:t>egokiak</a:t>
            </a:r>
            <a:r>
              <a:rPr lang="es-ES" sz="2000" dirty="0" smtClean="0"/>
              <a:t> </a:t>
            </a:r>
            <a:r>
              <a:rPr lang="es-ES" sz="2000" dirty="0" err="1" smtClean="0"/>
              <a:t>dira</a:t>
            </a:r>
            <a:endParaRPr lang="es-E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B12 </a:t>
            </a:r>
            <a:r>
              <a:rPr lang="es-ES" sz="2000" b="1" dirty="0" err="1" smtClean="0">
                <a:solidFill>
                  <a:srgbClr val="4E9EBA"/>
                </a:solidFill>
              </a:rPr>
              <a:t>bitamina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Beganoak</a:t>
            </a:r>
            <a:r>
              <a:rPr lang="es-ES" sz="2000" dirty="0" smtClean="0"/>
              <a:t>: B12 </a:t>
            </a:r>
            <a:r>
              <a:rPr lang="es-ES" sz="2000" dirty="0" err="1" smtClean="0"/>
              <a:t>bitaminazko</a:t>
            </a:r>
            <a:r>
              <a:rPr lang="es-ES" sz="2000" dirty="0" smtClean="0"/>
              <a:t> </a:t>
            </a:r>
            <a:r>
              <a:rPr lang="es-ES" sz="2000" dirty="0" err="1" smtClean="0"/>
              <a:t>osagarriak</a:t>
            </a:r>
            <a:r>
              <a:rPr lang="es-ES" sz="2000" dirty="0" smtClean="0"/>
              <a:t> </a:t>
            </a:r>
            <a:r>
              <a:rPr lang="es-ES" sz="2000" dirty="0" err="1" smtClean="0"/>
              <a:t>hartu</a:t>
            </a:r>
            <a:r>
              <a:rPr lang="es-ES" sz="2000" dirty="0" smtClean="0"/>
              <a:t> </a:t>
            </a:r>
            <a:r>
              <a:rPr lang="es-ES" sz="2000" dirty="0" err="1" smtClean="0"/>
              <a:t>behar</a:t>
            </a:r>
            <a:r>
              <a:rPr lang="es-ES" sz="2000" dirty="0" smtClean="0"/>
              <a:t> </a:t>
            </a:r>
            <a:r>
              <a:rPr lang="es-ES" sz="2000" dirty="0" err="1" smtClean="0"/>
              <a:t>dituzte</a:t>
            </a:r>
            <a:r>
              <a:rPr lang="es-ES" sz="2000" dirty="0" smtClean="0"/>
              <a:t>. </a:t>
            </a:r>
            <a:r>
              <a:rPr lang="es-ES" sz="2000" dirty="0" err="1" smtClean="0"/>
              <a:t>Ahotik</a:t>
            </a:r>
            <a:r>
              <a:rPr lang="es-ES" sz="2000" dirty="0" smtClean="0"/>
              <a:t> </a:t>
            </a:r>
            <a:r>
              <a:rPr lang="es-ES" sz="2000" dirty="0" err="1" smtClean="0"/>
              <a:t>hartzea</a:t>
            </a:r>
            <a:r>
              <a:rPr lang="es-ES" sz="2000" dirty="0" smtClean="0"/>
              <a:t> </a:t>
            </a:r>
            <a:r>
              <a:rPr lang="es-ES" sz="2000" dirty="0" err="1" smtClean="0"/>
              <a:t>muskulu</a:t>
            </a:r>
            <a:r>
              <a:rPr lang="es-ES" sz="2000" dirty="0" smtClean="0"/>
              <a:t> </a:t>
            </a:r>
            <a:r>
              <a:rPr lang="es-ES" sz="2000" dirty="0" err="1" smtClean="0"/>
              <a:t>barnetik</a:t>
            </a:r>
            <a:r>
              <a:rPr lang="es-ES" sz="2000" dirty="0" smtClean="0"/>
              <a:t> </a:t>
            </a:r>
            <a:r>
              <a:rPr lang="es-ES" sz="2000" dirty="0" err="1" smtClean="0"/>
              <a:t>hartzea</a:t>
            </a:r>
            <a:r>
              <a:rPr lang="es-ES" sz="2000" dirty="0" smtClean="0"/>
              <a:t> </a:t>
            </a:r>
            <a:r>
              <a:rPr lang="es-ES" sz="2000" dirty="0" err="1" smtClean="0"/>
              <a:t>bezain</a:t>
            </a:r>
            <a:r>
              <a:rPr lang="es-ES" sz="2000" dirty="0" smtClean="0"/>
              <a:t> </a:t>
            </a:r>
            <a:r>
              <a:rPr lang="es-ES" sz="2000" dirty="0" err="1" smtClean="0"/>
              <a:t>eraginkorra</a:t>
            </a:r>
            <a:r>
              <a:rPr lang="es-ES" sz="2000" dirty="0" smtClean="0"/>
              <a:t> da</a:t>
            </a:r>
            <a:r>
              <a:rPr lang="es-ES" sz="1600" dirty="0" smtClean="0"/>
              <a:t> </a:t>
            </a:r>
            <a:endParaRPr lang="es-ES" sz="16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2000" b="1" dirty="0" smtClean="0">
              <a:solidFill>
                <a:srgbClr val="4E9EBA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2000" b="1" dirty="0" smtClean="0">
              <a:solidFill>
                <a:srgbClr val="4E9EBA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2000" b="1" dirty="0">
              <a:solidFill>
                <a:srgbClr val="4E9EB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s-ES" sz="2000" b="1" dirty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Obo-lakto</a:t>
            </a:r>
            <a:r>
              <a:rPr lang="es-ES" sz="2000" b="1" dirty="0" err="1">
                <a:solidFill>
                  <a:srgbClr val="4E9EBA"/>
                </a:solidFill>
              </a:rPr>
              <a:t>-</a:t>
            </a:r>
            <a:r>
              <a:rPr lang="es-ES" sz="2000" b="1" dirty="0" err="1" smtClean="0">
                <a:solidFill>
                  <a:srgbClr val="4E9EBA"/>
                </a:solidFill>
              </a:rPr>
              <a:t>begetarianoak</a:t>
            </a:r>
            <a:r>
              <a:rPr lang="es-ES" sz="2000" b="1" dirty="0" smtClean="0">
                <a:solidFill>
                  <a:srgbClr val="4E9EBA"/>
                </a:solidFill>
              </a:rPr>
              <a:t> eta </a:t>
            </a:r>
            <a:r>
              <a:rPr lang="es-ES" sz="2000" b="1" dirty="0" err="1" smtClean="0">
                <a:solidFill>
                  <a:srgbClr val="4E9EBA"/>
                </a:solidFill>
              </a:rPr>
              <a:t>lakto-begetarianoak</a:t>
            </a:r>
            <a:r>
              <a:rPr lang="es-ES" sz="2000" dirty="0" smtClean="0"/>
              <a:t>: </a:t>
            </a:r>
            <a:r>
              <a:rPr lang="es-ES" sz="2000" dirty="0" err="1" smtClean="0"/>
              <a:t>kontuan</a:t>
            </a:r>
            <a:r>
              <a:rPr lang="es-ES" sz="2000" dirty="0" smtClean="0"/>
              <a:t> </a:t>
            </a:r>
            <a:r>
              <a:rPr lang="es-ES" sz="2000" dirty="0" err="1" smtClean="0"/>
              <a:t>hartu</a:t>
            </a:r>
            <a:r>
              <a:rPr lang="es-ES" sz="2000" dirty="0" smtClean="0"/>
              <a:t> </a:t>
            </a:r>
            <a:r>
              <a:rPr lang="es-ES" sz="2000" dirty="0" err="1" smtClean="0"/>
              <a:t>behar</a:t>
            </a:r>
            <a:r>
              <a:rPr lang="es-ES" sz="2000" dirty="0" smtClean="0"/>
              <a:t> </a:t>
            </a:r>
            <a:r>
              <a:rPr lang="es-ES" sz="2000" dirty="0" err="1" smtClean="0"/>
              <a:t>dute</a:t>
            </a:r>
            <a:r>
              <a:rPr lang="es-ES" sz="2000" dirty="0" smtClean="0"/>
              <a:t> B12 </a:t>
            </a:r>
            <a:r>
              <a:rPr lang="es-ES" sz="2000" dirty="0" err="1" smtClean="0"/>
              <a:t>bitaminazko</a:t>
            </a:r>
            <a:r>
              <a:rPr lang="es-ES" sz="2000" dirty="0" smtClean="0"/>
              <a:t> </a:t>
            </a:r>
            <a:r>
              <a:rPr lang="es-ES" sz="2000" dirty="0" err="1" smtClean="0"/>
              <a:t>osagarriak</a:t>
            </a:r>
            <a:r>
              <a:rPr lang="es-ES" sz="2000" dirty="0" smtClean="0"/>
              <a:t> </a:t>
            </a:r>
            <a:r>
              <a:rPr lang="es-ES" sz="2000" dirty="0" err="1" smtClean="0"/>
              <a:t>hartzea</a:t>
            </a:r>
            <a:r>
              <a:rPr lang="es-ES" sz="2000" dirty="0" smtClean="0"/>
              <a:t>. </a:t>
            </a:r>
            <a:r>
              <a:rPr lang="es-ES" sz="2000" dirty="0" err="1" smtClean="0"/>
              <a:t>Adibidez</a:t>
            </a:r>
            <a:r>
              <a:rPr lang="es-ES" sz="2000" dirty="0" smtClean="0"/>
              <a:t>, </a:t>
            </a:r>
            <a:r>
              <a:rPr lang="es-ES" sz="2000" dirty="0" err="1" smtClean="0"/>
              <a:t>egunean</a:t>
            </a:r>
            <a:r>
              <a:rPr lang="es-ES" sz="2000" dirty="0" smtClean="0"/>
              <a:t> </a:t>
            </a:r>
            <a:r>
              <a:rPr lang="es-ES" sz="2000" dirty="0" err="1" smtClean="0"/>
              <a:t>katilukada</a:t>
            </a:r>
            <a:r>
              <a:rPr lang="es-ES" sz="2000" dirty="0" smtClean="0"/>
              <a:t> </a:t>
            </a:r>
            <a:r>
              <a:rPr lang="es-ES" sz="2000" dirty="0" err="1" smtClean="0"/>
              <a:t>bat</a:t>
            </a:r>
            <a:r>
              <a:rPr lang="es-ES" sz="2000" dirty="0" smtClean="0"/>
              <a:t> </a:t>
            </a:r>
            <a:r>
              <a:rPr lang="es-ES" sz="2000" dirty="0" err="1" smtClean="0"/>
              <a:t>esne</a:t>
            </a:r>
            <a:r>
              <a:rPr lang="es-ES" sz="2000" dirty="0" smtClean="0"/>
              <a:t> eta </a:t>
            </a:r>
            <a:r>
              <a:rPr lang="es-ES" sz="2000" dirty="0" err="1" smtClean="0"/>
              <a:t>arrautza</a:t>
            </a:r>
            <a:r>
              <a:rPr lang="es-ES" sz="2000" dirty="0" smtClean="0"/>
              <a:t> </a:t>
            </a:r>
            <a:r>
              <a:rPr lang="es-ES" sz="2000" dirty="0" err="1" smtClean="0"/>
              <a:t>bat</a:t>
            </a:r>
            <a:r>
              <a:rPr lang="es-ES" sz="2000" dirty="0" smtClean="0"/>
              <a:t> </a:t>
            </a:r>
            <a:r>
              <a:rPr lang="es-ES" sz="2000" dirty="0" err="1" smtClean="0"/>
              <a:t>hartuz</a:t>
            </a:r>
            <a:r>
              <a:rPr lang="es-ES" sz="2000" dirty="0" smtClean="0"/>
              <a:t> </a:t>
            </a:r>
            <a:r>
              <a:rPr lang="es-ES" sz="2000" dirty="0" err="1" smtClean="0"/>
              <a:t>gero</a:t>
            </a:r>
            <a:r>
              <a:rPr lang="es-ES" sz="2000" dirty="0" smtClean="0"/>
              <a:t>, B12 </a:t>
            </a:r>
            <a:r>
              <a:rPr lang="es-ES" sz="2000" dirty="0" err="1" smtClean="0"/>
              <a:t>bitamina</a:t>
            </a:r>
            <a:r>
              <a:rPr lang="es-ES" sz="2000" dirty="0" smtClean="0"/>
              <a:t> </a:t>
            </a:r>
            <a:r>
              <a:rPr lang="es-ES" sz="2000" dirty="0" err="1" smtClean="0"/>
              <a:t>eguneko</a:t>
            </a:r>
            <a:r>
              <a:rPr lang="es-ES" sz="2000" dirty="0" smtClean="0"/>
              <a:t> </a:t>
            </a:r>
            <a:r>
              <a:rPr lang="es-ES" sz="2000" dirty="0" err="1" smtClean="0"/>
              <a:t>kopuru</a:t>
            </a:r>
            <a:r>
              <a:rPr lang="es-ES" sz="2000" dirty="0" smtClean="0"/>
              <a:t> </a:t>
            </a:r>
            <a:r>
              <a:rPr lang="es-ES" sz="2000" dirty="0" err="1" smtClean="0"/>
              <a:t>gomendatuaren</a:t>
            </a:r>
            <a:r>
              <a:rPr lang="es-ES" sz="2000" dirty="0" smtClean="0"/>
              <a:t> </a:t>
            </a:r>
            <a:r>
              <a:rPr lang="es-ES" sz="2000" dirty="0" err="1" smtClean="0"/>
              <a:t>bi</a:t>
            </a:r>
            <a:r>
              <a:rPr lang="es-ES" sz="2000" dirty="0" smtClean="0"/>
              <a:t> </a:t>
            </a:r>
            <a:r>
              <a:rPr lang="es-ES" sz="2000" dirty="0" err="1" smtClean="0"/>
              <a:t>heren</a:t>
            </a:r>
            <a:r>
              <a:rPr lang="es-ES" sz="2000" dirty="0" smtClean="0"/>
              <a:t> </a:t>
            </a:r>
            <a:r>
              <a:rPr lang="es-ES" sz="2000" dirty="0" err="1" smtClean="0"/>
              <a:t>baino</a:t>
            </a:r>
            <a:r>
              <a:rPr lang="es-ES" sz="2000" dirty="0" smtClean="0"/>
              <a:t> </a:t>
            </a:r>
            <a:r>
              <a:rPr lang="es-ES" sz="2000" dirty="0" err="1" smtClean="0"/>
              <a:t>ez</a:t>
            </a:r>
            <a:r>
              <a:rPr lang="es-ES" sz="2000" dirty="0" smtClean="0"/>
              <a:t> </a:t>
            </a:r>
            <a:r>
              <a:rPr lang="es-ES" sz="2000" dirty="0" err="1" smtClean="0"/>
              <a:t>dira</a:t>
            </a:r>
            <a:r>
              <a:rPr lang="es-ES" sz="2000" dirty="0" smtClean="0"/>
              <a:t> </a:t>
            </a:r>
            <a:r>
              <a:rPr lang="es-ES" sz="2000" dirty="0" err="1" smtClean="0"/>
              <a:t>hartzen</a:t>
            </a:r>
            <a:r>
              <a:rPr lang="es-ES" sz="2000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D </a:t>
            </a:r>
            <a:r>
              <a:rPr lang="es-ES" sz="2000" b="1" dirty="0" err="1" smtClean="0">
                <a:solidFill>
                  <a:srgbClr val="4E9EBA"/>
                </a:solidFill>
              </a:rPr>
              <a:t>bitamina</a:t>
            </a:r>
            <a:endParaRPr lang="es-ES" sz="2000" b="1" dirty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err="1" smtClean="0"/>
              <a:t>Ahorakin</a:t>
            </a:r>
            <a:r>
              <a:rPr lang="es-ES" sz="2000" dirty="0" smtClean="0"/>
              <a:t> </a:t>
            </a:r>
            <a:r>
              <a:rPr lang="es-ES" sz="2000" dirty="0" err="1" smtClean="0"/>
              <a:t>egokia</a:t>
            </a:r>
            <a:r>
              <a:rPr lang="es-ES" sz="2000" dirty="0" smtClean="0"/>
              <a:t> </a:t>
            </a:r>
            <a:r>
              <a:rPr lang="es-ES" sz="2000" dirty="0" err="1" smtClean="0"/>
              <a:t>ez</a:t>
            </a:r>
            <a:r>
              <a:rPr lang="es-ES" sz="2000" dirty="0" smtClean="0"/>
              <a:t> </a:t>
            </a:r>
            <a:r>
              <a:rPr lang="es-ES" sz="2000" dirty="0" err="1" smtClean="0"/>
              <a:t>bada</a:t>
            </a:r>
            <a:r>
              <a:rPr lang="es-ES" sz="2000" dirty="0" smtClean="0"/>
              <a:t> </a:t>
            </a:r>
            <a:r>
              <a:rPr lang="es-ES" sz="2000" dirty="0" err="1" smtClean="0"/>
              <a:t>bermatzen</a:t>
            </a:r>
            <a:r>
              <a:rPr lang="es-ES" sz="2000" dirty="0" smtClean="0"/>
              <a:t>, </a:t>
            </a:r>
            <a:r>
              <a:rPr lang="es-ES" sz="2000" dirty="0" err="1" smtClean="0"/>
              <a:t>osagarriak</a:t>
            </a:r>
            <a:r>
              <a:rPr lang="es-ES" sz="2000" dirty="0" smtClean="0"/>
              <a:t> </a:t>
            </a:r>
            <a:r>
              <a:rPr lang="es-ES" sz="2000" dirty="0" err="1" smtClean="0"/>
              <a:t>hartzea</a:t>
            </a:r>
            <a:r>
              <a:rPr lang="es-ES" sz="2000" dirty="0" smtClean="0"/>
              <a:t> </a:t>
            </a:r>
            <a:r>
              <a:rPr lang="es-ES" sz="2000" dirty="0" err="1" smtClean="0"/>
              <a:t>hartu</a:t>
            </a:r>
            <a:r>
              <a:rPr lang="es-ES" sz="2000" dirty="0" smtClean="0"/>
              <a:t> </a:t>
            </a:r>
            <a:r>
              <a:rPr lang="es-ES" sz="2000" dirty="0" err="1" smtClean="0"/>
              <a:t>behar</a:t>
            </a:r>
            <a:r>
              <a:rPr lang="es-ES" sz="2000" dirty="0" smtClean="0"/>
              <a:t> da </a:t>
            </a:r>
            <a:r>
              <a:rPr lang="es-ES" sz="2000" dirty="0" err="1" smtClean="0"/>
              <a:t>kontuan</a:t>
            </a:r>
            <a:r>
              <a:rPr lang="es-ES" sz="2000" dirty="0" smtClean="0"/>
              <a:t>, </a:t>
            </a:r>
            <a:r>
              <a:rPr lang="es-ES" sz="2000" dirty="0" err="1" smtClean="0"/>
              <a:t>gainerako</a:t>
            </a:r>
            <a:r>
              <a:rPr lang="es-ES" sz="2000" dirty="0" smtClean="0"/>
              <a:t> </a:t>
            </a:r>
            <a:r>
              <a:rPr lang="es-ES" sz="2000" dirty="0" err="1" smtClean="0"/>
              <a:t>biztanleen</a:t>
            </a:r>
            <a:r>
              <a:rPr lang="es-ES" sz="2000" dirty="0" smtClean="0"/>
              <a:t> </a:t>
            </a:r>
            <a:r>
              <a:rPr lang="es-ES" sz="2000" dirty="0" err="1" smtClean="0"/>
              <a:t>kasuan</a:t>
            </a:r>
            <a:r>
              <a:rPr lang="es-ES" sz="2000" dirty="0" smtClean="0"/>
              <a:t> </a:t>
            </a:r>
            <a:r>
              <a:rPr lang="es-ES" sz="2000" dirty="0" err="1" smtClean="0"/>
              <a:t>bezala</a:t>
            </a: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16337" t="37164" r="42470" b="34759"/>
          <a:stretch/>
        </p:blipFill>
        <p:spPr>
          <a:xfrm>
            <a:off x="4853354" y="2418461"/>
            <a:ext cx="5134708" cy="19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</a:rPr>
              <a:t>POPULAZIO ESPEZIFIKOAK: KIRURGIA BARIATRIKOAREN OSTEAN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8" y="1617790"/>
            <a:ext cx="10757089" cy="36575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Kirurgia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bariatrikoan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mantenugaien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urritasuna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hainbat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faktoren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ondorio</a:t>
            </a:r>
            <a:r>
              <a:rPr lang="es-ES" sz="2000" b="1" dirty="0" smtClean="0">
                <a:solidFill>
                  <a:srgbClr val="4E9EBA"/>
                </a:solidFill>
              </a:rPr>
              <a:t> izan </a:t>
            </a:r>
            <a:r>
              <a:rPr lang="es-ES" sz="2000" b="1" dirty="0" err="1" smtClean="0">
                <a:solidFill>
                  <a:srgbClr val="4E9EBA"/>
                </a:solidFill>
              </a:rPr>
              <a:t>daitezke</a:t>
            </a:r>
            <a:r>
              <a:rPr lang="es-ES" sz="2000" dirty="0" smtClean="0"/>
              <a:t>: </a:t>
            </a:r>
            <a:endParaRPr lang="es-ES" sz="20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err="1" smtClean="0"/>
              <a:t>ez</a:t>
            </a:r>
            <a:r>
              <a:rPr lang="es-ES" sz="2000" dirty="0" smtClean="0"/>
              <a:t> </a:t>
            </a:r>
            <a:r>
              <a:rPr lang="es-ES" sz="2000" dirty="0" err="1" smtClean="0"/>
              <a:t>dira</a:t>
            </a:r>
            <a:r>
              <a:rPr lang="es-ES" sz="2000" dirty="0" smtClean="0"/>
              <a:t> oso </a:t>
            </a:r>
            <a:r>
              <a:rPr lang="es-ES" sz="2000" dirty="0" err="1" smtClean="0"/>
              <a:t>ohikoak</a:t>
            </a:r>
            <a:r>
              <a:rPr lang="es-ES" sz="2000" dirty="0" smtClean="0"/>
              <a:t> </a:t>
            </a:r>
            <a:r>
              <a:rPr lang="es-ES" sz="2000" dirty="0" err="1" smtClean="0"/>
              <a:t>prozedura</a:t>
            </a:r>
            <a:r>
              <a:rPr lang="es-ES" sz="2000" dirty="0" smtClean="0"/>
              <a:t> </a:t>
            </a:r>
            <a:r>
              <a:rPr lang="es-ES" sz="2000" dirty="0" err="1" smtClean="0"/>
              <a:t>murriztaile</a:t>
            </a:r>
            <a:r>
              <a:rPr lang="es-ES" sz="2000" dirty="0" smtClean="0"/>
              <a:t> </a:t>
            </a:r>
            <a:r>
              <a:rPr lang="es-ES" sz="2000" dirty="0" err="1" smtClean="0"/>
              <a:t>hutsen</a:t>
            </a:r>
            <a:r>
              <a:rPr lang="es-ES" sz="2000" dirty="0" smtClean="0"/>
              <a:t> </a:t>
            </a:r>
            <a:r>
              <a:rPr lang="es-ES" sz="2000" dirty="0" err="1" smtClean="0"/>
              <a:t>ondoren</a:t>
            </a:r>
            <a:r>
              <a:rPr lang="es-ES" sz="2000" dirty="0" smtClean="0"/>
              <a:t>, </a:t>
            </a:r>
            <a:r>
              <a:rPr lang="es-ES" sz="2000" dirty="0" err="1" smtClean="0"/>
              <a:t>ez</a:t>
            </a:r>
            <a:r>
              <a:rPr lang="es-ES" sz="2000" dirty="0" smtClean="0"/>
              <a:t> </a:t>
            </a:r>
            <a:r>
              <a:rPr lang="es-ES" sz="2000" dirty="0" err="1" smtClean="0"/>
              <a:t>baitute</a:t>
            </a:r>
            <a:r>
              <a:rPr lang="es-ES" sz="2000" dirty="0" smtClean="0"/>
              <a:t> </a:t>
            </a:r>
            <a:r>
              <a:rPr lang="es-ES" sz="2000" dirty="0" err="1" smtClean="0"/>
              <a:t>aldatzen</a:t>
            </a:r>
            <a:r>
              <a:rPr lang="es-ES" sz="2000" dirty="0" smtClean="0"/>
              <a:t> </a:t>
            </a:r>
            <a:r>
              <a:rPr lang="es-ES" sz="2000" dirty="0" err="1" smtClean="0"/>
              <a:t>hesteen</a:t>
            </a:r>
            <a:r>
              <a:rPr lang="es-ES" sz="2000" dirty="0" smtClean="0"/>
              <a:t> </a:t>
            </a:r>
            <a:r>
              <a:rPr lang="es-ES" sz="2000" dirty="0" err="1" smtClean="0"/>
              <a:t>jarraitutasuna</a:t>
            </a:r>
            <a:r>
              <a:rPr lang="es-ES" sz="2000" dirty="0" smtClean="0"/>
              <a:t> eta </a:t>
            </a:r>
            <a:r>
              <a:rPr lang="es-ES" sz="2000" dirty="0" err="1" smtClean="0"/>
              <a:t>digestio-prozesu</a:t>
            </a:r>
            <a:r>
              <a:rPr lang="es-ES" sz="2000" dirty="0" smtClean="0"/>
              <a:t> </a:t>
            </a:r>
            <a:r>
              <a:rPr lang="es-ES" sz="2000" dirty="0" err="1" smtClean="0"/>
              <a:t>normala</a:t>
            </a:r>
            <a:r>
              <a:rPr lang="es-ES" sz="2000" dirty="0" smtClean="0"/>
              <a:t> (</a:t>
            </a:r>
            <a:r>
              <a:rPr lang="es-ES" sz="2000" dirty="0"/>
              <a:t>manga </a:t>
            </a:r>
            <a:r>
              <a:rPr lang="es-ES" sz="2000" dirty="0" err="1" smtClean="0"/>
              <a:t>gastrikoa</a:t>
            </a:r>
            <a:r>
              <a:rPr lang="es-ES" sz="2000" dirty="0" smtClean="0"/>
              <a:t> </a:t>
            </a:r>
            <a:r>
              <a:rPr lang="es-ES" sz="2000" dirty="0" err="1" smtClean="0"/>
              <a:t>edo</a:t>
            </a:r>
            <a:r>
              <a:rPr lang="es-ES" sz="2000" dirty="0" smtClean="0"/>
              <a:t> sleeve)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err="1" smtClean="0"/>
              <a:t>ohikoak</a:t>
            </a:r>
            <a:r>
              <a:rPr lang="es-ES" sz="2000" dirty="0" smtClean="0"/>
              <a:t> </a:t>
            </a:r>
            <a:r>
              <a:rPr lang="es-ES" sz="2000" dirty="0" err="1" smtClean="0"/>
              <a:t>dira</a:t>
            </a:r>
            <a:r>
              <a:rPr lang="es-ES" sz="2000" dirty="0" smtClean="0"/>
              <a:t> </a:t>
            </a:r>
            <a:r>
              <a:rPr lang="es-ES" sz="2000" dirty="0" err="1" smtClean="0"/>
              <a:t>malabsortzio-mailaren</a:t>
            </a:r>
            <a:r>
              <a:rPr lang="es-ES" sz="2000" dirty="0" smtClean="0"/>
              <a:t> </a:t>
            </a:r>
            <a:r>
              <a:rPr lang="es-ES" sz="2000" dirty="0" err="1" smtClean="0"/>
              <a:t>bat</a:t>
            </a:r>
            <a:r>
              <a:rPr lang="es-ES" sz="2000" dirty="0" smtClean="0"/>
              <a:t> </a:t>
            </a:r>
            <a:r>
              <a:rPr lang="es-ES" sz="2000" dirty="0" err="1" smtClean="0"/>
              <a:t>eragiten</a:t>
            </a:r>
            <a:r>
              <a:rPr lang="es-ES" sz="2000" dirty="0" smtClean="0"/>
              <a:t> </a:t>
            </a:r>
            <a:r>
              <a:rPr lang="es-ES" sz="2000" dirty="0" err="1" smtClean="0"/>
              <a:t>dituzten</a:t>
            </a:r>
            <a:r>
              <a:rPr lang="es-ES" sz="2000" dirty="0" smtClean="0"/>
              <a:t> </a:t>
            </a:r>
            <a:r>
              <a:rPr lang="es-ES" sz="2000" dirty="0" err="1" smtClean="0"/>
              <a:t>prozedura</a:t>
            </a:r>
            <a:r>
              <a:rPr lang="es-ES" sz="2000" dirty="0" smtClean="0"/>
              <a:t> </a:t>
            </a:r>
            <a:r>
              <a:rPr lang="es-ES" sz="2000" dirty="0" err="1" smtClean="0"/>
              <a:t>kirurgikoen</a:t>
            </a:r>
            <a:r>
              <a:rPr lang="es-ES" sz="2000" dirty="0" smtClean="0"/>
              <a:t> </a:t>
            </a:r>
            <a:r>
              <a:rPr lang="es-ES" sz="2000" dirty="0" err="1" smtClean="0"/>
              <a:t>ondoren</a:t>
            </a:r>
            <a:r>
              <a:rPr lang="es-ES" sz="2000" dirty="0" smtClean="0"/>
              <a:t>, hala </a:t>
            </a:r>
            <a:r>
              <a:rPr lang="es-ES" sz="2000" dirty="0" err="1" smtClean="0"/>
              <a:t>nola</a:t>
            </a:r>
            <a:r>
              <a:rPr lang="es-ES" sz="2000" dirty="0" smtClean="0"/>
              <a:t> </a:t>
            </a:r>
            <a:r>
              <a:rPr lang="es-ES" sz="2000" dirty="0"/>
              <a:t>bypass </a:t>
            </a:r>
            <a:r>
              <a:rPr lang="es-ES" sz="2000" dirty="0" err="1" smtClean="0"/>
              <a:t>gastrikoa</a:t>
            </a:r>
            <a:r>
              <a:rPr lang="es-ES" sz="2000" dirty="0" smtClean="0"/>
              <a:t> Y de </a:t>
            </a:r>
            <a:r>
              <a:rPr lang="es-ES" sz="2000" dirty="0" err="1" smtClean="0"/>
              <a:t>Rouxen</a:t>
            </a:r>
            <a:r>
              <a:rPr lang="es-ES" sz="2000" dirty="0" smtClean="0"/>
              <a:t> (RYGB) </a:t>
            </a:r>
            <a:r>
              <a:rPr lang="es-ES" sz="2000" dirty="0" err="1" smtClean="0"/>
              <a:t>edo</a:t>
            </a:r>
            <a:r>
              <a:rPr lang="es-ES" sz="2000" dirty="0" smtClean="0"/>
              <a:t> </a:t>
            </a:r>
            <a:r>
              <a:rPr lang="es-ES" sz="2000" dirty="0" err="1" smtClean="0"/>
              <a:t>deribazio</a:t>
            </a:r>
            <a:r>
              <a:rPr lang="es-ES" sz="2000" dirty="0" smtClean="0"/>
              <a:t> </a:t>
            </a:r>
            <a:r>
              <a:rPr lang="es-ES" sz="2000" dirty="0" err="1" smtClean="0"/>
              <a:t>biliopankratikoan</a:t>
            </a:r>
            <a:r>
              <a:rPr lang="es-ES" sz="2000" dirty="0" smtClean="0"/>
              <a:t> </a:t>
            </a:r>
            <a:r>
              <a:rPr lang="es-ES" sz="2000" dirty="0" err="1" smtClean="0"/>
              <a:t>gurutzatze</a:t>
            </a:r>
            <a:r>
              <a:rPr lang="es-ES" sz="2000" dirty="0" smtClean="0"/>
              <a:t> </a:t>
            </a:r>
            <a:r>
              <a:rPr lang="es-ES" sz="2000" dirty="0" err="1" smtClean="0"/>
              <a:t>duodenalarekin</a:t>
            </a:r>
            <a:r>
              <a:rPr lang="es-ES" sz="2000" dirty="0" smtClean="0"/>
              <a:t> (DBP/DS)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Giden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gomendioak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dirty="0" smtClean="0"/>
              <a:t>(</a:t>
            </a:r>
            <a:r>
              <a:rPr lang="es-ES" sz="2000" dirty="0" err="1" smtClean="0"/>
              <a:t>mikromantenugai</a:t>
            </a:r>
            <a:r>
              <a:rPr lang="es-ES" sz="2000" dirty="0" smtClean="0"/>
              <a:t> </a:t>
            </a:r>
            <a:r>
              <a:rPr lang="es-ES" sz="2000" dirty="0" err="1" smtClean="0"/>
              <a:t>bakoitzerako</a:t>
            </a:r>
            <a:r>
              <a:rPr lang="es-ES" sz="2000" dirty="0" smtClean="0"/>
              <a:t> </a:t>
            </a:r>
            <a:r>
              <a:rPr lang="es-ES" sz="2000" dirty="0" err="1" smtClean="0"/>
              <a:t>gomendioak</a:t>
            </a:r>
            <a:r>
              <a:rPr lang="es-ES" sz="2000" dirty="0" smtClean="0"/>
              <a:t> </a:t>
            </a:r>
            <a:r>
              <a:rPr lang="es-ES" sz="2000" dirty="0" err="1" smtClean="0"/>
              <a:t>pazientearen</a:t>
            </a:r>
            <a:r>
              <a:rPr lang="es-ES" sz="2000" dirty="0" smtClean="0"/>
              <a:t> </a:t>
            </a:r>
            <a:r>
              <a:rPr lang="es-ES" sz="2000" dirty="0" err="1" smtClean="0"/>
              <a:t>edo</a:t>
            </a:r>
            <a:r>
              <a:rPr lang="es-ES" sz="2000" dirty="0" smtClean="0"/>
              <a:t> </a:t>
            </a:r>
            <a:r>
              <a:rPr lang="es-ES" sz="2000" dirty="0" err="1" smtClean="0"/>
              <a:t>erabilitako</a:t>
            </a:r>
            <a:r>
              <a:rPr lang="es-ES" sz="2000" dirty="0" smtClean="0"/>
              <a:t> </a:t>
            </a:r>
            <a:r>
              <a:rPr lang="es-ES" sz="2000" dirty="0" err="1" smtClean="0"/>
              <a:t>teknikaren</a:t>
            </a:r>
            <a:r>
              <a:rPr lang="es-ES" sz="2000" dirty="0" smtClean="0"/>
              <a:t> </a:t>
            </a:r>
            <a:r>
              <a:rPr lang="es-ES" sz="2000" dirty="0" err="1" smtClean="0"/>
              <a:t>arabera</a:t>
            </a:r>
            <a:r>
              <a:rPr lang="es-ES" sz="2000" dirty="0" smtClean="0"/>
              <a:t> </a:t>
            </a:r>
            <a:r>
              <a:rPr lang="es-ES" sz="2000" dirty="0" err="1" smtClean="0"/>
              <a:t>alda</a:t>
            </a:r>
            <a:r>
              <a:rPr lang="es-ES" sz="2000" dirty="0" smtClean="0"/>
              <a:t> </a:t>
            </a:r>
            <a:r>
              <a:rPr lang="es-ES" sz="2000" dirty="0" err="1" smtClean="0"/>
              <a:t>daitezke</a:t>
            </a:r>
            <a:r>
              <a:rPr lang="es-ES" sz="2000" dirty="0" smtClean="0"/>
              <a:t>): </a:t>
            </a:r>
            <a:endParaRPr lang="es-ES" sz="20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err="1" smtClean="0"/>
              <a:t>multibitaminak</a:t>
            </a:r>
            <a:r>
              <a:rPr lang="es-ES" sz="2000" dirty="0" smtClean="0"/>
              <a:t> eta </a:t>
            </a:r>
            <a:r>
              <a:rPr lang="es-ES" sz="2000" dirty="0" err="1" smtClean="0"/>
              <a:t>mineralak</a:t>
            </a:r>
            <a:r>
              <a:rPr lang="es-ES" sz="2000" dirty="0" smtClean="0"/>
              <a:t> </a:t>
            </a:r>
            <a:r>
              <a:rPr lang="es-ES" sz="2000" dirty="0" err="1" smtClean="0"/>
              <a:t>dituzten</a:t>
            </a:r>
            <a:r>
              <a:rPr lang="es-ES" sz="2000" dirty="0" smtClean="0"/>
              <a:t> </a:t>
            </a:r>
            <a:r>
              <a:rPr lang="es-ES" sz="2000" dirty="0" err="1" smtClean="0"/>
              <a:t>osagarriak</a:t>
            </a:r>
            <a:r>
              <a:rPr lang="es-ES" sz="2000" dirty="0" smtClean="0"/>
              <a:t> </a:t>
            </a:r>
            <a:r>
              <a:rPr lang="es-ES" sz="2000" dirty="0" err="1" smtClean="0"/>
              <a:t>sistematikoki</a:t>
            </a:r>
            <a:r>
              <a:rPr lang="es-ES" sz="2000" dirty="0" smtClean="0"/>
              <a:t> </a:t>
            </a:r>
            <a:r>
              <a:rPr lang="es-ES" sz="2000" dirty="0" err="1" smtClean="0"/>
              <a:t>kirurgia</a:t>
            </a:r>
            <a:r>
              <a:rPr lang="es-ES" sz="2000" dirty="0" smtClean="0"/>
              <a:t> </a:t>
            </a:r>
            <a:r>
              <a:rPr lang="es-ES" sz="2000" dirty="0" err="1" smtClean="0"/>
              <a:t>bariatrikoaren</a:t>
            </a:r>
            <a:r>
              <a:rPr lang="es-ES" sz="2000" dirty="0" smtClean="0"/>
              <a:t> </a:t>
            </a:r>
            <a:r>
              <a:rPr lang="es-ES" sz="2000" dirty="0" err="1" smtClean="0"/>
              <a:t>ondoren</a:t>
            </a:r>
            <a:r>
              <a:rPr lang="es-ES" sz="2000" dirty="0" smtClean="0"/>
              <a:t> </a:t>
            </a:r>
            <a:r>
              <a:rPr lang="es-ES" sz="2000" dirty="0" err="1" smtClean="0"/>
              <a:t>paziente</a:t>
            </a:r>
            <a:r>
              <a:rPr lang="es-ES" sz="2000" dirty="0" smtClean="0"/>
              <a:t> </a:t>
            </a:r>
            <a:r>
              <a:rPr lang="es-ES" sz="2000" dirty="0" err="1" smtClean="0"/>
              <a:t>guztiei</a:t>
            </a:r>
            <a:r>
              <a:rPr lang="es-ES" sz="2000" dirty="0" smtClean="0"/>
              <a:t> </a:t>
            </a:r>
            <a:endParaRPr lang="es-ES" sz="20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 err="1" smtClean="0"/>
              <a:t>mikromantenugai</a:t>
            </a:r>
            <a:r>
              <a:rPr lang="es-ES" sz="2000" dirty="0" smtClean="0"/>
              <a:t> </a:t>
            </a:r>
            <a:r>
              <a:rPr lang="es-ES" sz="2000" dirty="0" err="1" smtClean="0"/>
              <a:t>espezifikoan</a:t>
            </a:r>
            <a:r>
              <a:rPr lang="es-ES" sz="2000" dirty="0" smtClean="0"/>
              <a:t> </a:t>
            </a:r>
            <a:r>
              <a:rPr lang="es-ES" sz="2000" dirty="0" err="1" smtClean="0"/>
              <a:t>mailen</a:t>
            </a:r>
            <a:r>
              <a:rPr lang="es-ES" sz="2000" dirty="0" smtClean="0"/>
              <a:t> </a:t>
            </a:r>
            <a:r>
              <a:rPr lang="es-ES" sz="2000" dirty="0" err="1" smtClean="0"/>
              <a:t>aldizkako</a:t>
            </a:r>
            <a:r>
              <a:rPr lang="es-ES" sz="2000" dirty="0" smtClean="0"/>
              <a:t> </a:t>
            </a:r>
            <a:r>
              <a:rPr lang="es-ES" sz="2000" dirty="0" err="1" smtClean="0"/>
              <a:t>kontrolak</a:t>
            </a:r>
            <a:r>
              <a:rPr lang="es-ES" sz="2000" dirty="0" smtClean="0"/>
              <a:t> eta </a:t>
            </a:r>
            <a:r>
              <a:rPr lang="es-ES" sz="2000" dirty="0" err="1" smtClean="0"/>
              <a:t>osagarriak</a:t>
            </a:r>
            <a:r>
              <a:rPr lang="es-ES" sz="2000" dirty="0" smtClean="0"/>
              <a:t> ere </a:t>
            </a:r>
            <a:r>
              <a:rPr lang="es-ES" sz="2000" dirty="0" err="1" smtClean="0"/>
              <a:t>paziente</a:t>
            </a:r>
            <a:r>
              <a:rPr lang="es-ES" sz="2000" dirty="0" smtClean="0"/>
              <a:t> </a:t>
            </a:r>
            <a:r>
              <a:rPr lang="es-ES" sz="2000" dirty="0" err="1" smtClean="0"/>
              <a:t>guztiei</a:t>
            </a: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731520" y="1298920"/>
            <a:ext cx="10746913" cy="4496972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SARRERA</a:t>
            </a:r>
            <a:endParaRPr lang="es-ES" sz="20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BITAMINAK ETA MINERALAK GAIXOTASUNEN PREBENTZIOAN</a:t>
            </a:r>
            <a:endParaRPr lang="es-ES" sz="20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BITAMINA ETA MINERALEN SEGURTASUNA</a:t>
            </a:r>
            <a:endParaRPr lang="es-ES" sz="20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POPULAZIO ESPEZIFIKOAK</a:t>
            </a:r>
          </a:p>
          <a:p>
            <a:pPr marL="1257300" lvl="2" indent="-342900" algn="just">
              <a:lnSpc>
                <a:spcPct val="100000"/>
              </a:lnSpc>
            </a:pPr>
            <a:r>
              <a:rPr lang="es-ES" dirty="0" smtClean="0">
                <a:solidFill>
                  <a:schemeClr val="bg1"/>
                </a:solidFill>
              </a:rPr>
              <a:t>HAURDUNALDIA</a:t>
            </a:r>
          </a:p>
          <a:p>
            <a:pPr marL="1257300" lvl="2" indent="-342900" algn="just">
              <a:lnSpc>
                <a:spcPct val="100000"/>
              </a:lnSpc>
            </a:pPr>
            <a:r>
              <a:rPr lang="es-ES" dirty="0" smtClean="0">
                <a:solidFill>
                  <a:schemeClr val="bg1"/>
                </a:solidFill>
              </a:rPr>
              <a:t>PEDIATRIAKO POPULAZIOA</a:t>
            </a:r>
          </a:p>
          <a:p>
            <a:pPr marL="1257300" lvl="2" indent="-342900" algn="just">
              <a:lnSpc>
                <a:spcPct val="100000"/>
              </a:lnSpc>
            </a:pPr>
            <a:r>
              <a:rPr lang="es-ES" dirty="0" smtClean="0">
                <a:solidFill>
                  <a:schemeClr val="bg1"/>
                </a:solidFill>
              </a:rPr>
              <a:t>DIETA MURRIZTAILEAK DITUZTEN PERTSONAK (BEGANOAK EDO BEGETARIANOAK)</a:t>
            </a:r>
          </a:p>
          <a:p>
            <a:pPr marL="1257300" lvl="2" indent="-342900" algn="just">
              <a:lnSpc>
                <a:spcPct val="100000"/>
              </a:lnSpc>
            </a:pPr>
            <a:r>
              <a:rPr lang="es-ES" dirty="0" smtClean="0">
                <a:solidFill>
                  <a:schemeClr val="bg1"/>
                </a:solidFill>
              </a:rPr>
              <a:t>PAZIENTEAK KIRURGIA BARIATRIKOAREN OSTEAN</a:t>
            </a:r>
          </a:p>
          <a:p>
            <a:pPr marL="1257300" lvl="2" indent="-342900" algn="just">
              <a:lnSpc>
                <a:spcPct val="100000"/>
              </a:lnSpc>
            </a:pPr>
            <a:r>
              <a:rPr lang="es-ES" dirty="0" smtClean="0">
                <a:solidFill>
                  <a:schemeClr val="bg1"/>
                </a:solidFill>
              </a:rPr>
              <a:t>ZENBAIT SENDAGAIREKIN TRATAMENDUAN DAUDEN PERTSONAK</a:t>
            </a:r>
          </a:p>
          <a:p>
            <a:pPr marL="342900" indent="-342900" algn="just">
              <a:lnSpc>
                <a:spcPct val="100000"/>
              </a:lnSpc>
            </a:pPr>
            <a:r>
              <a:rPr lang="es-ES" sz="2000" dirty="0">
                <a:solidFill>
                  <a:schemeClr val="bg1"/>
                </a:solidFill>
              </a:rPr>
              <a:t>FUNTSEZKO IDEIAK</a:t>
            </a:r>
          </a:p>
          <a:p>
            <a:pPr marL="342900" indent="-342900" algn="just">
              <a:lnSpc>
                <a:spcPct val="100000"/>
              </a:lnSpc>
            </a:pPr>
            <a:endParaRPr lang="es-ES" sz="2000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POPULAZIO ESPEZIFIKOAK: KIRURGIA BARIATRIKOAREN OSTEAN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8" y="1308297"/>
            <a:ext cx="10757089" cy="500195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Eragindako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mikromantenugaiak</a:t>
            </a:r>
            <a:endParaRPr lang="es-ES" sz="2000" b="1" dirty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B12 </a:t>
            </a:r>
            <a:r>
              <a:rPr lang="es-ES" sz="2000" b="1" dirty="0" err="1" smtClean="0">
                <a:solidFill>
                  <a:srgbClr val="4E9EBA"/>
                </a:solidFill>
              </a:rPr>
              <a:t>bitamina</a:t>
            </a:r>
            <a:r>
              <a:rPr lang="es-ES" sz="2000" dirty="0" smtClean="0"/>
              <a:t>: </a:t>
            </a:r>
            <a:r>
              <a:rPr lang="es-ES" sz="2000" dirty="0" err="1" smtClean="0"/>
              <a:t>prozedura</a:t>
            </a:r>
            <a:r>
              <a:rPr lang="es-ES" sz="2000" dirty="0" smtClean="0"/>
              <a:t> </a:t>
            </a:r>
            <a:r>
              <a:rPr lang="es-ES" sz="2000" dirty="0" err="1" smtClean="0"/>
              <a:t>murriztaile</a:t>
            </a:r>
            <a:r>
              <a:rPr lang="es-ES" sz="2000" dirty="0" smtClean="0"/>
              <a:t> eta </a:t>
            </a:r>
            <a:r>
              <a:rPr lang="es-ES" sz="2000" dirty="0" err="1" smtClean="0"/>
              <a:t>mixtoetan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Bitamina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lipodisolbagarriak</a:t>
            </a:r>
            <a:r>
              <a:rPr lang="es-ES" sz="2000" dirty="0" smtClean="0"/>
              <a:t>: </a:t>
            </a:r>
            <a:r>
              <a:rPr lang="es-ES" sz="2000" dirty="0" err="1" smtClean="0"/>
              <a:t>malabsortzio-prozeduretan</a:t>
            </a:r>
            <a:r>
              <a:rPr lang="es-ES" sz="2000" dirty="0" smtClean="0"/>
              <a:t>, </a:t>
            </a:r>
            <a:r>
              <a:rPr lang="es-ES" sz="2000" dirty="0" err="1" smtClean="0"/>
              <a:t>bereziki</a:t>
            </a:r>
            <a:r>
              <a:rPr lang="es-ES" sz="2000" dirty="0" smtClean="0"/>
              <a:t>, </a:t>
            </a:r>
            <a:r>
              <a:rPr lang="es-ES" sz="2000" dirty="0" err="1" smtClean="0"/>
              <a:t>DBParen</a:t>
            </a:r>
            <a:r>
              <a:rPr lang="es-ES" sz="2000" dirty="0" smtClean="0"/>
              <a:t> </a:t>
            </a:r>
            <a:r>
              <a:rPr lang="es-ES" sz="2000" dirty="0" err="1" smtClean="0"/>
              <a:t>ondoren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4E9EBA"/>
                </a:solidFill>
              </a:rPr>
              <a:t>B1</a:t>
            </a: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rgbClr val="4E9EBA"/>
                </a:solidFill>
              </a:rPr>
              <a:t>vitamina (tiamina)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err="1" smtClean="0"/>
              <a:t>kirurgia</a:t>
            </a:r>
            <a:r>
              <a:rPr lang="es-ES" dirty="0" smtClean="0"/>
              <a:t> </a:t>
            </a:r>
            <a:r>
              <a:rPr lang="es-ES" dirty="0" err="1" smtClean="0"/>
              <a:t>bariatrikoaren</a:t>
            </a:r>
            <a:r>
              <a:rPr lang="es-ES" dirty="0" smtClean="0"/>
              <a:t> </a:t>
            </a:r>
            <a:r>
              <a:rPr lang="es-ES" dirty="0" err="1" smtClean="0"/>
              <a:t>ondorengo</a:t>
            </a:r>
            <a:r>
              <a:rPr lang="es-ES" dirty="0" smtClean="0"/>
              <a:t> 3 </a:t>
            </a:r>
            <a:r>
              <a:rPr lang="es-ES" dirty="0" err="1" smtClean="0"/>
              <a:t>asteetan</a:t>
            </a:r>
            <a:r>
              <a:rPr lang="es-ES" dirty="0" smtClean="0"/>
              <a:t> </a:t>
            </a:r>
            <a:r>
              <a:rPr lang="es-ES" dirty="0" err="1" smtClean="0"/>
              <a:t>gerta</a:t>
            </a:r>
            <a:r>
              <a:rPr lang="es-ES" dirty="0" smtClean="0"/>
              <a:t> </a:t>
            </a:r>
            <a:r>
              <a:rPr lang="es-ES" dirty="0" err="1" smtClean="0"/>
              <a:t>daiteke</a:t>
            </a:r>
            <a:r>
              <a:rPr lang="es-ES" dirty="0" smtClean="0"/>
              <a:t> B1 </a:t>
            </a:r>
            <a:r>
              <a:rPr lang="es-ES" dirty="0" err="1" smtClean="0"/>
              <a:t>bitaminaren</a:t>
            </a:r>
            <a:r>
              <a:rPr lang="es-ES" dirty="0" smtClean="0"/>
              <a:t> </a:t>
            </a:r>
            <a:r>
              <a:rPr lang="es-ES" dirty="0" err="1" smtClean="0"/>
              <a:t>urritasuna</a:t>
            </a:r>
            <a:r>
              <a:rPr lang="es-ES" dirty="0" smtClean="0"/>
              <a:t>, gorako </a:t>
            </a:r>
            <a:r>
              <a:rPr lang="es-ES" dirty="0" err="1" smtClean="0"/>
              <a:t>iraunkorrak</a:t>
            </a:r>
            <a:r>
              <a:rPr lang="es-ES" dirty="0" smtClean="0"/>
              <a:t> </a:t>
            </a:r>
            <a:r>
              <a:rPr lang="es-ES" dirty="0" err="1" smtClean="0"/>
              <a:t>dituzten</a:t>
            </a:r>
            <a:r>
              <a:rPr lang="es-ES" dirty="0" smtClean="0"/>
              <a:t> 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 err="1" smtClean="0"/>
              <a:t>ahotik</a:t>
            </a:r>
            <a:r>
              <a:rPr lang="es-ES" dirty="0" smtClean="0"/>
              <a:t> </a:t>
            </a:r>
            <a:r>
              <a:rPr lang="es-ES" dirty="0" err="1" smtClean="0"/>
              <a:t>behar</a:t>
            </a:r>
            <a:r>
              <a:rPr lang="es-ES" dirty="0" smtClean="0"/>
              <a:t> </a:t>
            </a:r>
            <a:r>
              <a:rPr lang="es-ES" dirty="0" err="1" smtClean="0"/>
              <a:t>beste</a:t>
            </a:r>
            <a:r>
              <a:rPr lang="es-ES" dirty="0" smtClean="0"/>
              <a:t> </a:t>
            </a:r>
            <a:r>
              <a:rPr lang="es-ES" dirty="0" err="1" smtClean="0"/>
              <a:t>hartzen</a:t>
            </a:r>
            <a:r>
              <a:rPr lang="es-ES" dirty="0" smtClean="0"/>
              <a:t> </a:t>
            </a:r>
            <a:r>
              <a:rPr lang="es-ES" dirty="0" err="1" smtClean="0"/>
              <a:t>ez</a:t>
            </a:r>
            <a:r>
              <a:rPr lang="es-ES" dirty="0" smtClean="0"/>
              <a:t> </a:t>
            </a:r>
            <a:r>
              <a:rPr lang="es-ES" dirty="0" err="1" smtClean="0"/>
              <a:t>duten</a:t>
            </a:r>
            <a:r>
              <a:rPr lang="es-ES" dirty="0" smtClean="0"/>
              <a:t> </a:t>
            </a:r>
            <a:r>
              <a:rPr lang="es-ES" dirty="0" err="1" smtClean="0"/>
              <a:t>pazienteetan</a:t>
            </a:r>
            <a:endParaRPr lang="es-ES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err="1" smtClean="0"/>
              <a:t>halakoetan</a:t>
            </a:r>
            <a:r>
              <a:rPr lang="es-ES" dirty="0" smtClean="0"/>
              <a:t>, </a:t>
            </a:r>
            <a:r>
              <a:rPr lang="es-ES" dirty="0" err="1" smtClean="0"/>
              <a:t>komeni</a:t>
            </a:r>
            <a:r>
              <a:rPr lang="es-ES" dirty="0" smtClean="0"/>
              <a:t> da </a:t>
            </a:r>
            <a:r>
              <a:rPr lang="es-ES" dirty="0" err="1" smtClean="0"/>
              <a:t>egunean</a:t>
            </a:r>
            <a:r>
              <a:rPr lang="es-ES" dirty="0" smtClean="0"/>
              <a:t> 50-100 mg </a:t>
            </a:r>
            <a:r>
              <a:rPr lang="es-ES" dirty="0" err="1" smtClean="0"/>
              <a:t>administratzea</a:t>
            </a:r>
            <a:r>
              <a:rPr lang="es-ES" dirty="0" smtClean="0"/>
              <a:t> </a:t>
            </a:r>
            <a:r>
              <a:rPr lang="es-ES" dirty="0" err="1" smtClean="0"/>
              <a:t>ahotik</a:t>
            </a:r>
            <a:r>
              <a:rPr lang="es-ES" dirty="0" smtClean="0"/>
              <a:t> 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 err="1" smtClean="0"/>
              <a:t>bide</a:t>
            </a:r>
            <a:r>
              <a:rPr lang="es-ES" dirty="0" smtClean="0"/>
              <a:t> </a:t>
            </a:r>
            <a:r>
              <a:rPr lang="es-ES" dirty="0" err="1" smtClean="0"/>
              <a:t>parenteraletik</a:t>
            </a:r>
            <a:r>
              <a:rPr lang="es-ES" dirty="0" smtClean="0"/>
              <a:t>, tiamina-</a:t>
            </a:r>
            <a:r>
              <a:rPr lang="es-ES" dirty="0" err="1" smtClean="0"/>
              <a:t>urritasunik</a:t>
            </a:r>
            <a:r>
              <a:rPr lang="es-ES" dirty="0" smtClean="0"/>
              <a:t> </a:t>
            </a:r>
            <a:r>
              <a:rPr lang="es-ES" dirty="0" err="1" smtClean="0"/>
              <a:t>ez</a:t>
            </a:r>
            <a:r>
              <a:rPr lang="es-ES" dirty="0" smtClean="0"/>
              <a:t> </a:t>
            </a:r>
            <a:r>
              <a:rPr lang="es-ES" dirty="0" err="1" smtClean="0"/>
              <a:t>dagoela</a:t>
            </a:r>
            <a:r>
              <a:rPr lang="es-ES" dirty="0" smtClean="0"/>
              <a:t> </a:t>
            </a:r>
            <a:r>
              <a:rPr lang="es-ES" dirty="0" err="1" smtClean="0"/>
              <a:t>egiaztatu</a:t>
            </a:r>
            <a:r>
              <a:rPr lang="es-ES" dirty="0" smtClean="0"/>
              <a:t> arte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Burdina</a:t>
            </a:r>
            <a:r>
              <a:rPr lang="es-ES" sz="2000" dirty="0"/>
              <a:t>: </a:t>
            </a:r>
            <a:r>
              <a:rPr lang="es-ES" sz="2000" dirty="0" err="1"/>
              <a:t>malabsortzio</a:t>
            </a:r>
            <a:r>
              <a:rPr lang="es-ES" sz="2000" dirty="0"/>
              <a:t> </a:t>
            </a:r>
            <a:r>
              <a:rPr lang="es-ES" sz="2000" dirty="0" err="1"/>
              <a:t>prozeduretan</a:t>
            </a:r>
            <a:r>
              <a:rPr lang="es-ES" sz="2000" dirty="0"/>
              <a:t>, </a:t>
            </a:r>
            <a:r>
              <a:rPr lang="es-ES" sz="2000" dirty="0" err="1"/>
              <a:t>bereziki</a:t>
            </a:r>
            <a:r>
              <a:rPr lang="es-ES" sz="2000" dirty="0"/>
              <a:t>, </a:t>
            </a:r>
            <a:r>
              <a:rPr lang="es-ES" sz="2000" dirty="0" err="1" smtClean="0"/>
              <a:t>DBPan</a:t>
            </a:r>
            <a:endParaRPr lang="es-ES" sz="2000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err="1" smtClean="0"/>
              <a:t>modu</a:t>
            </a:r>
            <a:r>
              <a:rPr lang="es-ES" dirty="0" smtClean="0"/>
              <a:t> </a:t>
            </a:r>
            <a:r>
              <a:rPr lang="es-ES" dirty="0" err="1" smtClean="0"/>
              <a:t>profilaktikoan</a:t>
            </a:r>
            <a:r>
              <a:rPr lang="es-ES" dirty="0" smtClean="0"/>
              <a:t> </a:t>
            </a:r>
            <a:r>
              <a:rPr lang="es-ES" dirty="0" err="1" smtClean="0"/>
              <a:t>burdina</a:t>
            </a:r>
            <a:r>
              <a:rPr lang="es-ES" dirty="0" smtClean="0"/>
              <a:t> </a:t>
            </a:r>
            <a:r>
              <a:rPr lang="es-ES" dirty="0" err="1" smtClean="0"/>
              <a:t>ematea</a:t>
            </a:r>
            <a:r>
              <a:rPr lang="es-ES" dirty="0" smtClean="0"/>
              <a:t> </a:t>
            </a:r>
            <a:r>
              <a:rPr lang="es-ES" dirty="0" err="1" smtClean="0"/>
              <a:t>gomendatzen</a:t>
            </a:r>
            <a:r>
              <a:rPr lang="es-ES" dirty="0" smtClean="0"/>
              <a:t> da </a:t>
            </a:r>
            <a:r>
              <a:rPr lang="es-ES" dirty="0" err="1" smtClean="0"/>
              <a:t>osagarri</a:t>
            </a:r>
            <a:r>
              <a:rPr lang="es-ES" dirty="0" smtClean="0"/>
              <a:t> </a:t>
            </a:r>
            <a:r>
              <a:rPr lang="es-ES" dirty="0" err="1" smtClean="0"/>
              <a:t>moduan</a:t>
            </a:r>
            <a:r>
              <a:rPr lang="es-ES" dirty="0" smtClean="0"/>
              <a:t>, </a:t>
            </a:r>
            <a:r>
              <a:rPr lang="es-ES" dirty="0" err="1" smtClean="0"/>
              <a:t>prestakin</a:t>
            </a:r>
            <a:r>
              <a:rPr lang="es-ES" dirty="0" smtClean="0"/>
              <a:t> </a:t>
            </a:r>
            <a:r>
              <a:rPr lang="es-ES" dirty="0" err="1" smtClean="0"/>
              <a:t>multibitaminikoen</a:t>
            </a:r>
            <a:r>
              <a:rPr lang="es-ES" dirty="0" smtClean="0"/>
              <a:t> </a:t>
            </a:r>
            <a:r>
              <a:rPr lang="es-ES" dirty="0" err="1" smtClean="0"/>
              <a:t>bidez</a:t>
            </a:r>
            <a:r>
              <a:rPr lang="es-ES" dirty="0" smtClean="0"/>
              <a:t>, eta, </a:t>
            </a:r>
            <a:r>
              <a:rPr lang="es-ES" dirty="0" err="1" smtClean="0"/>
              <a:t>behar</a:t>
            </a:r>
            <a:r>
              <a:rPr lang="es-ES" dirty="0" smtClean="0"/>
              <a:t> </a:t>
            </a:r>
            <a:r>
              <a:rPr lang="es-ES" dirty="0" err="1" smtClean="0"/>
              <a:t>izanez</a:t>
            </a:r>
            <a:r>
              <a:rPr lang="es-ES" dirty="0" smtClean="0"/>
              <a:t> </a:t>
            </a:r>
            <a:r>
              <a:rPr lang="es-ES" dirty="0" err="1" smtClean="0"/>
              <a:t>gero</a:t>
            </a:r>
            <a:r>
              <a:rPr lang="es-ES" dirty="0" smtClean="0"/>
              <a:t>, </a:t>
            </a:r>
            <a:r>
              <a:rPr lang="es-ES" dirty="0" err="1" smtClean="0"/>
              <a:t>ahoko</a:t>
            </a:r>
            <a:r>
              <a:rPr lang="es-ES" dirty="0" smtClean="0"/>
              <a:t> 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 err="1" smtClean="0"/>
              <a:t>zain</a:t>
            </a:r>
            <a:r>
              <a:rPr lang="es-ES" dirty="0" smtClean="0"/>
              <a:t> </a:t>
            </a:r>
            <a:r>
              <a:rPr lang="es-ES" dirty="0" err="1" smtClean="0"/>
              <a:t>barneko</a:t>
            </a:r>
            <a:r>
              <a:rPr lang="es-ES" dirty="0" smtClean="0"/>
              <a:t> </a:t>
            </a:r>
            <a:r>
              <a:rPr lang="es-ES" dirty="0" err="1" smtClean="0"/>
              <a:t>burdin</a:t>
            </a:r>
            <a:r>
              <a:rPr lang="es-ES" dirty="0" smtClean="0"/>
              <a:t> </a:t>
            </a:r>
            <a:r>
              <a:rPr lang="es-ES" dirty="0" err="1" smtClean="0"/>
              <a:t>osagarriekin</a:t>
            </a:r>
            <a:r>
              <a:rPr lang="es-ES" dirty="0" smtClean="0"/>
              <a:t> </a:t>
            </a:r>
            <a:r>
              <a:rPr lang="es-ES" dirty="0" err="1" smtClean="0"/>
              <a:t>zuzentzea</a:t>
            </a:r>
            <a:endParaRPr lang="es-ES" dirty="0" smtClean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POPULAZIO ESPEZIFIKOAK: KIRURGIA BARIATRIKOAREN OSTEAN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8" y="1294229"/>
            <a:ext cx="10757089" cy="500195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Eragindako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mikromantenugaiak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Kaltzio</a:t>
            </a:r>
            <a:r>
              <a:rPr lang="es-ES" sz="2000" b="1" dirty="0" smtClean="0">
                <a:solidFill>
                  <a:srgbClr val="4E9EBA"/>
                </a:solidFill>
              </a:rPr>
              <a:t> eta D </a:t>
            </a:r>
            <a:r>
              <a:rPr lang="es-ES" sz="2000" b="1" dirty="0" err="1" smtClean="0">
                <a:solidFill>
                  <a:srgbClr val="4E9EBA"/>
                </a:solidFill>
              </a:rPr>
              <a:t>bitamina</a:t>
            </a:r>
            <a:r>
              <a:rPr lang="es-ES" sz="2000" dirty="0" smtClean="0"/>
              <a:t>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smtClean="0"/>
              <a:t>D </a:t>
            </a:r>
            <a:r>
              <a:rPr lang="es-ES" dirty="0" err="1" smtClean="0"/>
              <a:t>bitaminaren</a:t>
            </a:r>
            <a:r>
              <a:rPr lang="es-ES" dirty="0" smtClean="0"/>
              <a:t> </a:t>
            </a:r>
            <a:r>
              <a:rPr lang="es-ES" dirty="0" err="1" smtClean="0"/>
              <a:t>urritasuna</a:t>
            </a:r>
            <a:r>
              <a:rPr lang="es-ES" dirty="0" smtClean="0"/>
              <a:t> oso </a:t>
            </a:r>
            <a:r>
              <a:rPr lang="es-ES" dirty="0" err="1" smtClean="0"/>
              <a:t>ohikoa</a:t>
            </a:r>
            <a:r>
              <a:rPr lang="es-ES" dirty="0" smtClean="0"/>
              <a:t> da, </a:t>
            </a:r>
            <a:r>
              <a:rPr lang="es-ES" dirty="0" err="1" smtClean="0"/>
              <a:t>batez</a:t>
            </a:r>
            <a:r>
              <a:rPr lang="es-ES" dirty="0" smtClean="0"/>
              <a:t> ere, bypass </a:t>
            </a:r>
            <a:r>
              <a:rPr lang="es-ES" dirty="0" err="1" smtClean="0"/>
              <a:t>gastrikoan</a:t>
            </a:r>
            <a:r>
              <a:rPr lang="es-ES" dirty="0" smtClean="0"/>
              <a:t> 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 err="1" smtClean="0"/>
              <a:t>DBPa</a:t>
            </a:r>
            <a:r>
              <a:rPr lang="es-ES" dirty="0" err="1"/>
              <a:t>n</a:t>
            </a:r>
            <a:endParaRPr lang="es-ES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smtClean="0"/>
              <a:t>D </a:t>
            </a:r>
            <a:r>
              <a:rPr lang="es-ES" dirty="0" err="1" smtClean="0"/>
              <a:t>bitaminarik</a:t>
            </a:r>
            <a:r>
              <a:rPr lang="es-ES" dirty="0" smtClean="0"/>
              <a:t> </a:t>
            </a:r>
            <a:r>
              <a:rPr lang="es-ES" dirty="0" err="1" smtClean="0"/>
              <a:t>ez</a:t>
            </a:r>
            <a:r>
              <a:rPr lang="es-ES" dirty="0" smtClean="0"/>
              <a:t> </a:t>
            </a:r>
            <a:r>
              <a:rPr lang="es-ES" dirty="0" err="1" smtClean="0"/>
              <a:t>badago</a:t>
            </a:r>
            <a:r>
              <a:rPr lang="es-ES" dirty="0" smtClean="0"/>
              <a:t>, </a:t>
            </a:r>
            <a:r>
              <a:rPr lang="es-ES" dirty="0" err="1" smtClean="0"/>
              <a:t>kaltzioaren</a:t>
            </a:r>
            <a:r>
              <a:rPr lang="es-ES" dirty="0" smtClean="0"/>
              <a:t> </a:t>
            </a:r>
            <a:r>
              <a:rPr lang="es-ES" dirty="0" err="1" smtClean="0"/>
              <a:t>heste-xurgapena</a:t>
            </a:r>
            <a:r>
              <a:rPr lang="es-ES" dirty="0" smtClean="0"/>
              <a:t> </a:t>
            </a:r>
            <a:r>
              <a:rPr lang="es-ES" dirty="0" err="1" smtClean="0"/>
              <a:t>murrizten</a:t>
            </a:r>
            <a:r>
              <a:rPr lang="es-ES" dirty="0" smtClean="0"/>
              <a:t> da, eta </a:t>
            </a:r>
            <a:r>
              <a:rPr lang="es-ES" dirty="0" err="1" smtClean="0"/>
              <a:t>ondorioz</a:t>
            </a:r>
            <a:r>
              <a:rPr lang="es-ES" dirty="0" smtClean="0"/>
              <a:t>, </a:t>
            </a:r>
            <a:r>
              <a:rPr lang="es-ES" dirty="0" err="1" smtClean="0"/>
              <a:t>hezurrak</a:t>
            </a:r>
            <a:r>
              <a:rPr lang="es-ES" dirty="0" smtClean="0"/>
              <a:t> </a:t>
            </a:r>
            <a:r>
              <a:rPr lang="es-ES" dirty="0" err="1" smtClean="0"/>
              <a:t>desmineralizatzeko</a:t>
            </a:r>
            <a:r>
              <a:rPr lang="es-ES" dirty="0" smtClean="0"/>
              <a:t> </a:t>
            </a:r>
            <a:r>
              <a:rPr lang="es-ES" dirty="0" err="1" smtClean="0"/>
              <a:t>arriskua</a:t>
            </a:r>
            <a:r>
              <a:rPr lang="es-ES" dirty="0" smtClean="0"/>
              <a:t> </a:t>
            </a:r>
            <a:r>
              <a:rPr lang="es-ES" dirty="0" err="1" smtClean="0"/>
              <a:t>dago</a:t>
            </a:r>
            <a:r>
              <a:rPr lang="es-ES" dirty="0" smtClean="0"/>
              <a:t>, </a:t>
            </a:r>
            <a:r>
              <a:rPr lang="es-ES" dirty="0" err="1" smtClean="0"/>
              <a:t>hipokaltzemia</a:t>
            </a:r>
            <a:r>
              <a:rPr lang="es-ES" dirty="0" smtClean="0"/>
              <a:t> dela eta</a:t>
            </a:r>
            <a:endParaRPr lang="es-ES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err="1" smtClean="0"/>
              <a:t>kaltzioa</a:t>
            </a:r>
            <a:r>
              <a:rPr lang="es-ES" dirty="0" smtClean="0"/>
              <a:t> (</a:t>
            </a:r>
            <a:r>
              <a:rPr lang="es-ES" dirty="0" err="1" smtClean="0"/>
              <a:t>ahal</a:t>
            </a:r>
            <a:r>
              <a:rPr lang="es-ES" dirty="0" smtClean="0"/>
              <a:t> </a:t>
            </a:r>
            <a:r>
              <a:rPr lang="es-ES" dirty="0" err="1" smtClean="0"/>
              <a:t>bada</a:t>
            </a:r>
            <a:r>
              <a:rPr lang="es-ES" dirty="0" smtClean="0"/>
              <a:t> </a:t>
            </a:r>
            <a:r>
              <a:rPr lang="es-ES" dirty="0" err="1" smtClean="0"/>
              <a:t>kaltzio</a:t>
            </a:r>
            <a:r>
              <a:rPr lang="es-ES" dirty="0" smtClean="0"/>
              <a:t> </a:t>
            </a:r>
            <a:r>
              <a:rPr lang="es-ES" dirty="0" err="1" smtClean="0"/>
              <a:t>zitratoa</a:t>
            </a:r>
            <a:r>
              <a:rPr lang="es-ES" dirty="0" smtClean="0"/>
              <a:t>) eta D </a:t>
            </a:r>
            <a:r>
              <a:rPr lang="es-ES" dirty="0" err="1" smtClean="0"/>
              <a:t>bitaminadun</a:t>
            </a:r>
            <a:r>
              <a:rPr lang="es-ES" dirty="0" smtClean="0"/>
              <a:t> </a:t>
            </a:r>
            <a:r>
              <a:rPr lang="es-ES" dirty="0" err="1" smtClean="0"/>
              <a:t>osagarriak</a:t>
            </a:r>
            <a:r>
              <a:rPr lang="es-ES" dirty="0" smtClean="0"/>
              <a:t> </a:t>
            </a:r>
            <a:r>
              <a:rPr lang="es-ES" dirty="0" err="1" smtClean="0"/>
              <a:t>errezetatu</a:t>
            </a:r>
            <a:r>
              <a:rPr lang="es-ES" dirty="0" smtClean="0"/>
              <a:t> </a:t>
            </a:r>
            <a:r>
              <a:rPr lang="es-ES" dirty="0" err="1" smtClean="0"/>
              <a:t>behar</a:t>
            </a:r>
            <a:r>
              <a:rPr lang="es-ES" dirty="0" smtClean="0"/>
              <a:t> </a:t>
            </a:r>
            <a:r>
              <a:rPr lang="es-ES" dirty="0" err="1" smtClean="0"/>
              <a:t>zaizkie</a:t>
            </a:r>
            <a:r>
              <a:rPr lang="es-ES" dirty="0" smtClean="0"/>
              <a:t> </a:t>
            </a:r>
            <a:r>
              <a:rPr lang="es-ES" dirty="0" err="1" smtClean="0"/>
              <a:t>paziente</a:t>
            </a:r>
            <a:r>
              <a:rPr lang="es-ES" dirty="0" smtClean="0"/>
              <a:t> </a:t>
            </a:r>
            <a:r>
              <a:rPr lang="es-ES" dirty="0" err="1" smtClean="0"/>
              <a:t>guztiei</a:t>
            </a:r>
            <a:r>
              <a:rPr lang="es-ES" dirty="0" smtClean="0"/>
              <a:t>, eta </a:t>
            </a:r>
            <a:r>
              <a:rPr lang="es-ES" dirty="0" err="1" smtClean="0"/>
              <a:t>aldizka</a:t>
            </a:r>
            <a:r>
              <a:rPr lang="es-ES" dirty="0" smtClean="0"/>
              <a:t> </a:t>
            </a:r>
            <a:r>
              <a:rPr lang="es-ES" dirty="0" err="1" smtClean="0"/>
              <a:t>egiaztatu</a:t>
            </a:r>
            <a:r>
              <a:rPr lang="es-ES" dirty="0" smtClean="0"/>
              <a:t> D </a:t>
            </a:r>
            <a:r>
              <a:rPr lang="es-ES" dirty="0" err="1" smtClean="0"/>
              <a:t>bitamina</a:t>
            </a:r>
            <a:r>
              <a:rPr lang="es-ES" dirty="0" smtClean="0"/>
              <a:t> eta </a:t>
            </a:r>
            <a:r>
              <a:rPr lang="es-ES" dirty="0" err="1" smtClean="0"/>
              <a:t>kaltzio</a:t>
            </a:r>
            <a:r>
              <a:rPr lang="es-ES" dirty="0" smtClean="0"/>
              <a:t> </a:t>
            </a:r>
            <a:r>
              <a:rPr lang="es-ES" dirty="0" err="1" smtClean="0"/>
              <a:t>maila</a:t>
            </a:r>
            <a:r>
              <a:rPr lang="es-ES" dirty="0" smtClean="0"/>
              <a:t> </a:t>
            </a:r>
            <a:r>
              <a:rPr lang="es-ES" dirty="0" err="1" smtClean="0"/>
              <a:t>egokiak</a:t>
            </a:r>
            <a:r>
              <a:rPr lang="es-ES" dirty="0" smtClean="0"/>
              <a:t> </a:t>
            </a:r>
            <a:r>
              <a:rPr lang="es-ES" dirty="0" err="1" smtClean="0"/>
              <a:t>direla</a:t>
            </a:r>
            <a:endParaRPr lang="es-ES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4E9EBA"/>
                </a:solidFill>
              </a:rPr>
              <a:t>Azido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folikoa</a:t>
            </a:r>
            <a:endParaRPr lang="es-ES" sz="2000" b="1" dirty="0" smtClean="0">
              <a:solidFill>
                <a:srgbClr val="4E9EBA"/>
              </a:solidFill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err="1" smtClean="0"/>
              <a:t>folatoen</a:t>
            </a:r>
            <a:r>
              <a:rPr lang="es-ES" dirty="0" smtClean="0"/>
              <a:t> </a:t>
            </a:r>
            <a:r>
              <a:rPr lang="es-ES" dirty="0" err="1" smtClean="0"/>
              <a:t>urritasuna</a:t>
            </a:r>
            <a:r>
              <a:rPr lang="es-ES" dirty="0" smtClean="0"/>
              <a:t> </a:t>
            </a:r>
            <a:r>
              <a:rPr lang="es-ES" dirty="0" err="1" smtClean="0"/>
              <a:t>ez</a:t>
            </a:r>
            <a:r>
              <a:rPr lang="es-ES" dirty="0" smtClean="0"/>
              <a:t> da oso </a:t>
            </a:r>
            <a:r>
              <a:rPr lang="es-ES" dirty="0" err="1" smtClean="0"/>
              <a:t>ohikoa</a:t>
            </a:r>
            <a:r>
              <a:rPr lang="es-ES" dirty="0" smtClean="0"/>
              <a:t> </a:t>
            </a:r>
            <a:r>
              <a:rPr lang="es-ES" dirty="0" err="1" smtClean="0"/>
              <a:t>kirurgia</a:t>
            </a:r>
            <a:r>
              <a:rPr lang="es-ES" dirty="0" smtClean="0"/>
              <a:t> </a:t>
            </a:r>
            <a:r>
              <a:rPr lang="es-ES" dirty="0" err="1" smtClean="0"/>
              <a:t>bariatrikoaren</a:t>
            </a:r>
            <a:r>
              <a:rPr lang="es-ES" dirty="0" smtClean="0"/>
              <a:t> </a:t>
            </a:r>
            <a:r>
              <a:rPr lang="es-ES" dirty="0" err="1" smtClean="0"/>
              <a:t>ondoren</a:t>
            </a:r>
            <a:r>
              <a:rPr lang="es-ES" dirty="0" smtClean="0"/>
              <a:t>, </a:t>
            </a:r>
            <a:r>
              <a:rPr lang="es-ES" dirty="0" err="1" smtClean="0"/>
              <a:t>heste</a:t>
            </a:r>
            <a:r>
              <a:rPr lang="es-ES" dirty="0" smtClean="0"/>
              <a:t> </a:t>
            </a:r>
            <a:r>
              <a:rPr lang="es-ES" dirty="0" err="1" smtClean="0"/>
              <a:t>mehar</a:t>
            </a:r>
            <a:r>
              <a:rPr lang="es-ES" dirty="0" smtClean="0"/>
              <a:t> </a:t>
            </a:r>
            <a:r>
              <a:rPr lang="es-ES" dirty="0" err="1" smtClean="0"/>
              <a:t>osoan</a:t>
            </a:r>
            <a:r>
              <a:rPr lang="es-ES" dirty="0" smtClean="0"/>
              <a:t> </a:t>
            </a:r>
            <a:r>
              <a:rPr lang="es-ES" dirty="0" err="1" smtClean="0"/>
              <a:t>zehar</a:t>
            </a:r>
            <a:r>
              <a:rPr lang="es-ES" dirty="0" smtClean="0"/>
              <a:t> </a:t>
            </a:r>
            <a:r>
              <a:rPr lang="es-ES" dirty="0" err="1" smtClean="0"/>
              <a:t>xurgatzen</a:t>
            </a:r>
            <a:r>
              <a:rPr lang="es-ES" dirty="0" smtClean="0"/>
              <a:t> </a:t>
            </a:r>
            <a:r>
              <a:rPr lang="es-ES" dirty="0" err="1" smtClean="0"/>
              <a:t>baita</a:t>
            </a:r>
            <a:endParaRPr lang="es-ES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 err="1" smtClean="0"/>
              <a:t>prestakin</a:t>
            </a:r>
            <a:r>
              <a:rPr lang="es-ES" dirty="0" smtClean="0"/>
              <a:t> </a:t>
            </a:r>
            <a:r>
              <a:rPr lang="es-ES" dirty="0" err="1" smtClean="0"/>
              <a:t>multibitaminikoek</a:t>
            </a:r>
            <a:r>
              <a:rPr lang="es-ES" dirty="0" smtClean="0"/>
              <a:t> </a:t>
            </a:r>
            <a:r>
              <a:rPr lang="es-ES" dirty="0" err="1" smtClean="0"/>
              <a:t>azido</a:t>
            </a:r>
            <a:r>
              <a:rPr lang="es-ES" dirty="0" smtClean="0"/>
              <a:t> </a:t>
            </a:r>
            <a:r>
              <a:rPr lang="es-ES" dirty="0" err="1" smtClean="0"/>
              <a:t>folikoa</a:t>
            </a:r>
            <a:r>
              <a:rPr lang="es-ES" dirty="0" smtClean="0"/>
              <a:t> </a:t>
            </a:r>
            <a:r>
              <a:rPr lang="es-ES" dirty="0" err="1" smtClean="0"/>
              <a:t>eduki</a:t>
            </a:r>
            <a:r>
              <a:rPr lang="es-ES" dirty="0" smtClean="0"/>
              <a:t> </a:t>
            </a:r>
            <a:r>
              <a:rPr lang="es-ES" dirty="0" err="1" smtClean="0"/>
              <a:t>ohi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endParaRPr lang="es-ES" dirty="0"/>
          </a:p>
          <a:p>
            <a:pPr lvl="1"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POPULAZIO ESPEZIFIKOAK: KIRURGIA BARIATRIKOAREN OSTEAN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09821"/>
            <a:ext cx="10515600" cy="50019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err="1" smtClean="0">
                <a:solidFill>
                  <a:srgbClr val="4E9EBA"/>
                </a:solidFill>
              </a:rPr>
              <a:t>Kirurgia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bariatrikoaren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ondorengo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jarraipen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analitikoa</a:t>
            </a:r>
            <a:endParaRPr lang="es-ES" sz="2000" b="1" dirty="0">
              <a:solidFill>
                <a:srgbClr val="4E9EBA"/>
              </a:solidFill>
            </a:endParaRPr>
          </a:p>
          <a:p>
            <a:pPr marL="0" indent="0">
              <a:buNone/>
            </a:pPr>
            <a:r>
              <a:rPr lang="es-ES" sz="1600" dirty="0" smtClean="0"/>
              <a:t>	</a:t>
            </a: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6127" t="40817" r="42539" b="12259"/>
          <a:stretch/>
        </p:blipFill>
        <p:spPr>
          <a:xfrm>
            <a:off x="2644434" y="1822178"/>
            <a:ext cx="6365089" cy="40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POPULAZIO ESPEZIFIKOAK: KIRURGIA BARIATRIKOAREN OSTEAN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09821"/>
            <a:ext cx="10515600" cy="50019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err="1" smtClean="0">
                <a:solidFill>
                  <a:srgbClr val="4E9EBA"/>
                </a:solidFill>
              </a:rPr>
              <a:t>Mikromantenugai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osagarriak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kirurgia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bariatrikoaren</a:t>
            </a:r>
            <a:r>
              <a:rPr lang="es-ES" sz="2000" b="1" dirty="0" smtClean="0">
                <a:solidFill>
                  <a:srgbClr val="4E9EBA"/>
                </a:solidFill>
              </a:rPr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ondoren</a:t>
            </a:r>
            <a:endParaRPr lang="es-ES" sz="2000" b="1" dirty="0">
              <a:solidFill>
                <a:srgbClr val="4E9EBA"/>
              </a:solidFill>
            </a:endParaRPr>
          </a:p>
          <a:p>
            <a:pPr marL="0" indent="0">
              <a:buNone/>
            </a:pPr>
            <a:r>
              <a:rPr lang="es-ES" sz="1600" dirty="0"/>
              <a:t>	</a:t>
            </a:r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5798" t="22740" r="42035" b="22067"/>
          <a:stretch/>
        </p:blipFill>
        <p:spPr>
          <a:xfrm>
            <a:off x="2363371" y="1569661"/>
            <a:ext cx="6153099" cy="452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600" dirty="0" smtClean="0">
                <a:solidFill>
                  <a:srgbClr val="4E9EBA"/>
                </a:solidFill>
                <a:latin typeface="Arial Black" pitchFamily="34" charset="0"/>
              </a:rPr>
              <a:t>POPULAZIO ESPEZIFIKOAK: ZENBAIT SENDAGAIREKIN TRATAMENDUAN DAUDEN PERTSONAK</a:t>
            </a:r>
            <a:endParaRPr lang="es-ES" sz="26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77389"/>
            <a:ext cx="10515600" cy="45939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2000" dirty="0" err="1" smtClean="0"/>
              <a:t>Zenbait</a:t>
            </a:r>
            <a:r>
              <a:rPr lang="es-ES" sz="2000" dirty="0" smtClean="0"/>
              <a:t> </a:t>
            </a:r>
            <a:r>
              <a:rPr lang="es-ES" sz="2000" dirty="0" err="1" smtClean="0"/>
              <a:t>tratamenduk</a:t>
            </a:r>
            <a:r>
              <a:rPr lang="es-ES" sz="2000" dirty="0" smtClean="0"/>
              <a:t> </a:t>
            </a:r>
            <a:r>
              <a:rPr lang="es-ES" sz="2000" dirty="0" err="1" smtClean="0"/>
              <a:t>bitamina</a:t>
            </a:r>
            <a:r>
              <a:rPr lang="es-ES" sz="2000" dirty="0" smtClean="0"/>
              <a:t>- eta mineral-</a:t>
            </a:r>
            <a:r>
              <a:rPr lang="es-ES" sz="2000" dirty="0" err="1" smtClean="0"/>
              <a:t>urritasuna</a:t>
            </a:r>
            <a:r>
              <a:rPr lang="es-ES" sz="2000" dirty="0" smtClean="0"/>
              <a:t> </a:t>
            </a:r>
            <a:r>
              <a:rPr lang="es-ES" sz="2000" dirty="0" err="1" smtClean="0"/>
              <a:t>eragin</a:t>
            </a:r>
            <a:r>
              <a:rPr lang="es-ES" sz="2000" dirty="0" smtClean="0"/>
              <a:t> </a:t>
            </a:r>
            <a:r>
              <a:rPr lang="es-ES" sz="2000" dirty="0" err="1" smtClean="0"/>
              <a:t>dezakete</a:t>
            </a:r>
            <a:r>
              <a:rPr lang="es-ES" sz="2000" dirty="0" smtClean="0"/>
              <a:t>, eta </a:t>
            </a:r>
            <a:r>
              <a:rPr lang="es-ES" sz="2000" dirty="0" err="1" smtClean="0"/>
              <a:t>horrek</a:t>
            </a:r>
            <a:r>
              <a:rPr lang="es-ES" sz="2000" dirty="0" smtClean="0"/>
              <a:t>, </a:t>
            </a:r>
            <a:r>
              <a:rPr lang="es-ES" sz="2000" dirty="0" err="1" smtClean="0"/>
              <a:t>kasu</a:t>
            </a:r>
            <a:r>
              <a:rPr lang="es-ES" sz="2000" dirty="0" smtClean="0"/>
              <a:t> </a:t>
            </a:r>
            <a:r>
              <a:rPr lang="es-ES" sz="2000" dirty="0" err="1" smtClean="0"/>
              <a:t>batzuetan</a:t>
            </a:r>
            <a:r>
              <a:rPr lang="es-ES" sz="2000" dirty="0" smtClean="0"/>
              <a:t>, </a:t>
            </a:r>
            <a:r>
              <a:rPr lang="es-ES" sz="2000" dirty="0" err="1" smtClean="0"/>
              <a:t>zaintza</a:t>
            </a:r>
            <a:r>
              <a:rPr lang="es-ES" sz="2000" dirty="0" smtClean="0"/>
              <a:t> eta </a:t>
            </a:r>
            <a:r>
              <a:rPr lang="es-ES" sz="2000" dirty="0" err="1" smtClean="0"/>
              <a:t>monitorizazioa</a:t>
            </a:r>
            <a:r>
              <a:rPr lang="es-ES" sz="2000" dirty="0" smtClean="0"/>
              <a:t> </a:t>
            </a:r>
            <a:r>
              <a:rPr lang="es-ES" sz="2000" dirty="0" err="1" smtClean="0"/>
              <a:t>justifika</a:t>
            </a:r>
            <a:r>
              <a:rPr lang="es-ES" sz="2000" dirty="0" smtClean="0"/>
              <a:t> </a:t>
            </a:r>
            <a:r>
              <a:rPr lang="es-ES" sz="2000" dirty="0" err="1" smtClean="0"/>
              <a:t>dezake</a:t>
            </a:r>
            <a:r>
              <a:rPr lang="es-ES" sz="2000" dirty="0" smtClean="0"/>
              <a:t>, </a:t>
            </a:r>
            <a:r>
              <a:rPr lang="es-ES" sz="2000" dirty="0" err="1" smtClean="0"/>
              <a:t>bitamina</a:t>
            </a:r>
            <a:r>
              <a:rPr lang="es-ES" sz="2000" dirty="0" smtClean="0"/>
              <a:t> eta mineral </a:t>
            </a:r>
            <a:r>
              <a:rPr lang="es-ES" sz="2000" dirty="0" err="1" smtClean="0"/>
              <a:t>horien</a:t>
            </a:r>
            <a:r>
              <a:rPr lang="es-ES" sz="2000" dirty="0" smtClean="0"/>
              <a:t> </a:t>
            </a:r>
            <a:r>
              <a:rPr lang="es-ES" sz="2000" dirty="0" err="1" smtClean="0"/>
              <a:t>osagarriak</a:t>
            </a:r>
            <a:r>
              <a:rPr lang="es-ES" sz="2000" dirty="0" smtClean="0"/>
              <a:t> </a:t>
            </a:r>
            <a:r>
              <a:rPr lang="es-ES" sz="2000" dirty="0" err="1" smtClean="0"/>
              <a:t>beharrezkoak</a:t>
            </a:r>
            <a:r>
              <a:rPr lang="es-ES" sz="2000" dirty="0" smtClean="0"/>
              <a:t> </a:t>
            </a:r>
            <a:r>
              <a:rPr lang="es-ES" sz="2000" dirty="0" err="1" smtClean="0"/>
              <a:t>diren</a:t>
            </a:r>
            <a:r>
              <a:rPr lang="es-ES" sz="2000" dirty="0" smtClean="0"/>
              <a:t> </a:t>
            </a:r>
            <a:r>
              <a:rPr lang="es-ES" sz="2000" dirty="0" err="1" smtClean="0"/>
              <a:t>jakiteko</a:t>
            </a: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ES" sz="2000" dirty="0" smtClean="0"/>
              <a:t>		</a:t>
            </a:r>
            <a:endParaRPr lang="es-ES" sz="1600" dirty="0"/>
          </a:p>
          <a:p>
            <a:pPr marL="0" indent="0">
              <a:spcBef>
                <a:spcPts val="0"/>
              </a:spcBef>
              <a:buNone/>
            </a:pP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spcBef>
                <a:spcPts val="0"/>
              </a:spcBef>
              <a:buNone/>
            </a:pP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spcBef>
                <a:spcPts val="0"/>
              </a:spcBef>
              <a:buNone/>
            </a:pP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spcBef>
                <a:spcPts val="0"/>
              </a:spcBef>
              <a:buNone/>
            </a:pP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000" dirty="0" err="1" smtClean="0"/>
              <a:t>Sendagaiek</a:t>
            </a:r>
            <a:r>
              <a:rPr lang="es-ES" sz="2000" dirty="0" smtClean="0"/>
              <a:t> </a:t>
            </a:r>
            <a:r>
              <a:rPr lang="es-ES" sz="2000" dirty="0" err="1" smtClean="0"/>
              <a:t>eragindako</a:t>
            </a:r>
            <a:r>
              <a:rPr lang="es-ES" sz="2000" dirty="0" smtClean="0"/>
              <a:t> </a:t>
            </a:r>
            <a:r>
              <a:rPr lang="es-ES" sz="2000" dirty="0" err="1" smtClean="0"/>
              <a:t>mikromantenugai-urritasunaren</a:t>
            </a:r>
            <a:r>
              <a:rPr lang="es-ES" sz="2000" dirty="0" smtClean="0"/>
              <a:t> </a:t>
            </a:r>
            <a:r>
              <a:rPr lang="es-ES" sz="2000" dirty="0" err="1" smtClean="0"/>
              <a:t>beste</a:t>
            </a:r>
            <a:r>
              <a:rPr lang="es-ES" sz="2000" dirty="0" smtClean="0"/>
              <a:t> </a:t>
            </a:r>
            <a:r>
              <a:rPr lang="es-ES" sz="2000" dirty="0" err="1" smtClean="0"/>
              <a:t>adibide</a:t>
            </a:r>
            <a:r>
              <a:rPr lang="es-ES" sz="2000" dirty="0" smtClean="0"/>
              <a:t> </a:t>
            </a:r>
            <a:r>
              <a:rPr lang="es-ES" sz="2000" dirty="0" err="1" smtClean="0"/>
              <a:t>batzuk</a:t>
            </a:r>
            <a:r>
              <a:rPr lang="es-ES" sz="2000" dirty="0" smtClean="0"/>
              <a:t> </a:t>
            </a:r>
            <a:r>
              <a:rPr lang="es-ES" sz="2000" dirty="0" err="1" smtClean="0"/>
              <a:t>kontsulta</a:t>
            </a:r>
            <a:r>
              <a:rPr lang="es-ES" sz="2000" dirty="0" smtClean="0"/>
              <a:t> </a:t>
            </a:r>
            <a:r>
              <a:rPr lang="es-ES" sz="2000" dirty="0" err="1" smtClean="0"/>
              <a:t>daitezke</a:t>
            </a:r>
            <a:r>
              <a:rPr lang="es-ES" sz="2000" dirty="0" smtClean="0"/>
              <a:t> </a:t>
            </a:r>
            <a:r>
              <a:rPr lang="es-ES" sz="2000" dirty="0" err="1" smtClean="0"/>
              <a:t>INFACen</a:t>
            </a:r>
            <a:r>
              <a:rPr lang="es-ES" sz="2000" dirty="0" smtClean="0"/>
              <a:t> </a:t>
            </a:r>
            <a:r>
              <a:rPr lang="es-ES" sz="2000" u="sng" dirty="0" err="1">
                <a:hlinkClick r:id="rId2"/>
              </a:rPr>
              <a:t>Ahotiko</a:t>
            </a:r>
            <a:r>
              <a:rPr lang="es-ES" sz="2000" u="sng" dirty="0">
                <a:hlinkClick r:id="rId2"/>
              </a:rPr>
              <a:t> </a:t>
            </a:r>
            <a:r>
              <a:rPr lang="es-ES" sz="2000" u="sng" dirty="0" err="1">
                <a:hlinkClick r:id="rId2"/>
              </a:rPr>
              <a:t>medikamentuak</a:t>
            </a:r>
            <a:r>
              <a:rPr lang="es-ES" sz="2000" u="sng" dirty="0">
                <a:hlinkClick r:id="rId2"/>
              </a:rPr>
              <a:t> </a:t>
            </a:r>
            <a:r>
              <a:rPr lang="es-ES" sz="2000" u="sng" dirty="0" err="1">
                <a:hlinkClick r:id="rId2"/>
              </a:rPr>
              <a:t>ematea</a:t>
            </a:r>
            <a:r>
              <a:rPr lang="es-ES" sz="2000" u="sng" dirty="0">
                <a:hlinkClick r:id="rId2"/>
              </a:rPr>
              <a:t>: </a:t>
            </a:r>
            <a:r>
              <a:rPr lang="es-ES" sz="2000" u="sng" dirty="0" err="1">
                <a:hlinkClick r:id="rId2"/>
              </a:rPr>
              <a:t>nola</a:t>
            </a:r>
            <a:r>
              <a:rPr lang="es-ES" sz="2000" u="sng" dirty="0">
                <a:hlinkClick r:id="rId2"/>
              </a:rPr>
              <a:t> eta </a:t>
            </a:r>
            <a:r>
              <a:rPr lang="es-ES" sz="2000" u="sng" dirty="0" err="1">
                <a:hlinkClick r:id="rId2"/>
              </a:rPr>
              <a:t>noiz</a:t>
            </a:r>
            <a:r>
              <a:rPr lang="es-ES" sz="2000" u="sng" dirty="0">
                <a:hlinkClick r:id="rId2"/>
              </a:rPr>
              <a:t> </a:t>
            </a:r>
            <a:r>
              <a:rPr lang="es-ES" sz="2000" u="sng" dirty="0" err="1">
                <a:hlinkClick r:id="rId2"/>
              </a:rPr>
              <a:t>eman</a:t>
            </a:r>
            <a:r>
              <a:rPr lang="es-ES" sz="2000" u="sng" dirty="0">
                <a:hlinkClick r:id="rId2"/>
              </a:rPr>
              <a:t>?</a:t>
            </a:r>
            <a:r>
              <a:rPr lang="es-ES" sz="2000" dirty="0"/>
              <a:t> alean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	</a:t>
            </a:r>
            <a:endParaRPr lang="es-ES" sz="14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15042" t="49086" r="42035" b="18643"/>
          <a:stretch/>
        </p:blipFill>
        <p:spPr>
          <a:xfrm>
            <a:off x="3544056" y="2366088"/>
            <a:ext cx="5895366" cy="24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0" y="365125"/>
            <a:ext cx="8379229" cy="73215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FUNTSEZKO IDEIAK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903677" cy="2036617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745994" y="1644104"/>
            <a:ext cx="9591724" cy="30123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ü"/>
            </a:pPr>
            <a:r>
              <a:rPr lang="es-ES" sz="2000" dirty="0" err="1" smtClean="0">
                <a:solidFill>
                  <a:prstClr val="black"/>
                </a:solidFill>
              </a:rPr>
              <a:t>Osasun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arazo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zehatzik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ez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duten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pertsonek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ez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dute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bitaminen</a:t>
            </a:r>
            <a:r>
              <a:rPr lang="es-ES" sz="2000" dirty="0" smtClean="0">
                <a:solidFill>
                  <a:prstClr val="black"/>
                </a:solidFill>
              </a:rPr>
              <a:t> eta </a:t>
            </a:r>
            <a:r>
              <a:rPr lang="es-ES" sz="2000" dirty="0" err="1" smtClean="0">
                <a:solidFill>
                  <a:prstClr val="black"/>
                </a:solidFill>
              </a:rPr>
              <a:t>mineralen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osagarririk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kontsumitu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behar</a:t>
            </a:r>
            <a:endParaRPr lang="es-ES" sz="20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2000" dirty="0" err="1" smtClean="0">
                <a:solidFill>
                  <a:prstClr val="black"/>
                </a:solidFill>
              </a:rPr>
              <a:t>Biztanleriaren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zati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handi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batek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uste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badu</a:t>
            </a:r>
            <a:r>
              <a:rPr lang="es-ES" sz="2000" dirty="0" smtClean="0">
                <a:solidFill>
                  <a:prstClr val="black"/>
                </a:solidFill>
              </a:rPr>
              <a:t> ere </a:t>
            </a:r>
            <a:r>
              <a:rPr lang="es-ES" sz="2000" dirty="0" err="1" smtClean="0">
                <a:solidFill>
                  <a:prstClr val="black"/>
                </a:solidFill>
              </a:rPr>
              <a:t>mikromantenugaiak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onuragarriak</a:t>
            </a:r>
            <a:r>
              <a:rPr lang="es-ES" sz="2000" dirty="0" smtClean="0">
                <a:solidFill>
                  <a:prstClr val="black"/>
                </a:solidFill>
              </a:rPr>
              <a:t> eta </a:t>
            </a:r>
            <a:r>
              <a:rPr lang="es-ES" sz="2000" dirty="0" err="1" smtClean="0">
                <a:solidFill>
                  <a:prstClr val="black"/>
                </a:solidFill>
              </a:rPr>
              <a:t>kaltegabeak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direla</a:t>
            </a:r>
            <a:r>
              <a:rPr lang="es-ES" sz="2000" dirty="0" smtClean="0">
                <a:solidFill>
                  <a:prstClr val="black"/>
                </a:solidFill>
              </a:rPr>
              <a:t>, </a:t>
            </a:r>
            <a:r>
              <a:rPr lang="es-ES" sz="2000" dirty="0" err="1" smtClean="0">
                <a:solidFill>
                  <a:prstClr val="black"/>
                </a:solidFill>
              </a:rPr>
              <a:t>gehienetan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ez</a:t>
            </a:r>
            <a:r>
              <a:rPr lang="es-ES" sz="2000" dirty="0" smtClean="0">
                <a:solidFill>
                  <a:prstClr val="black"/>
                </a:solidFill>
              </a:rPr>
              <a:t> da </a:t>
            </a:r>
            <a:r>
              <a:rPr lang="es-ES" sz="2000" dirty="0" err="1" smtClean="0">
                <a:solidFill>
                  <a:prstClr val="black"/>
                </a:solidFill>
              </a:rPr>
              <a:t>egiaztatu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haien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efikazia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patologia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kronikoen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prebentzioan</a:t>
            </a:r>
            <a:r>
              <a:rPr lang="es-ES" sz="2000" dirty="0" smtClean="0">
                <a:solidFill>
                  <a:prstClr val="black"/>
                </a:solidFill>
              </a:rPr>
              <a:t>, eta </a:t>
            </a:r>
            <a:r>
              <a:rPr lang="es-ES" sz="2000" dirty="0" err="1" smtClean="0">
                <a:solidFill>
                  <a:prstClr val="black"/>
                </a:solidFill>
              </a:rPr>
              <a:t>ondorio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kaltegarriak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eragin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ditzakete</a:t>
            </a:r>
            <a:endParaRPr lang="es-ES" sz="20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prstClr val="black"/>
                </a:solidFill>
              </a:rPr>
              <a:t>Profesional </a:t>
            </a:r>
            <a:r>
              <a:rPr lang="es-ES" sz="2000" dirty="0" err="1" smtClean="0">
                <a:solidFill>
                  <a:prstClr val="black"/>
                </a:solidFill>
              </a:rPr>
              <a:t>sanitarioek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nutrizio</a:t>
            </a:r>
            <a:r>
              <a:rPr lang="es-ES" sz="2000" dirty="0" smtClean="0">
                <a:solidFill>
                  <a:prstClr val="black"/>
                </a:solidFill>
              </a:rPr>
              <a:t>- eta </a:t>
            </a:r>
            <a:r>
              <a:rPr lang="es-ES" sz="2000" dirty="0" err="1" smtClean="0">
                <a:solidFill>
                  <a:prstClr val="black"/>
                </a:solidFill>
              </a:rPr>
              <a:t>bitamina-osagarri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horien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arrisku</a:t>
            </a:r>
            <a:r>
              <a:rPr lang="es-ES" sz="2000" dirty="0" smtClean="0">
                <a:solidFill>
                  <a:prstClr val="black"/>
                </a:solidFill>
              </a:rPr>
              <a:t>, </a:t>
            </a:r>
            <a:r>
              <a:rPr lang="es-ES" sz="2000" dirty="0" err="1" smtClean="0">
                <a:solidFill>
                  <a:prstClr val="black"/>
                </a:solidFill>
              </a:rPr>
              <a:t>onura</a:t>
            </a:r>
            <a:r>
              <a:rPr lang="es-ES" sz="2000" dirty="0" smtClean="0">
                <a:solidFill>
                  <a:prstClr val="black"/>
                </a:solidFill>
              </a:rPr>
              <a:t>, </a:t>
            </a:r>
            <a:r>
              <a:rPr lang="es-ES" sz="2000" dirty="0" err="1" smtClean="0">
                <a:solidFill>
                  <a:prstClr val="black"/>
                </a:solidFill>
              </a:rPr>
              <a:t>eragozpen</a:t>
            </a:r>
            <a:r>
              <a:rPr lang="es-ES" sz="2000" dirty="0" smtClean="0">
                <a:solidFill>
                  <a:prstClr val="black"/>
                </a:solidFill>
              </a:rPr>
              <a:t> eta </a:t>
            </a:r>
            <a:r>
              <a:rPr lang="es-ES" sz="2000" dirty="0" err="1" smtClean="0">
                <a:solidFill>
                  <a:prstClr val="black"/>
                </a:solidFill>
              </a:rPr>
              <a:t>kostuen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balantzearen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berri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eman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beharko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lukete</a:t>
            </a:r>
            <a:endParaRPr lang="es-ES" sz="20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2000" dirty="0" err="1" smtClean="0">
                <a:solidFill>
                  <a:prstClr val="black"/>
                </a:solidFill>
              </a:rPr>
              <a:t>Garrantzitsua</a:t>
            </a:r>
            <a:r>
              <a:rPr lang="es-ES" sz="2000" dirty="0" smtClean="0">
                <a:solidFill>
                  <a:prstClr val="black"/>
                </a:solidFill>
              </a:rPr>
              <a:t> da </a:t>
            </a:r>
            <a:r>
              <a:rPr lang="es-ES" sz="2000" dirty="0" err="1" smtClean="0">
                <a:solidFill>
                  <a:prstClr val="black"/>
                </a:solidFill>
              </a:rPr>
              <a:t>bizimodu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osasungarria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gomendatzea</a:t>
            </a:r>
            <a:r>
              <a:rPr lang="es-ES" sz="2000" dirty="0" smtClean="0">
                <a:solidFill>
                  <a:prstClr val="black"/>
                </a:solidFill>
              </a:rPr>
              <a:t> eta dieta </a:t>
            </a:r>
            <a:r>
              <a:rPr lang="es-ES" sz="2000" dirty="0" err="1" smtClean="0">
                <a:solidFill>
                  <a:prstClr val="black"/>
                </a:solidFill>
              </a:rPr>
              <a:t>orekatua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izatea</a:t>
            </a:r>
            <a:r>
              <a:rPr lang="es-ES" sz="2000" dirty="0" smtClean="0">
                <a:solidFill>
                  <a:prstClr val="black"/>
                </a:solidFill>
              </a:rPr>
              <a:t>, </a:t>
            </a:r>
            <a:r>
              <a:rPr lang="es-ES" sz="2000" dirty="0" err="1" smtClean="0">
                <a:solidFill>
                  <a:prstClr val="black"/>
                </a:solidFill>
              </a:rPr>
              <a:t>mikromantenugaien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urritasunak</a:t>
            </a: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</a:rPr>
              <a:t>saihesteko</a:t>
            </a:r>
            <a:endParaRPr lang="es-ES" sz="2000" dirty="0">
              <a:solidFill>
                <a:prstClr val="black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1777970" y="1097280"/>
            <a:ext cx="9402066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698" y="1105592"/>
            <a:ext cx="9236826" cy="60682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 err="1" smtClean="0">
                <a:solidFill>
                  <a:srgbClr val="4BACC6"/>
                </a:solidFill>
                <a:latin typeface="Arial Black" pitchFamily="34" charset="0"/>
              </a:rPr>
              <a:t>Informazio</a:t>
            </a:r>
            <a:r>
              <a:rPr lang="es-ES" sz="4000" b="1" dirty="0" smtClean="0">
                <a:solidFill>
                  <a:srgbClr val="4BACC6"/>
                </a:solidFill>
                <a:latin typeface="Arial Black" pitchFamily="34" charset="0"/>
              </a:rPr>
              <a:t> </a:t>
            </a:r>
            <a:r>
              <a:rPr lang="es-ES" sz="4000" b="1" dirty="0" err="1" smtClean="0">
                <a:solidFill>
                  <a:srgbClr val="4BACC6"/>
                </a:solidFill>
                <a:latin typeface="Arial Black" pitchFamily="34" charset="0"/>
              </a:rPr>
              <a:t>gehiagorako</a:t>
            </a:r>
            <a:r>
              <a:rPr lang="es-ES" sz="4000" b="1" dirty="0" smtClean="0">
                <a:solidFill>
                  <a:srgbClr val="4BACC6"/>
                </a:solidFill>
                <a:latin typeface="Arial Black" pitchFamily="34" charset="0"/>
              </a:rPr>
              <a:t> eta </a:t>
            </a:r>
            <a:r>
              <a:rPr lang="es-ES" sz="4000" b="1" dirty="0" err="1" smtClean="0">
                <a:solidFill>
                  <a:srgbClr val="4BACC6"/>
                </a:solidFill>
                <a:latin typeface="Arial Black" pitchFamily="34" charset="0"/>
              </a:rPr>
              <a:t>bibliografia</a:t>
            </a:r>
            <a:r>
              <a:rPr lang="es-ES" sz="4000" b="1" dirty="0" smtClean="0">
                <a:solidFill>
                  <a:srgbClr val="4BACC6"/>
                </a:solidFill>
                <a:latin typeface="Arial Black" pitchFamily="34" charset="0"/>
              </a:rPr>
              <a:t>…</a:t>
            </a:r>
            <a:br>
              <a:rPr lang="es-ES" sz="4000" b="1" dirty="0" smtClean="0">
                <a:solidFill>
                  <a:srgbClr val="4BACC6"/>
                </a:solidFill>
                <a:latin typeface="Arial Black" pitchFamily="34" charset="0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809" y="2095759"/>
            <a:ext cx="3276600" cy="338137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>
                <a:hlinkClick r:id="rId3"/>
              </a:rPr>
              <a:t>INFAC </a:t>
            </a:r>
            <a:r>
              <a:rPr lang="es-ES" dirty="0" smtClean="0">
                <a:hlinkClick r:id="rId3"/>
              </a:rPr>
              <a:t>31 </a:t>
            </a:r>
            <a:r>
              <a:rPr lang="es-ES" dirty="0" err="1" smtClean="0">
                <a:hlinkClick r:id="rId3"/>
              </a:rPr>
              <a:t>Liburukia</a:t>
            </a:r>
            <a:r>
              <a:rPr lang="es-ES" dirty="0" smtClean="0">
                <a:hlinkClick r:id="rId3"/>
              </a:rPr>
              <a:t>, 4 </a:t>
            </a:r>
            <a:r>
              <a:rPr lang="es-ES" dirty="0" err="1" smtClean="0">
                <a:hlinkClick r:id="rId3"/>
              </a:rPr>
              <a:t>Zk</a:t>
            </a:r>
            <a:r>
              <a:rPr lang="es-ES" dirty="0" smtClean="0">
                <a:hlinkClick r:id="rId3"/>
              </a:rPr>
              <a:t> - 2023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356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SARRERA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7"/>
            <a:ext cx="10515600" cy="467557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err="1" smtClean="0"/>
              <a:t>Elikadura-osagarrien</a:t>
            </a:r>
            <a:r>
              <a:rPr lang="es-ES" sz="2000" dirty="0" smtClean="0"/>
              <a:t> eta </a:t>
            </a:r>
            <a:r>
              <a:rPr lang="es-ES" sz="2000" dirty="0" err="1" smtClean="0"/>
              <a:t>multibitaminikoen</a:t>
            </a:r>
            <a:r>
              <a:rPr lang="es-ES" sz="2000" dirty="0" smtClean="0"/>
              <a:t> </a:t>
            </a:r>
            <a:r>
              <a:rPr lang="es-ES" sz="2000" dirty="0" err="1" smtClean="0"/>
              <a:t>kontsumoa</a:t>
            </a:r>
            <a:r>
              <a:rPr lang="es-ES" sz="2000" dirty="0" smtClean="0"/>
              <a:t> </a:t>
            </a:r>
            <a:r>
              <a:rPr lang="es-ES" sz="2000" dirty="0" err="1" smtClean="0"/>
              <a:t>nahiko</a:t>
            </a:r>
            <a:r>
              <a:rPr lang="es-ES" sz="2000" dirty="0" smtClean="0"/>
              <a:t> </a:t>
            </a:r>
            <a:r>
              <a:rPr lang="es-ES" sz="2000" dirty="0" err="1" smtClean="0"/>
              <a:t>zabalduta</a:t>
            </a:r>
            <a:r>
              <a:rPr lang="es-ES" sz="2000" dirty="0" smtClean="0"/>
              <a:t> </a:t>
            </a:r>
            <a:r>
              <a:rPr lang="es-ES" sz="2000" dirty="0" err="1" smtClean="0"/>
              <a:t>dago</a:t>
            </a:r>
            <a:r>
              <a:rPr lang="es-ES" sz="2000" dirty="0" smtClean="0"/>
              <a:t>, </a:t>
            </a:r>
            <a:r>
              <a:rPr lang="es-ES" sz="2000" dirty="0" err="1" smtClean="0"/>
              <a:t>osasun</a:t>
            </a:r>
            <a:r>
              <a:rPr lang="es-ES" sz="2000" dirty="0" smtClean="0"/>
              <a:t> </a:t>
            </a:r>
            <a:r>
              <a:rPr lang="es-ES" sz="2000" dirty="0" err="1" smtClean="0"/>
              <a:t>orokorra</a:t>
            </a:r>
            <a:r>
              <a:rPr lang="es-ES" sz="2000" dirty="0" smtClean="0"/>
              <a:t> </a:t>
            </a:r>
            <a:r>
              <a:rPr lang="es-ES" sz="2000" dirty="0" err="1" smtClean="0"/>
              <a:t>hobetu</a:t>
            </a:r>
            <a:r>
              <a:rPr lang="es-ES" sz="2000" dirty="0" smtClean="0"/>
              <a:t> eta </a:t>
            </a:r>
            <a:r>
              <a:rPr lang="es-ES" sz="2000" dirty="0" err="1" smtClean="0"/>
              <a:t>gaitz</a:t>
            </a:r>
            <a:r>
              <a:rPr lang="es-ES" sz="2000" dirty="0" smtClean="0"/>
              <a:t> </a:t>
            </a:r>
            <a:r>
              <a:rPr lang="es-ES" sz="2000" dirty="0" err="1" smtClean="0"/>
              <a:t>kronikoak</a:t>
            </a:r>
            <a:r>
              <a:rPr lang="es-ES" sz="2000" dirty="0" smtClean="0"/>
              <a:t> </a:t>
            </a:r>
            <a:r>
              <a:rPr lang="es-ES" sz="2000" dirty="0" err="1" smtClean="0"/>
              <a:t>izateko</a:t>
            </a:r>
            <a:r>
              <a:rPr lang="es-ES" sz="2000" dirty="0" smtClean="0"/>
              <a:t> </a:t>
            </a:r>
            <a:r>
              <a:rPr lang="es-ES" sz="2000" dirty="0" err="1" smtClean="0"/>
              <a:t>arriskua</a:t>
            </a:r>
            <a:r>
              <a:rPr lang="es-ES" sz="2000" dirty="0" smtClean="0"/>
              <a:t> </a:t>
            </a:r>
            <a:r>
              <a:rPr lang="es-ES" sz="2000" dirty="0" err="1" smtClean="0"/>
              <a:t>murrizten</a:t>
            </a:r>
            <a:r>
              <a:rPr lang="es-ES" sz="2000" dirty="0" smtClean="0"/>
              <a:t> </a:t>
            </a:r>
            <a:r>
              <a:rPr lang="es-ES" sz="2000" dirty="0" err="1" smtClean="0"/>
              <a:t>dutelakoan</a:t>
            </a:r>
            <a:r>
              <a:rPr lang="es-ES" sz="2000" dirty="0" smtClean="0"/>
              <a:t>. </a:t>
            </a:r>
            <a:r>
              <a:rPr lang="es-ES" sz="2000" dirty="0" err="1" smtClean="0"/>
              <a:t>Espainian</a:t>
            </a:r>
            <a:r>
              <a:rPr lang="es-ES" sz="2000" dirty="0" smtClean="0"/>
              <a:t> </a:t>
            </a:r>
            <a:r>
              <a:rPr lang="es-ES" sz="2000" dirty="0" err="1" smtClean="0"/>
              <a:t>OCUk</a:t>
            </a:r>
            <a:r>
              <a:rPr lang="es-ES" sz="2000" dirty="0" smtClean="0"/>
              <a:t> 2021 </a:t>
            </a:r>
            <a:r>
              <a:rPr lang="es-ES" sz="2000" dirty="0" err="1" smtClean="0"/>
              <a:t>argitaratutako</a:t>
            </a:r>
            <a:r>
              <a:rPr lang="es-ES" sz="2000" dirty="0" smtClean="0"/>
              <a:t> </a:t>
            </a:r>
            <a:r>
              <a:rPr lang="es-ES" sz="2000" dirty="0" err="1" smtClean="0">
                <a:hlinkClick r:id="rId2"/>
              </a:rPr>
              <a:t>inkesta</a:t>
            </a:r>
            <a:r>
              <a:rPr lang="es-ES" sz="2000" dirty="0" smtClean="0">
                <a:hlinkClick r:id="rId2"/>
              </a:rPr>
              <a:t> </a:t>
            </a:r>
            <a:r>
              <a:rPr lang="es-ES" sz="2000" dirty="0" err="1" smtClean="0">
                <a:hlinkClick r:id="rId2"/>
              </a:rPr>
              <a:t>batek</a:t>
            </a:r>
            <a:r>
              <a:rPr lang="es-ES" sz="2000" dirty="0" smtClean="0">
                <a:hlinkClick r:id="rId2"/>
              </a:rPr>
              <a:t> </a:t>
            </a:r>
            <a:r>
              <a:rPr lang="es-ES" sz="2000" dirty="0" smtClean="0"/>
              <a:t>dio: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10etik 4k </a:t>
            </a:r>
            <a:r>
              <a:rPr lang="es-ES" sz="2000" dirty="0" err="1" smtClean="0"/>
              <a:t>produktu</a:t>
            </a:r>
            <a:r>
              <a:rPr lang="es-ES" sz="2000" dirty="0" smtClean="0"/>
              <a:t> </a:t>
            </a:r>
            <a:r>
              <a:rPr lang="es-ES" sz="2000" dirty="0" err="1" smtClean="0"/>
              <a:t>horiek</a:t>
            </a:r>
            <a:r>
              <a:rPr lang="es-ES" sz="2000" dirty="0" smtClean="0"/>
              <a:t> </a:t>
            </a:r>
            <a:r>
              <a:rPr lang="es-ES" sz="2000" dirty="0" err="1" smtClean="0"/>
              <a:t>erabiltzen</a:t>
            </a:r>
            <a:r>
              <a:rPr lang="es-ES" sz="2000" dirty="0" smtClean="0"/>
              <a:t> </a:t>
            </a:r>
            <a:r>
              <a:rPr lang="es-ES" sz="2000" dirty="0" err="1" smtClean="0"/>
              <a:t>zituzten</a:t>
            </a:r>
            <a:r>
              <a:rPr lang="es-ES" sz="2000" dirty="0" smtClean="0"/>
              <a:t>, </a:t>
            </a:r>
            <a:r>
              <a:rPr lang="es-ES" sz="2000" dirty="0" err="1" smtClean="0"/>
              <a:t>askotan</a:t>
            </a:r>
            <a:r>
              <a:rPr lang="es-ES" sz="2000" dirty="0" smtClean="0"/>
              <a:t> profesional sanitario </a:t>
            </a:r>
            <a:r>
              <a:rPr lang="es-ES" sz="2000" dirty="0" err="1" smtClean="0"/>
              <a:t>batek</a:t>
            </a:r>
            <a:r>
              <a:rPr lang="es-ES" sz="2000" dirty="0" smtClean="0"/>
              <a:t> </a:t>
            </a:r>
            <a:r>
              <a:rPr lang="es-ES" sz="2000" dirty="0" err="1" smtClean="0"/>
              <a:t>gainbegiratu</a:t>
            </a:r>
            <a:r>
              <a:rPr lang="es-ES" sz="2000" dirty="0" smtClean="0"/>
              <a:t> </a:t>
            </a:r>
            <a:r>
              <a:rPr lang="es-ES" sz="2000" dirty="0" err="1" smtClean="0"/>
              <a:t>gabe</a:t>
            </a:r>
            <a:endParaRPr lang="es-ES" sz="20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 err="1" smtClean="0"/>
              <a:t>gehien</a:t>
            </a:r>
            <a:r>
              <a:rPr lang="es-ES" sz="2000" dirty="0" smtClean="0"/>
              <a:t> </a:t>
            </a:r>
            <a:r>
              <a:rPr lang="es-ES" sz="2000" dirty="0" err="1" smtClean="0"/>
              <a:t>hartzen</a:t>
            </a:r>
            <a:r>
              <a:rPr lang="es-ES" sz="2000" dirty="0" smtClean="0"/>
              <a:t> </a:t>
            </a:r>
            <a:r>
              <a:rPr lang="es-ES" sz="2000" dirty="0" err="1" smtClean="0"/>
              <a:t>direnak</a:t>
            </a:r>
            <a:r>
              <a:rPr lang="es-ES" sz="2000" dirty="0" smtClean="0"/>
              <a:t> vitamina-</a:t>
            </a:r>
            <a:r>
              <a:rPr lang="es-ES" sz="2000" dirty="0" err="1" smtClean="0"/>
              <a:t>osagarriak</a:t>
            </a:r>
            <a:r>
              <a:rPr lang="es-ES" sz="2000" dirty="0" smtClean="0"/>
              <a:t> </a:t>
            </a:r>
            <a:r>
              <a:rPr lang="es-ES" sz="2000" dirty="0" err="1" smtClean="0"/>
              <a:t>dira</a:t>
            </a:r>
            <a:r>
              <a:rPr lang="es-ES" sz="2000" dirty="0" smtClean="0"/>
              <a:t> (85 % </a:t>
            </a:r>
            <a:r>
              <a:rPr lang="es-ES" sz="2000" dirty="0" err="1" smtClean="0"/>
              <a:t>kasuak</a:t>
            </a:r>
            <a:r>
              <a:rPr lang="es-ES" sz="2000" dirty="0" smtClean="0"/>
              <a:t>)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 err="1" smtClean="0"/>
              <a:t>biztanleriaren</a:t>
            </a:r>
            <a:r>
              <a:rPr lang="es-ES" sz="2000" dirty="0" smtClean="0"/>
              <a:t> </a:t>
            </a:r>
            <a:r>
              <a:rPr lang="es-ES" sz="2000" dirty="0" err="1" smtClean="0"/>
              <a:t>zati</a:t>
            </a:r>
            <a:r>
              <a:rPr lang="es-ES" sz="2000" dirty="0" smtClean="0"/>
              <a:t> </a:t>
            </a:r>
            <a:r>
              <a:rPr lang="es-ES" sz="2000" dirty="0" err="1" smtClean="0"/>
              <a:t>handi</a:t>
            </a:r>
            <a:r>
              <a:rPr lang="es-ES" sz="2000" dirty="0" smtClean="0"/>
              <a:t> </a:t>
            </a:r>
            <a:r>
              <a:rPr lang="es-ES" sz="2000" dirty="0" err="1" smtClean="0"/>
              <a:t>batek</a:t>
            </a:r>
            <a:r>
              <a:rPr lang="es-ES" sz="2000" dirty="0" smtClean="0"/>
              <a:t> </a:t>
            </a:r>
            <a:r>
              <a:rPr lang="es-ES" sz="2000" dirty="0" err="1" smtClean="0"/>
              <a:t>onurragarritzat</a:t>
            </a:r>
            <a:r>
              <a:rPr lang="es-ES" sz="2000" dirty="0" smtClean="0"/>
              <a:t> eta </a:t>
            </a:r>
            <a:r>
              <a:rPr lang="es-ES" sz="2000" dirty="0" err="1" smtClean="0"/>
              <a:t>kaltegabetzat</a:t>
            </a:r>
            <a:r>
              <a:rPr lang="es-ES" sz="2000" dirty="0" smtClean="0"/>
              <a:t> </a:t>
            </a:r>
            <a:r>
              <a:rPr lang="es-ES" sz="2000" dirty="0" err="1" smtClean="0"/>
              <a:t>jotzen</a:t>
            </a:r>
            <a:r>
              <a:rPr lang="es-ES" sz="2000" dirty="0" smtClean="0"/>
              <a:t> </a:t>
            </a:r>
            <a:r>
              <a:rPr lang="es-ES" sz="2000" dirty="0" err="1" smtClean="0"/>
              <a:t>ditu</a:t>
            </a:r>
            <a:endParaRPr lang="es-ES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err="1" smtClean="0"/>
              <a:t>Bitamina</a:t>
            </a:r>
            <a:r>
              <a:rPr lang="es-ES" sz="2000" dirty="0" smtClean="0"/>
              <a:t>- eta mineral-</a:t>
            </a:r>
            <a:r>
              <a:rPr lang="es-ES" sz="2000" dirty="0" err="1" smtClean="0"/>
              <a:t>osagarriek</a:t>
            </a:r>
            <a:r>
              <a:rPr lang="es-ES" sz="2000" dirty="0" smtClean="0"/>
              <a:t> </a:t>
            </a:r>
            <a:r>
              <a:rPr lang="es-ES" sz="2000" dirty="0" err="1" smtClean="0"/>
              <a:t>zenbait</a:t>
            </a:r>
            <a:r>
              <a:rPr lang="es-ES" sz="2000" dirty="0" smtClean="0"/>
              <a:t> </a:t>
            </a:r>
            <a:r>
              <a:rPr lang="es-ES" sz="2000" dirty="0" err="1" smtClean="0"/>
              <a:t>gaixotasun</a:t>
            </a:r>
            <a:r>
              <a:rPr lang="es-ES" sz="2000" dirty="0" smtClean="0"/>
              <a:t> </a:t>
            </a:r>
            <a:r>
              <a:rPr lang="es-ES" sz="2000" dirty="0" err="1" smtClean="0"/>
              <a:t>prebenitzeko</a:t>
            </a:r>
            <a:r>
              <a:rPr lang="es-ES" sz="2000" dirty="0" smtClean="0"/>
              <a:t> </a:t>
            </a:r>
            <a:r>
              <a:rPr lang="es-ES" sz="2000" dirty="0" err="1" smtClean="0"/>
              <a:t>duten</a:t>
            </a:r>
            <a:r>
              <a:rPr lang="es-ES" sz="2000" dirty="0" smtClean="0"/>
              <a:t> </a:t>
            </a:r>
            <a:r>
              <a:rPr lang="es-ES" sz="2000" dirty="0" err="1" smtClean="0"/>
              <a:t>eraginkortasuna</a:t>
            </a:r>
            <a:r>
              <a:rPr lang="es-ES" sz="2000" dirty="0" smtClean="0"/>
              <a:t> </a:t>
            </a:r>
            <a:r>
              <a:rPr lang="es-ES" sz="2000" dirty="0" err="1" smtClean="0"/>
              <a:t>ez</a:t>
            </a:r>
            <a:r>
              <a:rPr lang="es-ES" sz="2000" dirty="0" smtClean="0"/>
              <a:t> da </a:t>
            </a:r>
            <a:r>
              <a:rPr lang="es-ES" sz="2000" dirty="0" err="1" smtClean="0"/>
              <a:t>konfirmatu</a:t>
            </a:r>
            <a:r>
              <a:rPr lang="es-ES" sz="2000" dirty="0" smtClean="0"/>
              <a:t> </a:t>
            </a:r>
            <a:r>
              <a:rPr lang="es-ES" sz="2000" dirty="0" err="1" smtClean="0"/>
              <a:t>kasu</a:t>
            </a:r>
            <a:r>
              <a:rPr lang="es-ES" sz="2000" dirty="0" smtClean="0"/>
              <a:t> </a:t>
            </a:r>
            <a:r>
              <a:rPr lang="es-ES" sz="2000" dirty="0" err="1" smtClean="0"/>
              <a:t>gehienetan</a:t>
            </a:r>
            <a:endParaRPr lang="es-ES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err="1" smtClean="0"/>
              <a:t>Ondorio</a:t>
            </a:r>
            <a:r>
              <a:rPr lang="es-ES" sz="2000" dirty="0" smtClean="0"/>
              <a:t> </a:t>
            </a:r>
            <a:r>
              <a:rPr lang="es-ES" sz="2000" dirty="0" err="1" smtClean="0"/>
              <a:t>kaltegarriak</a:t>
            </a:r>
            <a:r>
              <a:rPr lang="es-ES" sz="2000" dirty="0" smtClean="0"/>
              <a:t> eta </a:t>
            </a:r>
            <a:r>
              <a:rPr lang="es-ES" sz="2000" dirty="0" err="1" smtClean="0"/>
              <a:t>toxikotasuna</a:t>
            </a:r>
            <a:r>
              <a:rPr lang="es-ES" sz="2000" dirty="0" smtClean="0"/>
              <a:t> izan </a:t>
            </a:r>
            <a:r>
              <a:rPr lang="es-ES" sz="2000" dirty="0" err="1" smtClean="0"/>
              <a:t>ditzakete</a:t>
            </a:r>
            <a:r>
              <a:rPr lang="es-ES" sz="2000" dirty="0" smtClean="0"/>
              <a:t> dosi </a:t>
            </a:r>
            <a:r>
              <a:rPr lang="es-ES" sz="2000" dirty="0" err="1" smtClean="0"/>
              <a:t>handietan</a:t>
            </a:r>
            <a:r>
              <a:rPr lang="es-ES" sz="2000" dirty="0" smtClean="0"/>
              <a:t> </a:t>
            </a:r>
            <a:r>
              <a:rPr lang="es-ES" sz="2000" dirty="0" err="1" smtClean="0"/>
              <a:t>hartuta</a:t>
            </a:r>
            <a:endParaRPr lang="es-ES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Fruta eta </a:t>
            </a:r>
            <a:r>
              <a:rPr lang="es-ES" sz="2000" dirty="0" err="1" smtClean="0"/>
              <a:t>barazki</a:t>
            </a:r>
            <a:r>
              <a:rPr lang="es-ES" sz="2000" dirty="0" smtClean="0"/>
              <a:t> </a:t>
            </a:r>
            <a:r>
              <a:rPr lang="es-ES" sz="2000" dirty="0" err="1" smtClean="0"/>
              <a:t>asko</a:t>
            </a:r>
            <a:r>
              <a:rPr lang="es-ES" sz="2000" dirty="0" smtClean="0"/>
              <a:t> </a:t>
            </a:r>
            <a:r>
              <a:rPr lang="es-ES" sz="2000" dirty="0" err="1" smtClean="0"/>
              <a:t>dituen</a:t>
            </a:r>
            <a:r>
              <a:rPr lang="es-ES" sz="2000" dirty="0" smtClean="0"/>
              <a:t> dieta </a:t>
            </a:r>
            <a:r>
              <a:rPr lang="es-ES" sz="2000" dirty="0" err="1" smtClean="0"/>
              <a:t>askotariko</a:t>
            </a:r>
            <a:r>
              <a:rPr lang="es-ES" sz="2000" dirty="0" smtClean="0"/>
              <a:t> eta </a:t>
            </a:r>
            <a:r>
              <a:rPr lang="es-ES" sz="2000" dirty="0" err="1" smtClean="0"/>
              <a:t>orekatuak</a:t>
            </a:r>
            <a:r>
              <a:rPr lang="es-ES" sz="2000" dirty="0" smtClean="0"/>
              <a:t> </a:t>
            </a:r>
            <a:r>
              <a:rPr lang="es-ES" sz="2000" dirty="0" err="1" smtClean="0"/>
              <a:t>ez</a:t>
            </a:r>
            <a:r>
              <a:rPr lang="es-ES" sz="2000" dirty="0" smtClean="0"/>
              <a:t> du </a:t>
            </a:r>
            <a:r>
              <a:rPr lang="es-ES" sz="2000" dirty="0" err="1" smtClean="0"/>
              <a:t>osagarririk</a:t>
            </a:r>
            <a:r>
              <a:rPr lang="es-ES" sz="2000" dirty="0" smtClean="0"/>
              <a:t> </a:t>
            </a:r>
            <a:r>
              <a:rPr lang="es-ES" sz="2000" dirty="0" err="1" smtClean="0"/>
              <a:t>behar</a:t>
            </a:r>
            <a:endParaRPr lang="es-ES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Profesional </a:t>
            </a:r>
            <a:r>
              <a:rPr lang="es-ES" sz="2000" dirty="0" err="1" smtClean="0"/>
              <a:t>sanitarioek</a:t>
            </a:r>
            <a:r>
              <a:rPr lang="es-ES" sz="2000" dirty="0" smtClean="0"/>
              <a:t> </a:t>
            </a:r>
            <a:r>
              <a:rPr lang="es-ES" sz="2000" dirty="0" err="1" smtClean="0"/>
              <a:t>lagundu</a:t>
            </a:r>
            <a:r>
              <a:rPr lang="es-ES" sz="2000" dirty="0" smtClean="0"/>
              <a:t> </a:t>
            </a:r>
            <a:r>
              <a:rPr lang="es-ES" sz="2000" dirty="0" err="1" smtClean="0"/>
              <a:t>egin</a:t>
            </a:r>
            <a:r>
              <a:rPr lang="es-ES" sz="2000" dirty="0" smtClean="0"/>
              <a:t> </a:t>
            </a:r>
            <a:r>
              <a:rPr lang="es-ES" sz="2000" dirty="0" err="1" smtClean="0"/>
              <a:t>diezaiekete</a:t>
            </a:r>
            <a:r>
              <a:rPr lang="es-ES" sz="2000" dirty="0" smtClean="0"/>
              <a:t> </a:t>
            </a:r>
            <a:r>
              <a:rPr lang="es-ES" sz="2000" dirty="0" err="1" smtClean="0"/>
              <a:t>beren</a:t>
            </a:r>
            <a:r>
              <a:rPr lang="es-ES" sz="2000" dirty="0" smtClean="0"/>
              <a:t> </a:t>
            </a:r>
            <a:r>
              <a:rPr lang="es-ES" sz="2000" dirty="0" err="1" smtClean="0"/>
              <a:t>pazienteei</a:t>
            </a:r>
            <a:r>
              <a:rPr lang="es-ES" sz="2000" dirty="0" smtClean="0"/>
              <a:t> </a:t>
            </a:r>
            <a:r>
              <a:rPr lang="es-ES" sz="2000" dirty="0" err="1" smtClean="0"/>
              <a:t>nutrizio-osagarri</a:t>
            </a:r>
            <a:r>
              <a:rPr lang="es-ES" sz="2000" dirty="0" smtClean="0"/>
              <a:t> </a:t>
            </a:r>
            <a:r>
              <a:rPr lang="es-ES" sz="2000" dirty="0" err="1" smtClean="0"/>
              <a:t>horien</a:t>
            </a:r>
            <a:r>
              <a:rPr lang="es-ES" sz="2000" dirty="0" smtClean="0"/>
              <a:t> </a:t>
            </a:r>
            <a:r>
              <a:rPr lang="es-ES" sz="2000" dirty="0" err="1" smtClean="0"/>
              <a:t>erabilerari</a:t>
            </a:r>
            <a:r>
              <a:rPr lang="es-ES" sz="2000" dirty="0" smtClean="0"/>
              <a:t> </a:t>
            </a:r>
            <a:r>
              <a:rPr lang="es-ES" sz="2000" dirty="0" err="1" smtClean="0"/>
              <a:t>buruzko</a:t>
            </a:r>
            <a:r>
              <a:rPr lang="es-ES" sz="2000" dirty="0" smtClean="0"/>
              <a:t> </a:t>
            </a:r>
            <a:r>
              <a:rPr lang="es-ES" sz="2000" dirty="0" err="1" smtClean="0"/>
              <a:t>erabaki</a:t>
            </a:r>
            <a:r>
              <a:rPr lang="es-ES" sz="2000" dirty="0" smtClean="0"/>
              <a:t> </a:t>
            </a:r>
            <a:r>
              <a:rPr lang="es-ES" sz="2000" dirty="0" err="1" smtClean="0"/>
              <a:t>bat</a:t>
            </a:r>
            <a:r>
              <a:rPr lang="es-ES" sz="2000" dirty="0" smtClean="0"/>
              <a:t> </a:t>
            </a:r>
            <a:r>
              <a:rPr lang="es-ES" sz="2000" dirty="0" err="1" smtClean="0"/>
              <a:t>hartzen</a:t>
            </a:r>
            <a:r>
              <a:rPr lang="es-ES" sz="2000" dirty="0" smtClean="0"/>
              <a:t>, </a:t>
            </a:r>
            <a:r>
              <a:rPr lang="es-ES" sz="2000" dirty="0" err="1" smtClean="0"/>
              <a:t>arriskuen</a:t>
            </a:r>
            <a:r>
              <a:rPr lang="es-ES" sz="2000" dirty="0" smtClean="0"/>
              <a:t>, </a:t>
            </a:r>
            <a:r>
              <a:rPr lang="es-ES" sz="2000" dirty="0" err="1" smtClean="0"/>
              <a:t>onuren</a:t>
            </a:r>
            <a:r>
              <a:rPr lang="es-ES" sz="2000" dirty="0" smtClean="0"/>
              <a:t> eta </a:t>
            </a:r>
            <a:r>
              <a:rPr lang="es-ES" sz="2000" dirty="0" err="1" smtClean="0"/>
              <a:t>eragozpenen</a:t>
            </a:r>
            <a:r>
              <a:rPr lang="es-ES" sz="2000" dirty="0" smtClean="0"/>
              <a:t> </a:t>
            </a:r>
            <a:r>
              <a:rPr lang="es-ES" sz="2000" dirty="0" err="1" smtClean="0"/>
              <a:t>arteko</a:t>
            </a:r>
            <a:r>
              <a:rPr lang="es-ES" sz="2000" dirty="0" smtClean="0"/>
              <a:t> </a:t>
            </a:r>
            <a:r>
              <a:rPr lang="es-ES" sz="2000" dirty="0" err="1" smtClean="0"/>
              <a:t>balantzeari</a:t>
            </a:r>
            <a:r>
              <a:rPr lang="es-ES" sz="2000" dirty="0" smtClean="0"/>
              <a:t> </a:t>
            </a:r>
            <a:r>
              <a:rPr lang="es-ES" sz="2000" dirty="0" err="1" smtClean="0"/>
              <a:t>buruzko</a:t>
            </a:r>
            <a:r>
              <a:rPr lang="es-ES" sz="2000" dirty="0" smtClean="0"/>
              <a:t> </a:t>
            </a:r>
            <a:r>
              <a:rPr lang="es-ES" sz="2000" dirty="0" err="1" smtClean="0"/>
              <a:t>informazio</a:t>
            </a:r>
            <a:r>
              <a:rPr lang="es-ES" sz="2000" dirty="0" smtClean="0"/>
              <a:t> </a:t>
            </a:r>
            <a:r>
              <a:rPr lang="es-ES" sz="2000" dirty="0" err="1" smtClean="0"/>
              <a:t>egokia</a:t>
            </a:r>
            <a:r>
              <a:rPr lang="es-ES" sz="2000" dirty="0" smtClean="0"/>
              <a:t> </a:t>
            </a:r>
            <a:r>
              <a:rPr lang="es-ES" sz="2000" dirty="0" err="1" smtClean="0"/>
              <a:t>emanez</a:t>
            </a: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BITAMINAK ETA MINERALAK GAIXOTASUNEN PREBENTZIOAN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8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err="1" smtClean="0"/>
              <a:t>Bitamina</a:t>
            </a:r>
            <a:r>
              <a:rPr lang="es-ES" sz="2000" dirty="0" smtClean="0"/>
              <a:t>- eta mineral-</a:t>
            </a:r>
            <a:r>
              <a:rPr lang="es-ES" sz="2000" dirty="0" err="1" smtClean="0"/>
              <a:t>osagarriek</a:t>
            </a:r>
            <a:r>
              <a:rPr lang="es-ES" sz="2000" dirty="0" smtClean="0"/>
              <a:t> </a:t>
            </a:r>
            <a:r>
              <a:rPr lang="es-ES" sz="2000" dirty="0" err="1" smtClean="0"/>
              <a:t>zenbait</a:t>
            </a:r>
            <a:r>
              <a:rPr lang="es-ES" sz="2000" dirty="0" smtClean="0"/>
              <a:t> </a:t>
            </a:r>
            <a:r>
              <a:rPr lang="es-ES" sz="2000" dirty="0" err="1" smtClean="0"/>
              <a:t>gaixotasun</a:t>
            </a:r>
            <a:r>
              <a:rPr lang="es-ES" sz="2000" dirty="0" smtClean="0"/>
              <a:t> </a:t>
            </a:r>
            <a:r>
              <a:rPr lang="es-ES" sz="2000" dirty="0" err="1" smtClean="0"/>
              <a:t>prebenitzeko</a:t>
            </a:r>
            <a:r>
              <a:rPr lang="es-ES" sz="2000" dirty="0" smtClean="0"/>
              <a:t> </a:t>
            </a:r>
            <a:r>
              <a:rPr lang="es-ES" sz="2000" dirty="0" err="1" smtClean="0"/>
              <a:t>duten</a:t>
            </a:r>
            <a:r>
              <a:rPr lang="es-ES" sz="2000" dirty="0" smtClean="0"/>
              <a:t> </a:t>
            </a:r>
            <a:r>
              <a:rPr lang="es-ES" sz="2000" dirty="0" err="1" smtClean="0"/>
              <a:t>eraginkortasunari</a:t>
            </a:r>
            <a:r>
              <a:rPr lang="es-ES" sz="2000" dirty="0" smtClean="0"/>
              <a:t> </a:t>
            </a:r>
            <a:r>
              <a:rPr lang="es-ES" sz="2000" dirty="0" err="1" smtClean="0"/>
              <a:t>buruzko</a:t>
            </a:r>
            <a:r>
              <a:rPr lang="es-ES" sz="2000" dirty="0" smtClean="0"/>
              <a:t> </a:t>
            </a:r>
            <a:r>
              <a:rPr lang="es-ES" sz="2000" dirty="0" err="1" smtClean="0"/>
              <a:t>ebidentzia</a:t>
            </a:r>
            <a:r>
              <a:rPr lang="es-ES" sz="2000" dirty="0" smtClean="0"/>
              <a:t> </a:t>
            </a:r>
            <a:r>
              <a:rPr lang="es-ES" sz="2000" dirty="0" err="1" smtClean="0"/>
              <a:t>eztabaidagarria</a:t>
            </a:r>
            <a:r>
              <a:rPr lang="es-ES" sz="2000" dirty="0" smtClean="0"/>
              <a:t> da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err="1" smtClean="0"/>
              <a:t>Ausazko</a:t>
            </a:r>
            <a:r>
              <a:rPr lang="es-ES" sz="2000" dirty="0" smtClean="0"/>
              <a:t> </a:t>
            </a:r>
            <a:r>
              <a:rPr lang="es-ES" sz="2000" dirty="0" err="1" smtClean="0"/>
              <a:t>saiakuntzek</a:t>
            </a:r>
            <a:r>
              <a:rPr lang="es-ES" sz="2000" dirty="0" smtClean="0"/>
              <a:t> </a:t>
            </a:r>
            <a:r>
              <a:rPr lang="es-ES" sz="2000" dirty="0" err="1" smtClean="0"/>
              <a:t>ez</a:t>
            </a:r>
            <a:r>
              <a:rPr lang="es-ES" sz="2000" dirty="0" smtClean="0"/>
              <a:t> </a:t>
            </a:r>
            <a:r>
              <a:rPr lang="es-ES" sz="2000" dirty="0" err="1" smtClean="0"/>
              <a:t>dute</a:t>
            </a:r>
            <a:r>
              <a:rPr lang="es-ES" sz="2000" dirty="0" smtClean="0"/>
              <a:t> </a:t>
            </a:r>
            <a:r>
              <a:rPr lang="es-ES" sz="2000" dirty="0" err="1" smtClean="0"/>
              <a:t>baieztatzen</a:t>
            </a:r>
            <a:r>
              <a:rPr lang="es-ES" sz="2000" dirty="0" smtClean="0"/>
              <a:t>, </a:t>
            </a:r>
            <a:r>
              <a:rPr lang="es-ES" sz="2000" dirty="0" err="1" smtClean="0"/>
              <a:t>kasu</a:t>
            </a:r>
            <a:r>
              <a:rPr lang="es-ES" sz="2000" dirty="0" smtClean="0"/>
              <a:t> </a:t>
            </a:r>
            <a:r>
              <a:rPr lang="es-ES" sz="2000" dirty="0" err="1" smtClean="0"/>
              <a:t>gehienetan</a:t>
            </a:r>
            <a:r>
              <a:rPr lang="es-ES" sz="2000" dirty="0" smtClean="0"/>
              <a:t>, </a:t>
            </a:r>
            <a:r>
              <a:rPr lang="es-ES" sz="2000" dirty="0" err="1" smtClean="0"/>
              <a:t>behaketa</a:t>
            </a:r>
            <a:r>
              <a:rPr lang="es-ES" sz="2000" dirty="0" smtClean="0"/>
              <a:t> </a:t>
            </a:r>
            <a:r>
              <a:rPr lang="es-ES" sz="2000" dirty="0" err="1" smtClean="0"/>
              <a:t>bidezko</a:t>
            </a:r>
            <a:r>
              <a:rPr lang="es-ES" sz="2000" dirty="0" smtClean="0"/>
              <a:t> </a:t>
            </a:r>
            <a:r>
              <a:rPr lang="es-ES" sz="2000" dirty="0" err="1" smtClean="0"/>
              <a:t>azterketetan</a:t>
            </a:r>
            <a:r>
              <a:rPr lang="es-ES" sz="2000" dirty="0" smtClean="0"/>
              <a:t> </a:t>
            </a:r>
            <a:r>
              <a:rPr lang="es-ES" sz="2000" dirty="0" err="1" smtClean="0"/>
              <a:t>ikusitako</a:t>
            </a:r>
            <a:r>
              <a:rPr lang="es-ES" sz="2000" dirty="0" smtClean="0"/>
              <a:t> </a:t>
            </a:r>
            <a:r>
              <a:rPr lang="es-ES" sz="2000" dirty="0" err="1" smtClean="0"/>
              <a:t>asoziazioak</a:t>
            </a:r>
            <a:r>
              <a:rPr lang="es-ES" sz="2000" dirty="0" smtClean="0"/>
              <a:t>. </a:t>
            </a:r>
            <a:r>
              <a:rPr lang="es-ES" sz="2000" dirty="0" err="1" smtClean="0"/>
              <a:t>Gainera</a:t>
            </a:r>
            <a:r>
              <a:rPr lang="es-ES" sz="2000" dirty="0" smtClean="0"/>
              <a:t>, </a:t>
            </a:r>
            <a:r>
              <a:rPr lang="es-ES" sz="2000" dirty="0" err="1" smtClean="0"/>
              <a:t>akats</a:t>
            </a:r>
            <a:r>
              <a:rPr lang="es-ES" sz="2000" dirty="0" smtClean="0"/>
              <a:t> </a:t>
            </a:r>
            <a:r>
              <a:rPr lang="es-ES" sz="2000" dirty="0" err="1" smtClean="0"/>
              <a:t>metodologikoak</a:t>
            </a:r>
            <a:r>
              <a:rPr lang="es-ES" sz="2000" dirty="0" smtClean="0"/>
              <a:t> (</a:t>
            </a:r>
            <a:r>
              <a:rPr lang="es-ES" sz="2000" dirty="0" err="1" smtClean="0"/>
              <a:t>bitamina</a:t>
            </a:r>
            <a:r>
              <a:rPr lang="es-ES" sz="2000" dirty="0" smtClean="0"/>
              <a:t> </a:t>
            </a:r>
            <a:r>
              <a:rPr lang="es-ES" sz="2000" dirty="0" err="1" smtClean="0"/>
              <a:t>maila</a:t>
            </a:r>
            <a:r>
              <a:rPr lang="es-ES" sz="2000" dirty="0" smtClean="0"/>
              <a:t> </a:t>
            </a:r>
            <a:r>
              <a:rPr lang="es-ES" sz="2000" dirty="0" err="1" smtClean="0"/>
              <a:t>basalen</a:t>
            </a:r>
            <a:r>
              <a:rPr lang="es-ES" sz="2000" dirty="0" smtClean="0"/>
              <a:t> </a:t>
            </a:r>
            <a:r>
              <a:rPr lang="es-ES" sz="2000" dirty="0" err="1" smtClean="0"/>
              <a:t>estandarizazio</a:t>
            </a:r>
            <a:r>
              <a:rPr lang="es-ES" sz="2000" dirty="0" smtClean="0"/>
              <a:t> falta </a:t>
            </a:r>
            <a:r>
              <a:rPr lang="es-ES" sz="2000" dirty="0" err="1" smtClean="0"/>
              <a:t>edo</a:t>
            </a:r>
            <a:r>
              <a:rPr lang="es-ES" sz="2000" dirty="0" smtClean="0"/>
              <a:t> </a:t>
            </a:r>
            <a:r>
              <a:rPr lang="es-ES" sz="2000" dirty="0" err="1" smtClean="0"/>
              <a:t>erabilitako</a:t>
            </a:r>
            <a:r>
              <a:rPr lang="es-ES" sz="2000" dirty="0" smtClean="0"/>
              <a:t> </a:t>
            </a:r>
            <a:r>
              <a:rPr lang="es-ES" sz="2000" dirty="0" err="1" smtClean="0"/>
              <a:t>dosien</a:t>
            </a:r>
            <a:r>
              <a:rPr lang="es-ES" sz="2000" dirty="0" smtClean="0"/>
              <a:t> </a:t>
            </a:r>
            <a:r>
              <a:rPr lang="es-ES" sz="2000" dirty="0" err="1" smtClean="0"/>
              <a:t>aldakortasuna</a:t>
            </a:r>
            <a:r>
              <a:rPr lang="es-ES" sz="2000" dirty="0" smtClean="0"/>
              <a:t>) </a:t>
            </a:r>
            <a:r>
              <a:rPr lang="es-ES" sz="2000" dirty="0" err="1" smtClean="0"/>
              <a:t>funtsik</a:t>
            </a:r>
            <a:r>
              <a:rPr lang="es-ES" sz="2000" dirty="0" smtClean="0"/>
              <a:t> </a:t>
            </a:r>
            <a:r>
              <a:rPr lang="es-ES" sz="2000" dirty="0" err="1" smtClean="0"/>
              <a:t>gabeko</a:t>
            </a:r>
            <a:r>
              <a:rPr lang="es-ES" sz="2000" dirty="0" smtClean="0"/>
              <a:t> </a:t>
            </a:r>
            <a:r>
              <a:rPr lang="es-ES" sz="2000" dirty="0" err="1" smtClean="0"/>
              <a:t>aurkikuntzak</a:t>
            </a:r>
            <a:r>
              <a:rPr lang="es-ES" sz="2000" dirty="0" smtClean="0"/>
              <a:t> </a:t>
            </a:r>
            <a:r>
              <a:rPr lang="es-ES" sz="2000" dirty="0" err="1" smtClean="0"/>
              <a:t>eragin</a:t>
            </a:r>
            <a:r>
              <a:rPr lang="es-ES" sz="2000" dirty="0" smtClean="0"/>
              <a:t> </a:t>
            </a:r>
            <a:r>
              <a:rPr lang="es-ES" sz="2000" dirty="0" err="1" smtClean="0"/>
              <a:t>ditzakete</a:t>
            </a:r>
            <a:endParaRPr lang="es-ES" sz="2000" dirty="0" smtClean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9527" t="45433" r="35548" b="13798"/>
          <a:stretch/>
        </p:blipFill>
        <p:spPr>
          <a:xfrm>
            <a:off x="2124221" y="2951765"/>
            <a:ext cx="7146389" cy="298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BITAMINAK ETA MINERALAK GAIXOTASUNEN PREBENTZIOAN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79" t="22395" r="35337" b="24535"/>
          <a:stretch/>
        </p:blipFill>
        <p:spPr>
          <a:xfrm>
            <a:off x="1777970" y="1441620"/>
            <a:ext cx="7615507" cy="4058848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0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BITAMINAK ETA MINERALAK GAIXOTASUNEN PREBENTZIOAN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41" t="43209" r="34284" b="21151"/>
          <a:stretch/>
        </p:blipFill>
        <p:spPr>
          <a:xfrm>
            <a:off x="1777970" y="1944549"/>
            <a:ext cx="8899408" cy="3174398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BITAMINAK ETA MINERALAK GAIXOTASUNEN PREBENTZIOAN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86" t="25486" r="30815" b="12882"/>
          <a:stretch/>
        </p:blipFill>
        <p:spPr>
          <a:xfrm>
            <a:off x="2489980" y="1434905"/>
            <a:ext cx="7258929" cy="4192172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2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</a:rPr>
              <a:t>BITAMINA ETA MINERALEN SEGURTASUNA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8"/>
            <a:ext cx="10515600" cy="435133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Oro </a:t>
            </a:r>
            <a:r>
              <a:rPr lang="es-ES" sz="2000" dirty="0" err="1" smtClean="0"/>
              <a:t>har</a:t>
            </a:r>
            <a:r>
              <a:rPr lang="es-ES" sz="2000" dirty="0" smtClean="0"/>
              <a:t>, </a:t>
            </a:r>
            <a:r>
              <a:rPr lang="es-ES" sz="2000" dirty="0" err="1" smtClean="0"/>
              <a:t>bitaminak</a:t>
            </a:r>
            <a:r>
              <a:rPr lang="es-ES" sz="2000" dirty="0" smtClean="0"/>
              <a:t> eta </a:t>
            </a:r>
            <a:r>
              <a:rPr lang="es-ES" sz="2000" dirty="0" err="1" smtClean="0"/>
              <a:t>mineralak</a:t>
            </a:r>
            <a:r>
              <a:rPr lang="es-ES" sz="2000" dirty="0" smtClean="0"/>
              <a:t> -</a:t>
            </a:r>
            <a:r>
              <a:rPr lang="es-ES" sz="2000" dirty="0" err="1" smtClean="0"/>
              <a:t>bakarrik</a:t>
            </a:r>
            <a:r>
              <a:rPr lang="es-ES" sz="2000" dirty="0" smtClean="0"/>
              <a:t> </a:t>
            </a:r>
            <a:r>
              <a:rPr lang="es-ES" sz="2000" dirty="0" err="1" smtClean="0"/>
              <a:t>edo</a:t>
            </a:r>
            <a:r>
              <a:rPr lang="es-ES" sz="2000" dirty="0" smtClean="0"/>
              <a:t> </a:t>
            </a:r>
            <a:r>
              <a:rPr lang="es-ES" sz="2000" dirty="0" err="1" smtClean="0"/>
              <a:t>multibitaminiko</a:t>
            </a:r>
            <a:r>
              <a:rPr lang="es-ES" sz="2000" dirty="0" smtClean="0"/>
              <a:t> </a:t>
            </a:r>
            <a:r>
              <a:rPr lang="es-ES" sz="2000" dirty="0" err="1" smtClean="0"/>
              <a:t>gisa</a:t>
            </a:r>
            <a:r>
              <a:rPr lang="es-ES" sz="2000" dirty="0" smtClean="0"/>
              <a:t>- </a:t>
            </a:r>
            <a:r>
              <a:rPr lang="es-ES" sz="2000" dirty="0" err="1" smtClean="0"/>
              <a:t>hartzea</a:t>
            </a:r>
            <a:r>
              <a:rPr lang="es-ES" sz="2000" dirty="0" smtClean="0"/>
              <a:t>, </a:t>
            </a:r>
            <a:r>
              <a:rPr lang="es-ES" sz="2000" dirty="0" err="1" smtClean="0"/>
              <a:t>segurua</a:t>
            </a:r>
            <a:r>
              <a:rPr lang="es-ES" sz="2000" dirty="0" smtClean="0"/>
              <a:t> da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err="1" smtClean="0"/>
              <a:t>Bitamina</a:t>
            </a:r>
            <a:r>
              <a:rPr lang="es-ES" sz="2000" dirty="0" smtClean="0"/>
              <a:t> </a:t>
            </a:r>
            <a:r>
              <a:rPr lang="es-ES" sz="2000" dirty="0" err="1" smtClean="0"/>
              <a:t>bakan</a:t>
            </a:r>
            <a:r>
              <a:rPr lang="es-ES" sz="2000" dirty="0" smtClean="0"/>
              <a:t> </a:t>
            </a:r>
            <a:r>
              <a:rPr lang="es-ES" sz="2000" dirty="0" err="1" smtClean="0"/>
              <a:t>asko</a:t>
            </a:r>
            <a:r>
              <a:rPr lang="es-ES" sz="2000" dirty="0" smtClean="0"/>
              <a:t> </a:t>
            </a:r>
            <a:r>
              <a:rPr lang="es-ES" sz="2000" dirty="0" err="1" smtClean="0"/>
              <a:t>hartzeak</a:t>
            </a:r>
            <a:r>
              <a:rPr lang="es-ES" sz="2000" dirty="0" smtClean="0"/>
              <a:t>, </a:t>
            </a:r>
            <a:r>
              <a:rPr lang="es-ES" sz="2000" dirty="0" err="1" smtClean="0"/>
              <a:t>batez</a:t>
            </a:r>
            <a:r>
              <a:rPr lang="es-ES" sz="2000" dirty="0" smtClean="0"/>
              <a:t> ere </a:t>
            </a:r>
            <a:r>
              <a:rPr lang="es-ES" sz="2000" dirty="0" err="1" smtClean="0"/>
              <a:t>lipodisolbagarriak</a:t>
            </a:r>
            <a:r>
              <a:rPr lang="es-ES" sz="2000" dirty="0" smtClean="0"/>
              <a:t>, </a:t>
            </a:r>
            <a:r>
              <a:rPr lang="es-ES" sz="2000" dirty="0" err="1" smtClean="0"/>
              <a:t>ondorio</a:t>
            </a:r>
            <a:r>
              <a:rPr lang="es-ES" sz="2000" dirty="0" smtClean="0"/>
              <a:t> </a:t>
            </a:r>
            <a:r>
              <a:rPr lang="es-ES" sz="2000" dirty="0" err="1" smtClean="0"/>
              <a:t>kaltegarriak</a:t>
            </a:r>
            <a:r>
              <a:rPr lang="es-ES" sz="2000" dirty="0" smtClean="0"/>
              <a:t> </a:t>
            </a:r>
            <a:r>
              <a:rPr lang="es-ES" sz="2000" dirty="0" err="1" smtClean="0"/>
              <a:t>eragin</a:t>
            </a:r>
            <a:r>
              <a:rPr lang="es-ES" sz="2000" dirty="0" smtClean="0"/>
              <a:t> </a:t>
            </a:r>
            <a:r>
              <a:rPr lang="es-ES" sz="2000" dirty="0" err="1" smtClean="0"/>
              <a:t>ditzake</a:t>
            </a:r>
            <a:r>
              <a:rPr lang="es-ES" sz="2000" dirty="0" smtClean="0"/>
              <a:t>, hala </a:t>
            </a:r>
            <a:r>
              <a:rPr lang="es-ES" sz="2000" dirty="0" err="1" smtClean="0"/>
              <a:t>nola</a:t>
            </a:r>
            <a:r>
              <a:rPr lang="es-ES" sz="2000" dirty="0" smtClean="0"/>
              <a:t>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A </a:t>
            </a:r>
            <a:r>
              <a:rPr lang="es-ES" sz="2000" dirty="0" err="1" smtClean="0"/>
              <a:t>bitaminarekin</a:t>
            </a:r>
            <a:r>
              <a:rPr lang="es-ES" sz="2000" dirty="0" smtClean="0"/>
              <a:t> </a:t>
            </a:r>
            <a:r>
              <a:rPr lang="es-ES" sz="2000" dirty="0" err="1" smtClean="0"/>
              <a:t>haustura</a:t>
            </a:r>
            <a:r>
              <a:rPr lang="es-ES" sz="2000" dirty="0" smtClean="0"/>
              <a:t> </a:t>
            </a:r>
            <a:r>
              <a:rPr lang="es-ES" sz="2000" dirty="0" err="1" smtClean="0"/>
              <a:t>arriskua</a:t>
            </a:r>
            <a:r>
              <a:rPr lang="es-ES" sz="2000" dirty="0" smtClean="0"/>
              <a:t> </a:t>
            </a:r>
            <a:r>
              <a:rPr lang="es-ES" sz="2000" dirty="0" err="1" smtClean="0"/>
              <a:t>handitzea</a:t>
            </a:r>
            <a:endParaRPr lang="es-ES" sz="20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 err="1" smtClean="0"/>
              <a:t>iktus</a:t>
            </a:r>
            <a:r>
              <a:rPr lang="es-ES" sz="2000" dirty="0" smtClean="0"/>
              <a:t> </a:t>
            </a:r>
            <a:r>
              <a:rPr lang="es-ES" sz="2000" dirty="0" err="1" smtClean="0"/>
              <a:t>hemorragikoa</a:t>
            </a:r>
            <a:r>
              <a:rPr lang="es-ES" sz="2000" dirty="0" smtClean="0"/>
              <a:t> E </a:t>
            </a:r>
            <a:r>
              <a:rPr lang="es-ES" sz="2000" dirty="0" err="1" smtClean="0"/>
              <a:t>bitaminarekin</a:t>
            </a:r>
            <a:endParaRPr lang="es-ES" sz="20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 err="1" smtClean="0"/>
              <a:t>giltzurrun-litiasia</a:t>
            </a:r>
            <a:r>
              <a:rPr lang="es-ES" sz="2000" dirty="0" smtClean="0"/>
              <a:t> C </a:t>
            </a:r>
            <a:r>
              <a:rPr lang="es-ES" sz="2000" dirty="0" err="1" smtClean="0"/>
              <a:t>bitaminarekin</a:t>
            </a:r>
            <a:r>
              <a:rPr lang="es-ES" sz="2000" dirty="0" smtClean="0"/>
              <a:t> eta </a:t>
            </a:r>
            <a:r>
              <a:rPr lang="es-ES" sz="2000" dirty="0" err="1" smtClean="0"/>
              <a:t>kaltzioarekin</a:t>
            </a:r>
            <a:endParaRPr lang="es-ES" sz="20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 err="1" smtClean="0"/>
              <a:t>hiperkaltzemia</a:t>
            </a:r>
            <a:r>
              <a:rPr lang="es-ES" sz="2000" dirty="0" smtClean="0"/>
              <a:t> D </a:t>
            </a:r>
            <a:r>
              <a:rPr lang="es-ES" sz="2000" dirty="0" err="1" smtClean="0"/>
              <a:t>bitaminarekin</a:t>
            </a:r>
            <a:endParaRPr lang="es-ES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err="1" smtClean="0"/>
              <a:t>Formulazio</a:t>
            </a:r>
            <a:r>
              <a:rPr lang="es-ES" sz="2000" dirty="0" smtClean="0"/>
              <a:t> </a:t>
            </a:r>
            <a:r>
              <a:rPr lang="es-ES" sz="2000" dirty="0" err="1" smtClean="0"/>
              <a:t>multibitaminikoek</a:t>
            </a:r>
            <a:r>
              <a:rPr lang="es-ES" sz="2000" dirty="0" smtClean="0"/>
              <a:t> </a:t>
            </a:r>
            <a:r>
              <a:rPr lang="es-ES" sz="2000" dirty="0" err="1" smtClean="0"/>
              <a:t>bitamina</a:t>
            </a:r>
            <a:r>
              <a:rPr lang="es-ES" sz="2000" dirty="0" smtClean="0"/>
              <a:t> eta mineral </a:t>
            </a:r>
            <a:r>
              <a:rPr lang="es-ES" sz="2000" dirty="0" err="1" smtClean="0"/>
              <a:t>kopuru</a:t>
            </a:r>
            <a:r>
              <a:rPr lang="es-ES" sz="2000" dirty="0" smtClean="0"/>
              <a:t> </a:t>
            </a:r>
            <a:r>
              <a:rPr lang="es-ES" sz="2000" dirty="0" err="1" smtClean="0"/>
              <a:t>txikiagoak</a:t>
            </a:r>
            <a:r>
              <a:rPr lang="es-ES" sz="2000" dirty="0" smtClean="0"/>
              <a:t> </a:t>
            </a:r>
            <a:r>
              <a:rPr lang="es-ES" sz="2000" dirty="0" err="1" smtClean="0"/>
              <a:t>dituzte</a:t>
            </a:r>
            <a:r>
              <a:rPr lang="es-ES" sz="2000" dirty="0" smtClean="0"/>
              <a:t> </a:t>
            </a:r>
            <a:r>
              <a:rPr lang="es-ES" sz="2000" dirty="0" err="1" smtClean="0"/>
              <a:t>bitamina</a:t>
            </a:r>
            <a:r>
              <a:rPr lang="es-ES" sz="2000" dirty="0" smtClean="0"/>
              <a:t> </a:t>
            </a:r>
            <a:r>
              <a:rPr lang="es-ES" sz="2000" dirty="0" err="1" smtClean="0"/>
              <a:t>edo</a:t>
            </a:r>
            <a:r>
              <a:rPr lang="es-ES" sz="2000" dirty="0" smtClean="0"/>
              <a:t> mineral </a:t>
            </a:r>
            <a:r>
              <a:rPr lang="es-ES" sz="2000" dirty="0" err="1" smtClean="0"/>
              <a:t>bakarrekin</a:t>
            </a:r>
            <a:r>
              <a:rPr lang="es-ES" sz="2000" dirty="0" smtClean="0"/>
              <a:t> </a:t>
            </a:r>
            <a:r>
              <a:rPr lang="es-ES" sz="2000" dirty="0" err="1" smtClean="0"/>
              <a:t>egindako</a:t>
            </a:r>
            <a:r>
              <a:rPr lang="es-ES" sz="2000" dirty="0" smtClean="0"/>
              <a:t> </a:t>
            </a:r>
            <a:r>
              <a:rPr lang="es-ES" sz="2000" dirty="0" err="1" smtClean="0"/>
              <a:t>aurpezpenetan</a:t>
            </a:r>
            <a:r>
              <a:rPr lang="es-ES" sz="2000" dirty="0" smtClean="0"/>
              <a:t> </a:t>
            </a:r>
            <a:r>
              <a:rPr lang="es-ES" sz="2000" dirty="0" err="1" smtClean="0"/>
              <a:t>baino</a:t>
            </a:r>
            <a:endParaRPr lang="es-ES" sz="2000" dirty="0" smtClean="0"/>
          </a:p>
          <a:p>
            <a:pPr marL="0" indent="0" algn="just">
              <a:buNone/>
            </a:pPr>
            <a:endParaRPr lang="es-ES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 err="1" smtClean="0"/>
              <a:t>Bitaminen</a:t>
            </a:r>
            <a:r>
              <a:rPr lang="es-ES" sz="2000" dirty="0" smtClean="0"/>
              <a:t> eta </a:t>
            </a:r>
            <a:r>
              <a:rPr lang="es-ES" sz="2000" dirty="0" err="1" smtClean="0"/>
              <a:t>mineralen</a:t>
            </a:r>
            <a:r>
              <a:rPr lang="es-ES" sz="2000" dirty="0" smtClean="0"/>
              <a:t> </a:t>
            </a:r>
            <a:r>
              <a:rPr lang="es-ES" sz="2000" b="1" dirty="0" err="1" smtClean="0">
                <a:solidFill>
                  <a:srgbClr val="4E9EBA"/>
                </a:solidFill>
              </a:rPr>
              <a:t>interakzio</a:t>
            </a:r>
            <a:r>
              <a:rPr lang="es-ES" sz="2000" dirty="0" smtClean="0"/>
              <a:t> </a:t>
            </a:r>
            <a:r>
              <a:rPr lang="es-ES" sz="2000" dirty="0" err="1" smtClean="0"/>
              <a:t>garrantzitsuenak</a:t>
            </a:r>
            <a:r>
              <a:rPr lang="es-ES" sz="2000" dirty="0" smtClean="0"/>
              <a:t> </a:t>
            </a:r>
            <a:r>
              <a:rPr lang="es-ES" sz="2000" dirty="0" err="1" smtClean="0"/>
              <a:t>kontsultatzeko</a:t>
            </a:r>
            <a:r>
              <a:rPr lang="es-ES" sz="2000" dirty="0" smtClean="0"/>
              <a:t> </a:t>
            </a:r>
            <a:r>
              <a:rPr lang="es-ES" sz="2000" b="1" dirty="0" err="1">
                <a:solidFill>
                  <a:srgbClr val="FF0000"/>
                </a:solidFill>
                <a:hlinkClick r:id="rId2"/>
              </a:rPr>
              <a:t>Erabilera</a:t>
            </a:r>
            <a:r>
              <a:rPr lang="es-ES" sz="2000" b="1" dirty="0">
                <a:solidFill>
                  <a:srgbClr val="FF0000"/>
                </a:solidFill>
                <a:hlinkClick r:id="rId2"/>
              </a:rPr>
              <a:t> </a:t>
            </a:r>
            <a:r>
              <a:rPr lang="es-ES" sz="2000" b="1" dirty="0" err="1">
                <a:solidFill>
                  <a:srgbClr val="FF0000"/>
                </a:solidFill>
                <a:hlinkClick r:id="rId2"/>
              </a:rPr>
              <a:t>komuneko</a:t>
            </a:r>
            <a:r>
              <a:rPr lang="es-ES" sz="2000" b="1" dirty="0">
                <a:solidFill>
                  <a:srgbClr val="FF0000"/>
                </a:solidFill>
                <a:hlinkClick r:id="rId2"/>
              </a:rPr>
              <a:t> </a:t>
            </a:r>
            <a:r>
              <a:rPr lang="es-ES" sz="2000" b="1" dirty="0" err="1">
                <a:solidFill>
                  <a:srgbClr val="FF0000"/>
                </a:solidFill>
                <a:hlinkClick r:id="rId2"/>
              </a:rPr>
              <a:t>bitaminak</a:t>
            </a:r>
            <a:r>
              <a:rPr lang="es-ES" sz="2000" b="1" dirty="0">
                <a:solidFill>
                  <a:srgbClr val="FF0000"/>
                </a:solidFill>
                <a:hlinkClick r:id="rId2"/>
              </a:rPr>
              <a:t> eta </a:t>
            </a:r>
            <a:r>
              <a:rPr lang="es-ES" sz="2000" b="1" dirty="0" err="1">
                <a:solidFill>
                  <a:srgbClr val="FF0000"/>
                </a:solidFill>
                <a:hlinkClick r:id="rId2"/>
              </a:rPr>
              <a:t>mineralak</a:t>
            </a:r>
            <a:r>
              <a:rPr lang="es-ES" sz="2000" b="1" dirty="0">
                <a:solidFill>
                  <a:srgbClr val="FF0000"/>
                </a:solidFill>
                <a:hlinkClick r:id="rId2"/>
              </a:rPr>
              <a:t>: </a:t>
            </a:r>
            <a:r>
              <a:rPr lang="es-ES" sz="2000" b="1" dirty="0" err="1">
                <a:solidFill>
                  <a:srgbClr val="FF0000"/>
                </a:solidFill>
                <a:hlinkClick r:id="rId2"/>
              </a:rPr>
              <a:t>efikazioa</a:t>
            </a:r>
            <a:r>
              <a:rPr lang="es-ES" sz="2000" b="1" dirty="0">
                <a:solidFill>
                  <a:srgbClr val="FF0000"/>
                </a:solidFill>
                <a:hlinkClick r:id="rId2"/>
              </a:rPr>
              <a:t> eta </a:t>
            </a:r>
            <a:r>
              <a:rPr lang="es-ES" sz="2000" b="1" dirty="0" err="1" smtClean="0">
                <a:solidFill>
                  <a:srgbClr val="FF0000"/>
                </a:solidFill>
                <a:hlinkClick r:id="rId2"/>
              </a:rPr>
              <a:t>segurtasuna</a:t>
            </a:r>
            <a:r>
              <a:rPr lang="es-ES" sz="2000" b="1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hlinkClick r:id="rId2"/>
              </a:rPr>
              <a:t>buletinaren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dirty="0" smtClean="0"/>
              <a:t>,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dirty="0" smtClean="0">
                <a:solidFill>
                  <a:srgbClr val="4E9EBA"/>
                </a:solidFill>
              </a:rPr>
              <a:t>3</a:t>
            </a:r>
            <a:r>
              <a:rPr lang="es-ES" sz="2000" b="1" dirty="0">
                <a:solidFill>
                  <a:srgbClr val="4E9EBA"/>
                </a:solidFill>
              </a:rPr>
              <a:t>. </a:t>
            </a:r>
            <a:r>
              <a:rPr lang="es-ES" sz="2000" b="1" dirty="0" err="1">
                <a:solidFill>
                  <a:srgbClr val="4E9EBA"/>
                </a:solidFill>
              </a:rPr>
              <a:t>taulara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 err="1" smtClean="0"/>
              <a:t>jo</a:t>
            </a:r>
            <a:endParaRPr lang="es-ES" sz="2000" dirty="0" smtClean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8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BITAMINA ETA MINERALEN SEGURTASUNA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1919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7040" t="26687" r="34575" b="10821"/>
          <a:stretch/>
        </p:blipFill>
        <p:spPr>
          <a:xfrm>
            <a:off x="2031947" y="1382933"/>
            <a:ext cx="7596555" cy="45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7" ma:contentTypeDescription="Create a new document." ma:contentTypeScope="" ma:versionID="d78a884888c459780212285255daf9bb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02247f42eab81be76b8179e3d660e46d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28EA78-D74C-4CB1-8F31-44E18EBDE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9C0450-BEA5-4695-94A4-D41D36B74154}">
  <ds:schemaRefs>
    <ds:schemaRef ds:uri="http://purl.org/dc/elements/1.1/"/>
    <ds:schemaRef ds:uri="http://schemas.microsoft.com/office/2006/documentManagement/types"/>
    <ds:schemaRef ds:uri="f301a845-6ce7-4628-b9f3-e90712a662a6"/>
    <ds:schemaRef ds:uri="1fdafc60-6e87-4fef-9209-278af2a3ac6d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4574</TotalTime>
  <Words>1490</Words>
  <Application>Microsoft Office PowerPoint</Application>
  <PresentationFormat>Panorámica</PresentationFormat>
  <Paragraphs>164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Wingdings</vt:lpstr>
      <vt:lpstr>Tema de Office</vt:lpstr>
      <vt:lpstr>ERABILERA KOMUNEKO BITAMINAK ETA MINERALAK: EFIKAZIA ETA SEGURTASUNA 31 liburukia, 4.zk, 2023</vt:lpstr>
      <vt:lpstr>AURKIBIDEA</vt:lpstr>
      <vt:lpstr>SARRERA</vt:lpstr>
      <vt:lpstr>BITAMINAK ETA MINERALAK GAIXOTASUNEN PREBENTZIOAN</vt:lpstr>
      <vt:lpstr>BITAMINAK ETA MINERALAK GAIXOTASUNEN PREBENTZIOAN</vt:lpstr>
      <vt:lpstr>BITAMINAK ETA MINERALAK GAIXOTASUNEN PREBENTZIOAN</vt:lpstr>
      <vt:lpstr>BITAMINAK ETA MINERALAK GAIXOTASUNEN PREBENTZIOAN</vt:lpstr>
      <vt:lpstr>BITAMINA ETA MINERALEN SEGURTASUNA</vt:lpstr>
      <vt:lpstr>BITAMINA ETA MINERALEN SEGURTASUNA</vt:lpstr>
      <vt:lpstr>BITAMINA ETA MINERALEN SEGURTASUNA</vt:lpstr>
      <vt:lpstr>BITAMINA ETA MINERALEN SEGURTASUNA</vt:lpstr>
      <vt:lpstr>BITAMINA ETA MINERALEN SEGURTASUNA</vt:lpstr>
      <vt:lpstr>POPULAZIO ESPEZIFIKOAK: HAURDUNALDIA</vt:lpstr>
      <vt:lpstr>POPULAZIO ESPEZIFIKOAK: HAURDUNALDIA</vt:lpstr>
      <vt:lpstr>POPULAZIO ESPEZIFIKOAK: HAURDUNALDIA</vt:lpstr>
      <vt:lpstr>PEDIATRIAKO POPULAZIOA</vt:lpstr>
      <vt:lpstr>PEDIATRIAKO POPULAZIOA</vt:lpstr>
      <vt:lpstr>POPULAZIO ESPEZIFIKOAK: DIETA MURRIZTAILEAK DITUZTEN PERTSONAK (BEGANOAK EDO BEGETARIANOAK)</vt:lpstr>
      <vt:lpstr>POPULAZIO ESPEZIFIKOAK: KIRURGIA BARIATRIKOAREN OSTEAN</vt:lpstr>
      <vt:lpstr>POPULAZIO ESPEZIFIKOAK: KIRURGIA BARIATRIKOAREN OSTEAN</vt:lpstr>
      <vt:lpstr>POPULAZIO ESPEZIFIKOAK: KIRURGIA BARIATRIKOAREN OSTEAN</vt:lpstr>
      <vt:lpstr>POPULAZIO ESPEZIFIKOAK: KIRURGIA BARIATRIKOAREN OSTEAN</vt:lpstr>
      <vt:lpstr>POPULAZIO ESPEZIFIKOAK: KIRURGIA BARIATRIKOAREN OSTEAN</vt:lpstr>
      <vt:lpstr>POPULAZIO ESPEZIFIKOAK: ZENBAIT SENDAGAIREKIN TRATAMENDUAN DAUDEN PERTSONAK</vt:lpstr>
      <vt:lpstr>FUNTSEZKO IDEIAK</vt:lpstr>
      <vt:lpstr>Informazio gehiagorako eta bibliografia… 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Aizpurua Imaz, Iñigo</cp:lastModifiedBy>
  <cp:revision>428</cp:revision>
  <dcterms:created xsi:type="dcterms:W3CDTF">2022-01-18T07:46:55Z</dcterms:created>
  <dcterms:modified xsi:type="dcterms:W3CDTF">2023-10-23T14:14:29Z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