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61" r:id="rId6"/>
    <p:sldId id="262" r:id="rId7"/>
    <p:sldId id="286" r:id="rId8"/>
    <p:sldId id="287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5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ACBC"/>
    <a:srgbClr val="33CCCC"/>
    <a:srgbClr val="5FB1B6"/>
    <a:srgbClr val="00FFFF"/>
    <a:srgbClr val="00FF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E1C368-AA47-E925-15E6-9FC7FBD2D0C2}" v="272" dt="2020-04-06T07:13:33.121"/>
    <p1510:client id="{DD3B2C5D-0A9F-9790-2813-87B15142C085}" v="99" dt="2020-04-06T07:50:11.3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6327"/>
  </p:normalViewPr>
  <p:slideViewPr>
    <p:cSldViewPr snapToGrid="0" snapToObjects="1">
      <p:cViewPr varScale="1">
        <p:scale>
          <a:sx n="115" d="100"/>
          <a:sy n="115" d="100"/>
        </p:scale>
        <p:origin x="14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anda Gauna, Fatima" userId="S::f-baranda@euskadi.eus::0bf1d7cf-6138-4815-9c22-811c474799c6" providerId="AD" clId="Web-{76E1C368-AA47-E925-15E6-9FC7FBD2D0C2}"/>
    <pc:docChg chg="addSld delSld modSld">
      <pc:chgData name="Baranda Gauna, Fatima" userId="S::f-baranda@euskadi.eus::0bf1d7cf-6138-4815-9c22-811c474799c6" providerId="AD" clId="Web-{76E1C368-AA47-E925-15E6-9FC7FBD2D0C2}" dt="2020-04-06T07:13:33.121" v="258" actId="14100"/>
      <pc:docMkLst>
        <pc:docMk/>
      </pc:docMkLst>
      <pc:sldChg chg="addSp modSp new del mod setBg">
        <pc:chgData name="Baranda Gauna, Fatima" userId="S::f-baranda@euskadi.eus::0bf1d7cf-6138-4815-9c22-811c474799c6" providerId="AD" clId="Web-{76E1C368-AA47-E925-15E6-9FC7FBD2D0C2}" dt="2020-04-06T06:31:57.172" v="7"/>
        <pc:sldMkLst>
          <pc:docMk/>
          <pc:sldMk cId="2428546584" sldId="269"/>
        </pc:sldMkLst>
        <pc:picChg chg="add mod">
          <ac:chgData name="Baranda Gauna, Fatima" userId="S::f-baranda@euskadi.eus::0bf1d7cf-6138-4815-9c22-811c474799c6" providerId="AD" clId="Web-{76E1C368-AA47-E925-15E6-9FC7FBD2D0C2}" dt="2020-04-06T06:30:39.062" v="6" actId="14100"/>
          <ac:picMkLst>
            <pc:docMk/>
            <pc:sldMk cId="2428546584" sldId="269"/>
            <ac:picMk id="2" creationId="{E56C147D-A0E5-457D-B7D8-BC415A5B9B49}"/>
          </ac:picMkLst>
        </pc:picChg>
      </pc:sldChg>
      <pc:sldChg chg="addSp modSp new">
        <pc:chgData name="Baranda Gauna, Fatima" userId="S::f-baranda@euskadi.eus::0bf1d7cf-6138-4815-9c22-811c474799c6" providerId="AD" clId="Web-{76E1C368-AA47-E925-15E6-9FC7FBD2D0C2}" dt="2020-04-06T07:00:59.116" v="179" actId="14100"/>
        <pc:sldMkLst>
          <pc:docMk/>
          <pc:sldMk cId="3728731341" sldId="269"/>
        </pc:sldMkLst>
        <pc:picChg chg="add mod">
          <ac:chgData name="Baranda Gauna, Fatima" userId="S::f-baranda@euskadi.eus::0bf1d7cf-6138-4815-9c22-811c474799c6" providerId="AD" clId="Web-{76E1C368-AA47-E925-15E6-9FC7FBD2D0C2}" dt="2020-04-06T07:00:59.116" v="179" actId="14100"/>
          <ac:picMkLst>
            <pc:docMk/>
            <pc:sldMk cId="3728731341" sldId="269"/>
            <ac:picMk id="2" creationId="{F51EE04F-3BA8-41CA-950E-DC4E3271F74B}"/>
          </ac:picMkLst>
        </pc:picChg>
      </pc:sldChg>
      <pc:sldChg chg="addSp delSp modSp new">
        <pc:chgData name="Baranda Gauna, Fatima" userId="S::f-baranda@euskadi.eus::0bf1d7cf-6138-4815-9c22-811c474799c6" providerId="AD" clId="Web-{76E1C368-AA47-E925-15E6-9FC7FBD2D0C2}" dt="2020-04-06T07:01:38.636" v="183" actId="14100"/>
        <pc:sldMkLst>
          <pc:docMk/>
          <pc:sldMk cId="4185622513" sldId="270"/>
        </pc:sldMkLst>
        <pc:spChg chg="add mod">
          <ac:chgData name="Baranda Gauna, Fatima" userId="S::f-baranda@euskadi.eus::0bf1d7cf-6138-4815-9c22-811c474799c6" providerId="AD" clId="Web-{76E1C368-AA47-E925-15E6-9FC7FBD2D0C2}" dt="2020-04-06T06:45:45.751" v="101" actId="20577"/>
          <ac:spMkLst>
            <pc:docMk/>
            <pc:sldMk cId="4185622513" sldId="270"/>
            <ac:spMk id="2" creationId="{9FAC5442-8D44-46DF-99E7-15241A6AE125}"/>
          </ac:spMkLst>
        </pc:spChg>
        <pc:picChg chg="add del mod">
          <ac:chgData name="Baranda Gauna, Fatima" userId="S::f-baranda@euskadi.eus::0bf1d7cf-6138-4815-9c22-811c474799c6" providerId="AD" clId="Web-{76E1C368-AA47-E925-15E6-9FC7FBD2D0C2}" dt="2020-04-06T06:47:32.188" v="103"/>
          <ac:picMkLst>
            <pc:docMk/>
            <pc:sldMk cId="4185622513" sldId="270"/>
            <ac:picMk id="3" creationId="{108C3CC8-E37A-4F9F-8BA1-55FF80BDAF39}"/>
          </ac:picMkLst>
        </pc:picChg>
        <pc:picChg chg="add del mod">
          <ac:chgData name="Baranda Gauna, Fatima" userId="S::f-baranda@euskadi.eus::0bf1d7cf-6138-4815-9c22-811c474799c6" providerId="AD" clId="Web-{76E1C368-AA47-E925-15E6-9FC7FBD2D0C2}" dt="2020-04-06T06:48:19.470" v="112"/>
          <ac:picMkLst>
            <pc:docMk/>
            <pc:sldMk cId="4185622513" sldId="270"/>
            <ac:picMk id="5" creationId="{4DF595E0-1340-4D28-B605-8915EB9435BF}"/>
          </ac:picMkLst>
        </pc:picChg>
        <pc:picChg chg="add del mod">
          <ac:chgData name="Baranda Gauna, Fatima" userId="S::f-baranda@euskadi.eus::0bf1d7cf-6138-4815-9c22-811c474799c6" providerId="AD" clId="Web-{76E1C368-AA47-E925-15E6-9FC7FBD2D0C2}" dt="2020-04-06T06:51:46.938" v="123"/>
          <ac:picMkLst>
            <pc:docMk/>
            <pc:sldMk cId="4185622513" sldId="270"/>
            <ac:picMk id="7" creationId="{4D8593BC-E14B-4AF4-A357-AE8C7E00213B}"/>
          </ac:picMkLst>
        </pc:picChg>
        <pc:picChg chg="add mod">
          <ac:chgData name="Baranda Gauna, Fatima" userId="S::f-baranda@euskadi.eus::0bf1d7cf-6138-4815-9c22-811c474799c6" providerId="AD" clId="Web-{76E1C368-AA47-E925-15E6-9FC7FBD2D0C2}" dt="2020-04-06T07:01:38.636" v="183" actId="14100"/>
          <ac:picMkLst>
            <pc:docMk/>
            <pc:sldMk cId="4185622513" sldId="270"/>
            <ac:picMk id="9" creationId="{835E3A29-E842-4249-93EC-72E1DF969D56}"/>
          </ac:picMkLst>
        </pc:picChg>
      </pc:sldChg>
      <pc:sldChg chg="addSp delSp modSp new">
        <pc:chgData name="Baranda Gauna, Fatima" userId="S::f-baranda@euskadi.eus::0bf1d7cf-6138-4815-9c22-811c474799c6" providerId="AD" clId="Web-{76E1C368-AA47-E925-15E6-9FC7FBD2D0C2}" dt="2020-04-06T07:00:43.426" v="176" actId="14100"/>
        <pc:sldMkLst>
          <pc:docMk/>
          <pc:sldMk cId="2489555973" sldId="271"/>
        </pc:sldMkLst>
        <pc:spChg chg="add mod">
          <ac:chgData name="Baranda Gauna, Fatima" userId="S::f-baranda@euskadi.eus::0bf1d7cf-6138-4815-9c22-811c474799c6" providerId="AD" clId="Web-{76E1C368-AA47-E925-15E6-9FC7FBD2D0C2}" dt="2020-04-06T07:00:34.715" v="172" actId="20577"/>
          <ac:spMkLst>
            <pc:docMk/>
            <pc:sldMk cId="2489555973" sldId="271"/>
            <ac:spMk id="4" creationId="{C1AACFCF-37A0-428D-AF85-2603AE251F91}"/>
          </ac:spMkLst>
        </pc:spChg>
        <pc:picChg chg="add mod">
          <ac:chgData name="Baranda Gauna, Fatima" userId="S::f-baranda@euskadi.eus::0bf1d7cf-6138-4815-9c22-811c474799c6" providerId="AD" clId="Web-{76E1C368-AA47-E925-15E6-9FC7FBD2D0C2}" dt="2020-04-06T07:00:43.426" v="176" actId="14100"/>
          <ac:picMkLst>
            <pc:docMk/>
            <pc:sldMk cId="2489555973" sldId="271"/>
            <ac:picMk id="2" creationId="{3BA11397-AE9A-41EA-8685-AA50FF605289}"/>
          </ac:picMkLst>
        </pc:picChg>
        <pc:picChg chg="add del mod">
          <ac:chgData name="Baranda Gauna, Fatima" userId="S::f-baranda@euskadi.eus::0bf1d7cf-6138-4815-9c22-811c474799c6" providerId="AD" clId="Web-{76E1C368-AA47-E925-15E6-9FC7FBD2D0C2}" dt="2020-04-06T07:00:25.357" v="170"/>
          <ac:picMkLst>
            <pc:docMk/>
            <pc:sldMk cId="2489555973" sldId="271"/>
            <ac:picMk id="5" creationId="{76A3CBE7-9156-48A5-8EC5-9F6332027808}"/>
          </ac:picMkLst>
        </pc:picChg>
      </pc:sldChg>
      <pc:sldChg chg="new del">
        <pc:chgData name="Baranda Gauna, Fatima" userId="S::f-baranda@euskadi.eus::0bf1d7cf-6138-4815-9c22-811c474799c6" providerId="AD" clId="Web-{76E1C368-AA47-E925-15E6-9FC7FBD2D0C2}" dt="2020-04-06T07:01:13.832" v="181"/>
        <pc:sldMkLst>
          <pc:docMk/>
          <pc:sldMk cId="1078788503" sldId="272"/>
        </pc:sldMkLst>
      </pc:sldChg>
      <pc:sldChg chg="addSp modSp new">
        <pc:chgData name="Baranda Gauna, Fatima" userId="S::f-baranda@euskadi.eus::0bf1d7cf-6138-4815-9c22-811c474799c6" providerId="AD" clId="Web-{76E1C368-AA47-E925-15E6-9FC7FBD2D0C2}" dt="2020-04-06T07:02:57.401" v="202" actId="14100"/>
        <pc:sldMkLst>
          <pc:docMk/>
          <pc:sldMk cId="3658200831" sldId="272"/>
        </pc:sldMkLst>
        <pc:spChg chg="add mod">
          <ac:chgData name="Baranda Gauna, Fatima" userId="S::f-baranda@euskadi.eus::0bf1d7cf-6138-4815-9c22-811c474799c6" providerId="AD" clId="Web-{76E1C368-AA47-E925-15E6-9FC7FBD2D0C2}" dt="2020-04-06T07:02:15.803" v="193" actId="20577"/>
          <ac:spMkLst>
            <pc:docMk/>
            <pc:sldMk cId="3658200831" sldId="272"/>
            <ac:spMk id="2" creationId="{775D8265-14AD-4B48-A7C1-8814100C0DDB}"/>
          </ac:spMkLst>
        </pc:spChg>
        <pc:picChg chg="add mod">
          <ac:chgData name="Baranda Gauna, Fatima" userId="S::f-baranda@euskadi.eus::0bf1d7cf-6138-4815-9c22-811c474799c6" providerId="AD" clId="Web-{76E1C368-AA47-E925-15E6-9FC7FBD2D0C2}" dt="2020-04-06T07:02:57.401" v="202" actId="14100"/>
          <ac:picMkLst>
            <pc:docMk/>
            <pc:sldMk cId="3658200831" sldId="272"/>
            <ac:picMk id="3" creationId="{0C505E79-D10C-48C0-B7FE-80F012913649}"/>
          </ac:picMkLst>
        </pc:picChg>
      </pc:sldChg>
      <pc:sldChg chg="addSp modSp new">
        <pc:chgData name="Baranda Gauna, Fatima" userId="S::f-baranda@euskadi.eus::0bf1d7cf-6138-4815-9c22-811c474799c6" providerId="AD" clId="Web-{76E1C368-AA47-E925-15E6-9FC7FBD2D0C2}" dt="2020-04-06T07:13:33.121" v="258" actId="14100"/>
        <pc:sldMkLst>
          <pc:docMk/>
          <pc:sldMk cId="245695269" sldId="273"/>
        </pc:sldMkLst>
        <pc:spChg chg="add mod">
          <ac:chgData name="Baranda Gauna, Fatima" userId="S::f-baranda@euskadi.eus::0bf1d7cf-6138-4815-9c22-811c474799c6" providerId="AD" clId="Web-{76E1C368-AA47-E925-15E6-9FC7FBD2D0C2}" dt="2020-04-06T07:13:25.230" v="257" actId="14100"/>
          <ac:spMkLst>
            <pc:docMk/>
            <pc:sldMk cId="245695269" sldId="273"/>
            <ac:spMk id="2" creationId="{2947CB10-5484-48E6-A09B-604EF4FA543E}"/>
          </ac:spMkLst>
        </pc:spChg>
        <pc:spChg chg="add mod">
          <ac:chgData name="Baranda Gauna, Fatima" userId="S::f-baranda@euskadi.eus::0bf1d7cf-6138-4815-9c22-811c474799c6" providerId="AD" clId="Web-{76E1C368-AA47-E925-15E6-9FC7FBD2D0C2}" dt="2020-04-06T07:13:33.121" v="258" actId="14100"/>
          <ac:spMkLst>
            <pc:docMk/>
            <pc:sldMk cId="245695269" sldId="273"/>
            <ac:spMk id="3" creationId="{6D44997C-5886-4D6D-A020-B4D9A72AB986}"/>
          </ac:spMkLst>
        </pc:spChg>
      </pc:sldChg>
      <pc:sldChg chg="new del">
        <pc:chgData name="Baranda Gauna, Fatima" userId="S::f-baranda@euskadi.eus::0bf1d7cf-6138-4815-9c22-811c474799c6" providerId="AD" clId="Web-{76E1C368-AA47-E925-15E6-9FC7FBD2D0C2}" dt="2020-04-06T07:04:16.011" v="204"/>
        <pc:sldMkLst>
          <pc:docMk/>
          <pc:sldMk cId="913778816" sldId="273"/>
        </pc:sldMkLst>
      </pc:sldChg>
    </pc:docChg>
  </pc:docChgLst>
  <pc:docChgLst>
    <pc:chgData name="Baranda Gauna, Fatima" userId="S::f-baranda@euskadi.eus::0bf1d7cf-6138-4815-9c22-811c474799c6" providerId="AD" clId="Web-{DD3B2C5D-0A9F-9790-2813-87B15142C085}"/>
    <pc:docChg chg="modSld">
      <pc:chgData name="Baranda Gauna, Fatima" userId="S::f-baranda@euskadi.eus::0bf1d7cf-6138-4815-9c22-811c474799c6" providerId="AD" clId="Web-{DD3B2C5D-0A9F-9790-2813-87B15142C085}" dt="2020-04-06T07:50:11.347" v="89" actId="14100"/>
      <pc:docMkLst>
        <pc:docMk/>
      </pc:docMkLst>
      <pc:sldChg chg="modSp">
        <pc:chgData name="Baranda Gauna, Fatima" userId="S::f-baranda@euskadi.eus::0bf1d7cf-6138-4815-9c22-811c474799c6" providerId="AD" clId="Web-{DD3B2C5D-0A9F-9790-2813-87B15142C085}" dt="2020-04-06T07:50:11.347" v="89" actId="14100"/>
        <pc:sldMkLst>
          <pc:docMk/>
          <pc:sldMk cId="3399147812" sldId="261"/>
        </pc:sldMkLst>
        <pc:spChg chg="mod">
          <ac:chgData name="Baranda Gauna, Fatima" userId="S::f-baranda@euskadi.eus::0bf1d7cf-6138-4815-9c22-811c474799c6" providerId="AD" clId="Web-{DD3B2C5D-0A9F-9790-2813-87B15142C085}" dt="2020-04-06T07:50:11.347" v="89" actId="14100"/>
          <ac:spMkLst>
            <pc:docMk/>
            <pc:sldMk cId="3399147812" sldId="261"/>
            <ac:spMk id="3" creationId="{00000000-0000-0000-0000-000000000000}"/>
          </ac:spMkLst>
        </pc:spChg>
      </pc:sldChg>
      <pc:sldChg chg="addSp delSp modSp">
        <pc:chgData name="Baranda Gauna, Fatima" userId="S::f-baranda@euskadi.eus::0bf1d7cf-6138-4815-9c22-811c474799c6" providerId="AD" clId="Web-{DD3B2C5D-0A9F-9790-2813-87B15142C085}" dt="2020-04-06T07:42:10.391" v="70" actId="14100"/>
        <pc:sldMkLst>
          <pc:docMk/>
          <pc:sldMk cId="3728731341" sldId="269"/>
        </pc:sldMkLst>
        <pc:picChg chg="del mod">
          <ac:chgData name="Baranda Gauna, Fatima" userId="S::f-baranda@euskadi.eus::0bf1d7cf-6138-4815-9c22-811c474799c6" providerId="AD" clId="Web-{DD3B2C5D-0A9F-9790-2813-87B15142C085}" dt="2020-04-06T07:40:07.922" v="56"/>
          <ac:picMkLst>
            <pc:docMk/>
            <pc:sldMk cId="3728731341" sldId="269"/>
            <ac:picMk id="2" creationId="{F51EE04F-3BA8-41CA-950E-DC4E3271F74B}"/>
          </ac:picMkLst>
        </pc:picChg>
        <pc:picChg chg="add del mod">
          <ac:chgData name="Baranda Gauna, Fatima" userId="S::f-baranda@euskadi.eus::0bf1d7cf-6138-4815-9c22-811c474799c6" providerId="AD" clId="Web-{DD3B2C5D-0A9F-9790-2813-87B15142C085}" dt="2020-04-06T07:41:57.563" v="65"/>
          <ac:picMkLst>
            <pc:docMk/>
            <pc:sldMk cId="3728731341" sldId="269"/>
            <ac:picMk id="3" creationId="{9914070D-EC95-4C78-91D9-B6501DF99813}"/>
          </ac:picMkLst>
        </pc:picChg>
        <pc:picChg chg="add mod">
          <ac:chgData name="Baranda Gauna, Fatima" userId="S::f-baranda@euskadi.eus::0bf1d7cf-6138-4815-9c22-811c474799c6" providerId="AD" clId="Web-{DD3B2C5D-0A9F-9790-2813-87B15142C085}" dt="2020-04-06T07:42:10.391" v="70" actId="14100"/>
          <ac:picMkLst>
            <pc:docMk/>
            <pc:sldMk cId="3728731341" sldId="269"/>
            <ac:picMk id="5" creationId="{71AFB421-E418-49C3-A065-1EC851F8317E}"/>
          </ac:picMkLst>
        </pc:picChg>
      </pc:sldChg>
      <pc:sldChg chg="addSp delSp modSp">
        <pc:chgData name="Baranda Gauna, Fatima" userId="S::f-baranda@euskadi.eus::0bf1d7cf-6138-4815-9c22-811c474799c6" providerId="AD" clId="Web-{DD3B2C5D-0A9F-9790-2813-87B15142C085}" dt="2020-04-06T07:43:50.673" v="76" actId="14100"/>
        <pc:sldMkLst>
          <pc:docMk/>
          <pc:sldMk cId="4185622513" sldId="270"/>
        </pc:sldMkLst>
        <pc:picChg chg="add del mod">
          <ac:chgData name="Baranda Gauna, Fatima" userId="S::f-baranda@euskadi.eus::0bf1d7cf-6138-4815-9c22-811c474799c6" providerId="AD" clId="Web-{DD3B2C5D-0A9F-9790-2813-87B15142C085}" dt="2020-04-06T07:21:30.042" v="19"/>
          <ac:picMkLst>
            <pc:docMk/>
            <pc:sldMk cId="4185622513" sldId="270"/>
            <ac:picMk id="3" creationId="{850D8597-508A-46BE-A544-AE4FD5DD6C5D}"/>
          </ac:picMkLst>
        </pc:picChg>
        <pc:picChg chg="add del mod">
          <ac:chgData name="Baranda Gauna, Fatima" userId="S::f-baranda@euskadi.eus::0bf1d7cf-6138-4815-9c22-811c474799c6" providerId="AD" clId="Web-{DD3B2C5D-0A9F-9790-2813-87B15142C085}" dt="2020-04-06T07:31:42.217" v="38"/>
          <ac:picMkLst>
            <pc:docMk/>
            <pc:sldMk cId="4185622513" sldId="270"/>
            <ac:picMk id="5" creationId="{04D7D95F-403A-45E3-A5EC-84FD1418B520}"/>
          </ac:picMkLst>
        </pc:picChg>
        <pc:picChg chg="add del mod">
          <ac:chgData name="Baranda Gauna, Fatima" userId="S::f-baranda@euskadi.eus::0bf1d7cf-6138-4815-9c22-811c474799c6" providerId="AD" clId="Web-{DD3B2C5D-0A9F-9790-2813-87B15142C085}" dt="2020-04-06T07:33:09.779" v="49"/>
          <ac:picMkLst>
            <pc:docMk/>
            <pc:sldMk cId="4185622513" sldId="270"/>
            <ac:picMk id="7" creationId="{07B2C014-F5A2-4DD1-A654-AC52FCE84E55}"/>
          </ac:picMkLst>
        </pc:picChg>
        <pc:picChg chg="del mod">
          <ac:chgData name="Baranda Gauna, Fatima" userId="S::f-baranda@euskadi.eus::0bf1d7cf-6138-4815-9c22-811c474799c6" providerId="AD" clId="Web-{DD3B2C5D-0A9F-9790-2813-87B15142C085}" dt="2020-04-06T07:20:10.010" v="11"/>
          <ac:picMkLst>
            <pc:docMk/>
            <pc:sldMk cId="4185622513" sldId="270"/>
            <ac:picMk id="9" creationId="{835E3A29-E842-4249-93EC-72E1DF969D56}"/>
          </ac:picMkLst>
        </pc:picChg>
        <pc:picChg chg="add del mod">
          <ac:chgData name="Baranda Gauna, Fatima" userId="S::f-baranda@euskadi.eus::0bf1d7cf-6138-4815-9c22-811c474799c6" providerId="AD" clId="Web-{DD3B2C5D-0A9F-9790-2813-87B15142C085}" dt="2020-04-06T07:43:37.892" v="71"/>
          <ac:picMkLst>
            <pc:docMk/>
            <pc:sldMk cId="4185622513" sldId="270"/>
            <ac:picMk id="10" creationId="{62756E33-2A25-43A1-B617-19346F6E4560}"/>
          </ac:picMkLst>
        </pc:picChg>
        <pc:picChg chg="add mod">
          <ac:chgData name="Baranda Gauna, Fatima" userId="S::f-baranda@euskadi.eus::0bf1d7cf-6138-4815-9c22-811c474799c6" providerId="AD" clId="Web-{DD3B2C5D-0A9F-9790-2813-87B15142C085}" dt="2020-04-06T07:43:50.673" v="76" actId="14100"/>
          <ac:picMkLst>
            <pc:docMk/>
            <pc:sldMk cId="4185622513" sldId="270"/>
            <ac:picMk id="12" creationId="{87FEE0EE-F0E9-4A4F-8A6F-94C4306729FF}"/>
          </ac:picMkLst>
        </pc:picChg>
      </pc:sldChg>
      <pc:sldChg chg="addSp delSp modSp">
        <pc:chgData name="Baranda Gauna, Fatima" userId="S::f-baranda@euskadi.eus::0bf1d7cf-6138-4815-9c22-811c474799c6" providerId="AD" clId="Web-{DD3B2C5D-0A9F-9790-2813-87B15142C085}" dt="2020-04-06T07:47:41.190" v="88" actId="14100"/>
        <pc:sldMkLst>
          <pc:docMk/>
          <pc:sldMk cId="2489555973" sldId="271"/>
        </pc:sldMkLst>
        <pc:picChg chg="del mod">
          <ac:chgData name="Baranda Gauna, Fatima" userId="S::f-baranda@euskadi.eus::0bf1d7cf-6138-4815-9c22-811c474799c6" providerId="AD" clId="Web-{DD3B2C5D-0A9F-9790-2813-87B15142C085}" dt="2020-04-06T07:46:43.080" v="79"/>
          <ac:picMkLst>
            <pc:docMk/>
            <pc:sldMk cId="2489555973" sldId="271"/>
            <ac:picMk id="2" creationId="{3BA11397-AE9A-41EA-8685-AA50FF605289}"/>
          </ac:picMkLst>
        </pc:picChg>
        <pc:picChg chg="add mod">
          <ac:chgData name="Baranda Gauna, Fatima" userId="S::f-baranda@euskadi.eus::0bf1d7cf-6138-4815-9c22-811c474799c6" providerId="AD" clId="Web-{DD3B2C5D-0A9F-9790-2813-87B15142C085}" dt="2020-04-06T07:47:41.190" v="88" actId="14100"/>
          <ac:picMkLst>
            <pc:docMk/>
            <pc:sldMk cId="2489555973" sldId="271"/>
            <ac:picMk id="3" creationId="{44180E02-F533-4335-B6F0-5E20F8A882E8}"/>
          </ac:picMkLst>
        </pc:picChg>
      </pc:sldChg>
      <pc:sldChg chg="addSp delSp modSp">
        <pc:chgData name="Baranda Gauna, Fatima" userId="S::f-baranda@euskadi.eus::0bf1d7cf-6138-4815-9c22-811c474799c6" providerId="AD" clId="Web-{DD3B2C5D-0A9F-9790-2813-87B15142C085}" dt="2020-04-06T07:23:47.777" v="37" actId="14100"/>
        <pc:sldMkLst>
          <pc:docMk/>
          <pc:sldMk cId="3658200831" sldId="272"/>
        </pc:sldMkLst>
        <pc:picChg chg="del mod">
          <ac:chgData name="Baranda Gauna, Fatima" userId="S::f-baranda@euskadi.eus::0bf1d7cf-6138-4815-9c22-811c474799c6" providerId="AD" clId="Web-{DD3B2C5D-0A9F-9790-2813-87B15142C085}" dt="2020-04-06T07:23:22.824" v="28"/>
          <ac:picMkLst>
            <pc:docMk/>
            <pc:sldMk cId="3658200831" sldId="272"/>
            <ac:picMk id="3" creationId="{0C505E79-D10C-48C0-B7FE-80F012913649}"/>
          </ac:picMkLst>
        </pc:picChg>
        <pc:picChg chg="add mod">
          <ac:chgData name="Baranda Gauna, Fatima" userId="S::f-baranda@euskadi.eus::0bf1d7cf-6138-4815-9c22-811c474799c6" providerId="AD" clId="Web-{DD3B2C5D-0A9F-9790-2813-87B15142C085}" dt="2020-04-06T07:23:47.777" v="37" actId="14100"/>
          <ac:picMkLst>
            <pc:docMk/>
            <pc:sldMk cId="3658200831" sldId="272"/>
            <ac:picMk id="4" creationId="{B4D19E07-74C7-4F66-A811-11DFE09AB7D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2204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76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FFFA424-AD97-4C4D-A89D-E58087538225}"/>
              </a:ext>
            </a:extLst>
          </p:cNvPr>
          <p:cNvSpPr txBox="1"/>
          <p:nvPr userDrawn="1"/>
        </p:nvSpPr>
        <p:spPr>
          <a:xfrm>
            <a:off x="628650" y="1868557"/>
            <a:ext cx="78867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2400" dirty="0">
                <a:solidFill>
                  <a:srgbClr val="5FB1B6"/>
                </a:solidFill>
              </a:rPr>
              <a:t>Haga clic para modificar los estilos de texto del patrón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2000" dirty="0">
                <a:solidFill>
                  <a:srgbClr val="5FB1B6"/>
                </a:solidFill>
              </a:rPr>
              <a:t>Segundo nivel</a:t>
            </a:r>
          </a:p>
          <a:p>
            <a:pPr marL="1200150" marR="0" lvl="2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800" dirty="0">
                <a:solidFill>
                  <a:srgbClr val="5FB1B6"/>
                </a:solidFill>
              </a:rPr>
              <a:t>Tercer nivel</a:t>
            </a:r>
          </a:p>
          <a:p>
            <a:pPr marL="1657350" marR="0" lvl="3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600" dirty="0">
                <a:solidFill>
                  <a:srgbClr val="5FB1B6"/>
                </a:solidFill>
              </a:rPr>
              <a:t>Cuarto nivel</a:t>
            </a:r>
          </a:p>
          <a:p>
            <a:pPr marL="2114550" marR="0" lvl="4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400" dirty="0">
                <a:solidFill>
                  <a:srgbClr val="5FB1B6"/>
                </a:solidFill>
              </a:rPr>
              <a:t>Quinto nivel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solidFill>
                <a:srgbClr val="5FB1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34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cuchillo&#10;&#10;Descripción generada automáticamente">
            <a:extLst>
              <a:ext uri="{FF2B5EF4-FFF2-40B4-BE49-F238E27FC236}">
                <a16:creationId xmlns:a16="http://schemas.microsoft.com/office/drawing/2014/main" id="{8011B798-7356-844C-B7D3-FE4FE23137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267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139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B6E1A3F-71CF-0349-ACBD-CC8A84EE63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8235" y="2387601"/>
            <a:ext cx="8855765" cy="299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39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4"/>
            <a:ext cx="7886700" cy="4667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843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2" r:id="rId3"/>
    <p:sldLayoutId id="2147483663" r:id="rId4"/>
    <p:sldLayoutId id="2147483672" r:id="rId5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FB1B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uskadi.eus/contenidos/informacion/cevime_infac_2021/eu_def/adjuntos/INFAC_Vol_29_5_diabetesa.pdf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06829" y="868219"/>
            <a:ext cx="788877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u-ES" sz="3600" dirty="0">
                <a:solidFill>
                  <a:srgbClr val="4BACC6"/>
                </a:solidFill>
                <a:latin typeface="Arial Black" pitchFamily="34" charset="0"/>
              </a:rPr>
              <a:t>2. MOTAKO DIABETESA: HIPERGLUZEMIAREN TRATAMENDU </a:t>
            </a:r>
            <a:r>
              <a:rPr lang="eu-ES" sz="3600" dirty="0" smtClean="0">
                <a:solidFill>
                  <a:srgbClr val="4BACC6"/>
                </a:solidFill>
                <a:latin typeface="Arial Black" pitchFamily="34" charset="0"/>
              </a:rPr>
              <a:t>FARMAKOLOGIKOAREN EGUNERAKETA</a:t>
            </a:r>
            <a:endParaRPr lang="es-ES" sz="3600" dirty="0">
              <a:solidFill>
                <a:srgbClr val="4BACC6"/>
              </a:solidFill>
              <a:latin typeface="Arial Black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394239" y="4092344"/>
            <a:ext cx="63555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/>
            <a:r>
              <a:rPr lang="es-ES_tradnl" sz="3600" dirty="0" smtClean="0">
                <a:solidFill>
                  <a:srgbClr val="4BACC6"/>
                </a:solidFill>
                <a:latin typeface="Arial Black" pitchFamily="34" charset="0"/>
              </a:rPr>
              <a:t>29 </a:t>
            </a:r>
            <a:r>
              <a:rPr lang="es-ES_tradnl" sz="3600" dirty="0" err="1">
                <a:solidFill>
                  <a:srgbClr val="4BACC6"/>
                </a:solidFill>
                <a:latin typeface="Arial Black" pitchFamily="34" charset="0"/>
              </a:rPr>
              <a:t>Liburukia</a:t>
            </a:r>
            <a:r>
              <a:rPr lang="es-ES_tradnl" sz="3600" dirty="0">
                <a:solidFill>
                  <a:srgbClr val="4BACC6"/>
                </a:solidFill>
                <a:latin typeface="Arial Black" pitchFamily="34" charset="0"/>
              </a:rPr>
              <a:t>, </a:t>
            </a:r>
            <a:r>
              <a:rPr lang="es-ES_tradnl" sz="3600" dirty="0" smtClean="0">
                <a:solidFill>
                  <a:srgbClr val="4BACC6"/>
                </a:solidFill>
                <a:latin typeface="Arial Black" pitchFamily="34" charset="0"/>
              </a:rPr>
              <a:t>05 </a:t>
            </a:r>
            <a:r>
              <a:rPr lang="es-ES_tradnl" sz="3600" dirty="0" err="1">
                <a:solidFill>
                  <a:srgbClr val="4BACC6"/>
                </a:solidFill>
                <a:latin typeface="Arial Black" pitchFamily="34" charset="0"/>
              </a:rPr>
              <a:t>zb</a:t>
            </a:r>
            <a:r>
              <a:rPr lang="es-ES_tradnl" sz="3600" dirty="0">
                <a:solidFill>
                  <a:srgbClr val="4BACC6"/>
                </a:solidFill>
                <a:latin typeface="Arial Black" pitchFamily="34" charset="0"/>
              </a:rPr>
              <a:t> </a:t>
            </a:r>
            <a:r>
              <a:rPr lang="es-ES_tradnl" sz="3600" dirty="0" smtClean="0">
                <a:solidFill>
                  <a:srgbClr val="4BACC6"/>
                </a:solidFill>
                <a:latin typeface="Arial Black" pitchFamily="34" charset="0"/>
              </a:rPr>
              <a:t>2021</a:t>
            </a:r>
            <a:endParaRPr lang="es-ES" sz="3600" dirty="0">
              <a:solidFill>
                <a:srgbClr val="4BACC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2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19538" y="111095"/>
            <a:ext cx="8373290" cy="651667"/>
          </a:xfrm>
        </p:spPr>
        <p:txBody>
          <a:bodyPr/>
          <a:lstStyle/>
          <a:p>
            <a:r>
              <a:rPr lang="es-ES" sz="1800" dirty="0" smtClean="0"/>
              <a:t>TRATAMENDU FARMACOLOGIKOAREN PROPOSAPENA DM2an:   </a:t>
            </a:r>
            <a:r>
              <a:rPr lang="es-ES" sz="2000" u="sng" dirty="0" err="1" smtClean="0"/>
              <a:t>Tratamendu</a:t>
            </a:r>
            <a:r>
              <a:rPr lang="es-ES" sz="2000" u="sng" dirty="0" smtClean="0"/>
              <a:t> </a:t>
            </a:r>
            <a:r>
              <a:rPr lang="es-ES" sz="2000" u="sng" dirty="0" err="1" smtClean="0"/>
              <a:t>konbinatua</a:t>
            </a:r>
            <a:endParaRPr lang="es-ES" sz="2400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66" y="890950"/>
            <a:ext cx="8964539" cy="5279114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342900" indent="-342900" algn="just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1600" dirty="0" err="1"/>
              <a:t>Bigarren</a:t>
            </a:r>
            <a:r>
              <a:rPr lang="es-ES" sz="1600" dirty="0"/>
              <a:t> </a:t>
            </a:r>
            <a:r>
              <a:rPr lang="es-ES" sz="1600" dirty="0" err="1"/>
              <a:t>farmako</a:t>
            </a:r>
            <a:r>
              <a:rPr lang="es-ES" sz="1600" dirty="0"/>
              <a:t> </a:t>
            </a:r>
            <a:r>
              <a:rPr lang="es-ES" sz="1600" dirty="0" err="1"/>
              <a:t>bat</a:t>
            </a:r>
            <a:r>
              <a:rPr lang="es-ES" sz="1600" dirty="0"/>
              <a:t> </a:t>
            </a:r>
            <a:r>
              <a:rPr lang="es-ES" sz="1600" dirty="0" err="1"/>
              <a:t>gehitzea</a:t>
            </a:r>
            <a:r>
              <a:rPr lang="es-ES" sz="1600" dirty="0"/>
              <a:t> </a:t>
            </a:r>
            <a:r>
              <a:rPr lang="es-ES" sz="1600" dirty="0" err="1"/>
              <a:t>gomendatzen</a:t>
            </a:r>
            <a:r>
              <a:rPr lang="es-ES" sz="1600" dirty="0"/>
              <a:t> da </a:t>
            </a:r>
            <a:r>
              <a:rPr lang="es-ES" sz="1600" b="1" dirty="0" err="1"/>
              <a:t>honako</a:t>
            </a:r>
            <a:r>
              <a:rPr lang="es-ES" sz="1600" b="1" dirty="0"/>
              <a:t> </a:t>
            </a:r>
            <a:r>
              <a:rPr lang="es-ES" sz="1600" b="1" dirty="0" err="1"/>
              <a:t>egoera</a:t>
            </a:r>
            <a:r>
              <a:rPr lang="es-ES" sz="1600" b="1" dirty="0"/>
              <a:t> </a:t>
            </a:r>
            <a:r>
              <a:rPr lang="es-ES" sz="1600" b="1" dirty="0" err="1" smtClean="0"/>
              <a:t>hauetan</a:t>
            </a:r>
            <a:r>
              <a:rPr lang="es-ES" sz="1600" b="1" dirty="0" smtClean="0"/>
              <a:t>:</a:t>
            </a:r>
            <a:endParaRPr lang="es-ES" sz="1600" dirty="0"/>
          </a:p>
          <a:p>
            <a:pPr marL="800100" lvl="1" indent="-342900" algn="just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1600" dirty="0" err="1"/>
              <a:t>Monoterapiako</a:t>
            </a:r>
            <a:r>
              <a:rPr lang="es-ES" sz="1600" dirty="0"/>
              <a:t> </a:t>
            </a:r>
            <a:r>
              <a:rPr lang="es-ES" sz="1600" dirty="0" err="1"/>
              <a:t>pazienteak</a:t>
            </a:r>
            <a:r>
              <a:rPr lang="es-ES" sz="1600" dirty="0"/>
              <a:t> </a:t>
            </a:r>
            <a:r>
              <a:rPr lang="es-ES" sz="1400" dirty="0"/>
              <a:t>(</a:t>
            </a:r>
            <a:r>
              <a:rPr lang="es-ES" sz="1400" dirty="0" err="1"/>
              <a:t>normalean</a:t>
            </a:r>
            <a:r>
              <a:rPr lang="es-ES" sz="1400" dirty="0"/>
              <a:t> </a:t>
            </a:r>
            <a:r>
              <a:rPr lang="es-ES" sz="1400" dirty="0" err="1"/>
              <a:t>metforminarekin</a:t>
            </a:r>
            <a:r>
              <a:rPr lang="es-ES" sz="1400" dirty="0"/>
              <a:t>)</a:t>
            </a:r>
            <a:r>
              <a:rPr lang="es-ES" sz="1600" dirty="0"/>
              <a:t>, </a:t>
            </a:r>
            <a:r>
              <a:rPr lang="es-ES" sz="1600" dirty="0" smtClean="0"/>
              <a:t>HbA1c </a:t>
            </a:r>
            <a:r>
              <a:rPr lang="es-ES" sz="1600" dirty="0" err="1" smtClean="0"/>
              <a:t>helburuak</a:t>
            </a:r>
            <a:r>
              <a:rPr lang="es-ES" sz="1600" dirty="0" smtClean="0"/>
              <a:t> </a:t>
            </a:r>
            <a:r>
              <a:rPr lang="es-ES" sz="1600" dirty="0" err="1"/>
              <a:t>lortzen</a:t>
            </a:r>
            <a:r>
              <a:rPr lang="es-ES" sz="1600" dirty="0"/>
              <a:t> </a:t>
            </a:r>
            <a:r>
              <a:rPr lang="es-ES" sz="1600" dirty="0" err="1"/>
              <a:t>ez</a:t>
            </a:r>
            <a:r>
              <a:rPr lang="es-ES" sz="1600" dirty="0"/>
              <a:t> </a:t>
            </a:r>
            <a:r>
              <a:rPr lang="es-ES" sz="1600" dirty="0" err="1" smtClean="0"/>
              <a:t>dituztenak</a:t>
            </a:r>
            <a:r>
              <a:rPr lang="es-ES" sz="1600" dirty="0" smtClean="0"/>
              <a:t>.</a:t>
            </a:r>
          </a:p>
          <a:p>
            <a:pPr marL="800100" lvl="1" indent="-342900" algn="just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1600" dirty="0"/>
              <a:t>GGK, </a:t>
            </a:r>
            <a:r>
              <a:rPr lang="es-ES" sz="1600" dirty="0" smtClean="0"/>
              <a:t>BG-</a:t>
            </a:r>
            <a:r>
              <a:rPr lang="es-ES" sz="1600" dirty="0" err="1" smtClean="0"/>
              <a:t>EFm</a:t>
            </a:r>
            <a:r>
              <a:rPr lang="es-ES" sz="1600" dirty="0" smtClean="0"/>
              <a:t> </a:t>
            </a:r>
            <a:r>
              <a:rPr lang="es-ES" sz="1600" dirty="0" err="1" smtClean="0"/>
              <a:t>edo</a:t>
            </a:r>
            <a:r>
              <a:rPr lang="es-ES" sz="1600" dirty="0" smtClean="0"/>
              <a:t> GKB/</a:t>
            </a:r>
            <a:r>
              <a:rPr lang="es-ES" sz="1600" dirty="0" err="1" smtClean="0"/>
              <a:t>arrisku</a:t>
            </a:r>
            <a:r>
              <a:rPr lang="es-ES" sz="1600" dirty="0" smtClean="0"/>
              <a:t> KB </a:t>
            </a:r>
            <a:r>
              <a:rPr lang="es-ES" sz="1600" dirty="0" err="1" smtClean="0"/>
              <a:t>handia</a:t>
            </a:r>
            <a:r>
              <a:rPr lang="es-ES" sz="1600" dirty="0" smtClean="0"/>
              <a:t> </a:t>
            </a:r>
            <a:r>
              <a:rPr lang="es-ES" sz="1600" dirty="0" err="1" smtClean="0"/>
              <a:t>dutenetan</a:t>
            </a:r>
            <a:r>
              <a:rPr lang="es-ES" sz="1600" dirty="0" smtClean="0"/>
              <a:t> (</a:t>
            </a:r>
            <a:r>
              <a:rPr lang="es-ES" sz="1600" dirty="0" err="1" smtClean="0"/>
              <a:t>eztabaida</a:t>
            </a:r>
            <a:r>
              <a:rPr lang="es-ES" sz="1600" dirty="0" smtClean="0"/>
              <a:t>):  </a:t>
            </a:r>
          </a:p>
          <a:p>
            <a:pPr marL="1257300" lvl="2" indent="-342900" algn="just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1200" dirty="0" err="1"/>
              <a:t>zenbait</a:t>
            </a:r>
            <a:r>
              <a:rPr lang="es-ES" sz="1200" dirty="0"/>
              <a:t> </a:t>
            </a:r>
            <a:r>
              <a:rPr lang="es-ES" sz="1200" dirty="0" err="1"/>
              <a:t>gidak</a:t>
            </a:r>
            <a:r>
              <a:rPr lang="es-ES" sz="1200" dirty="0"/>
              <a:t> </a:t>
            </a:r>
            <a:r>
              <a:rPr lang="es-ES" sz="1200" dirty="0" err="1"/>
              <a:t>bigarren</a:t>
            </a:r>
            <a:r>
              <a:rPr lang="es-ES" sz="1200" dirty="0"/>
              <a:t> </a:t>
            </a:r>
            <a:r>
              <a:rPr lang="es-ES" sz="1200" dirty="0" err="1"/>
              <a:t>farmako</a:t>
            </a:r>
            <a:r>
              <a:rPr lang="es-ES" sz="1200" dirty="0"/>
              <a:t> </a:t>
            </a:r>
            <a:r>
              <a:rPr lang="es-ES" sz="1200" dirty="0" err="1"/>
              <a:t>bat</a:t>
            </a:r>
            <a:r>
              <a:rPr lang="es-ES" sz="1200" dirty="0"/>
              <a:t> </a:t>
            </a:r>
            <a:r>
              <a:rPr lang="es-ES" sz="1200" dirty="0" err="1"/>
              <a:t>gehitzeko</a:t>
            </a:r>
            <a:r>
              <a:rPr lang="es-ES" sz="1200" dirty="0"/>
              <a:t> </a:t>
            </a:r>
            <a:r>
              <a:rPr lang="es-ES" sz="1200" dirty="0" err="1"/>
              <a:t>aukera</a:t>
            </a:r>
            <a:r>
              <a:rPr lang="es-ES" sz="1200" dirty="0"/>
              <a:t> </a:t>
            </a:r>
            <a:r>
              <a:rPr lang="es-ES" sz="1200" dirty="0" err="1"/>
              <a:t>kontsideratzea</a:t>
            </a:r>
            <a:r>
              <a:rPr lang="es-ES" sz="1200" dirty="0"/>
              <a:t> </a:t>
            </a:r>
            <a:r>
              <a:rPr lang="es-ES" sz="1200" dirty="0" err="1"/>
              <a:t>gomendatzen</a:t>
            </a:r>
            <a:r>
              <a:rPr lang="es-ES" sz="1200" dirty="0"/>
              <a:t> </a:t>
            </a:r>
            <a:r>
              <a:rPr lang="es-ES" sz="1200" dirty="0" err="1"/>
              <a:t>dute</a:t>
            </a:r>
            <a:r>
              <a:rPr lang="es-ES" sz="1200" dirty="0"/>
              <a:t>, </a:t>
            </a:r>
            <a:r>
              <a:rPr lang="es-ES" sz="1200" dirty="0" err="1"/>
              <a:t>kontrol</a:t>
            </a:r>
            <a:r>
              <a:rPr lang="es-ES" sz="1200" dirty="0"/>
              <a:t> </a:t>
            </a:r>
            <a:r>
              <a:rPr lang="es-ES" sz="1200" dirty="0" err="1"/>
              <a:t>gluzemikoa</a:t>
            </a:r>
            <a:r>
              <a:rPr lang="es-ES" sz="1200" dirty="0"/>
              <a:t> </a:t>
            </a:r>
            <a:r>
              <a:rPr lang="es-ES" sz="1200" dirty="0" err="1"/>
              <a:t>edozein</a:t>
            </a:r>
            <a:r>
              <a:rPr lang="es-ES" sz="1200" dirty="0"/>
              <a:t> dela ere, </a:t>
            </a:r>
            <a:r>
              <a:rPr lang="es-ES" sz="1200" dirty="0" err="1"/>
              <a:t>gertaera</a:t>
            </a:r>
            <a:r>
              <a:rPr lang="es-ES" sz="1200" dirty="0"/>
              <a:t> </a:t>
            </a:r>
            <a:r>
              <a:rPr lang="es-ES" sz="1200" dirty="0" smtClean="0"/>
              <a:t>KB eta </a:t>
            </a:r>
            <a:r>
              <a:rPr lang="es-ES" sz="1200" dirty="0" err="1" smtClean="0"/>
              <a:t>giltzurruneko</a:t>
            </a:r>
            <a:r>
              <a:rPr lang="es-ES" sz="1200" dirty="0" smtClean="0"/>
              <a:t> </a:t>
            </a:r>
            <a:r>
              <a:rPr lang="es-ES" sz="1200" dirty="0" err="1"/>
              <a:t>gertaeren</a:t>
            </a:r>
            <a:r>
              <a:rPr lang="es-ES" sz="1200" dirty="0"/>
              <a:t> </a:t>
            </a:r>
            <a:r>
              <a:rPr lang="es-ES" sz="1200" dirty="0" err="1"/>
              <a:t>arriskua</a:t>
            </a:r>
            <a:r>
              <a:rPr lang="es-ES" sz="1200" dirty="0"/>
              <a:t> </a:t>
            </a:r>
            <a:r>
              <a:rPr lang="es-ES" sz="1200" dirty="0" err="1" smtClean="0"/>
              <a:t>gutxitzeko</a:t>
            </a:r>
            <a:r>
              <a:rPr lang="es-ES" sz="1200" dirty="0"/>
              <a:t>. </a:t>
            </a:r>
            <a:endParaRPr lang="es-ES" sz="1200" dirty="0" smtClean="0"/>
          </a:p>
          <a:p>
            <a:pPr marL="1257300" lvl="2" indent="-342900" algn="just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1200" dirty="0" err="1" smtClean="0"/>
              <a:t>beste</a:t>
            </a:r>
            <a:r>
              <a:rPr lang="es-ES" sz="1200" dirty="0" smtClean="0"/>
              <a:t> </a:t>
            </a:r>
            <a:r>
              <a:rPr lang="es-ES" sz="1200" dirty="0" err="1"/>
              <a:t>gida</a:t>
            </a:r>
            <a:r>
              <a:rPr lang="es-ES" sz="1200" dirty="0"/>
              <a:t> </a:t>
            </a:r>
            <a:r>
              <a:rPr lang="es-ES" sz="1200" dirty="0" err="1"/>
              <a:t>batzuek</a:t>
            </a:r>
            <a:r>
              <a:rPr lang="es-ES" sz="1200" dirty="0"/>
              <a:t> </a:t>
            </a:r>
            <a:r>
              <a:rPr lang="es-ES" sz="1200" dirty="0" err="1"/>
              <a:t>gomendatzen</a:t>
            </a:r>
            <a:r>
              <a:rPr lang="es-ES" sz="1200" dirty="0"/>
              <a:t> </a:t>
            </a:r>
            <a:r>
              <a:rPr lang="es-ES" sz="1200" dirty="0" err="1"/>
              <a:t>dute</a:t>
            </a:r>
            <a:r>
              <a:rPr lang="es-ES" sz="1200" dirty="0"/>
              <a:t> </a:t>
            </a:r>
            <a:r>
              <a:rPr lang="es-ES" sz="1200" dirty="0" err="1"/>
              <a:t>bigarren</a:t>
            </a:r>
            <a:r>
              <a:rPr lang="es-ES" sz="1200" dirty="0"/>
              <a:t> </a:t>
            </a:r>
            <a:r>
              <a:rPr lang="es-ES" sz="1200" dirty="0" err="1"/>
              <a:t>farmakoa</a:t>
            </a:r>
            <a:r>
              <a:rPr lang="es-ES" sz="1200" dirty="0"/>
              <a:t> </a:t>
            </a:r>
            <a:r>
              <a:rPr lang="es-ES" sz="1200" dirty="0" err="1"/>
              <a:t>gehitzea</a:t>
            </a:r>
            <a:r>
              <a:rPr lang="es-ES" sz="1200" dirty="0"/>
              <a:t> </a:t>
            </a:r>
            <a:r>
              <a:rPr lang="es-ES" sz="1200" dirty="0" err="1"/>
              <a:t>gluzemia-kontroleko</a:t>
            </a:r>
            <a:r>
              <a:rPr lang="es-ES" sz="1200" dirty="0"/>
              <a:t> </a:t>
            </a:r>
            <a:r>
              <a:rPr lang="es-ES" sz="1200" dirty="0" err="1"/>
              <a:t>helburuak</a:t>
            </a:r>
            <a:r>
              <a:rPr lang="es-ES" sz="1200" dirty="0"/>
              <a:t> </a:t>
            </a:r>
            <a:r>
              <a:rPr lang="es-ES" sz="1200" dirty="0" err="1"/>
              <a:t>lortzen</a:t>
            </a:r>
            <a:r>
              <a:rPr lang="es-ES" sz="1200" dirty="0"/>
              <a:t> </a:t>
            </a:r>
            <a:r>
              <a:rPr lang="es-ES" sz="1200" dirty="0" err="1"/>
              <a:t>ez</a:t>
            </a:r>
            <a:r>
              <a:rPr lang="es-ES" sz="1200" dirty="0"/>
              <a:t> </a:t>
            </a:r>
            <a:r>
              <a:rPr lang="es-ES" sz="1200" dirty="0" err="1" smtClean="0"/>
              <a:t>direnean</a:t>
            </a:r>
            <a:r>
              <a:rPr lang="es-ES" sz="1200" dirty="0" smtClean="0"/>
              <a:t>; </a:t>
            </a:r>
            <a:r>
              <a:rPr lang="es-ES" sz="1200" dirty="0"/>
              <a:t>izan ere, </a:t>
            </a:r>
            <a:r>
              <a:rPr lang="es-ES" sz="1200" dirty="0" err="1"/>
              <a:t>gliflozinekin</a:t>
            </a:r>
            <a:r>
              <a:rPr lang="es-ES" sz="1200" dirty="0"/>
              <a:t> eta ar-GLP-1arekin </a:t>
            </a:r>
            <a:r>
              <a:rPr lang="es-ES" sz="1200" dirty="0" err="1"/>
              <a:t>egindako</a:t>
            </a:r>
            <a:r>
              <a:rPr lang="es-ES" sz="1200" dirty="0"/>
              <a:t> ASK-KB </a:t>
            </a:r>
            <a:r>
              <a:rPr lang="es-ES" sz="1200" dirty="0" err="1"/>
              <a:t>gehienetan</a:t>
            </a:r>
            <a:r>
              <a:rPr lang="es-ES" sz="1200" dirty="0"/>
              <a:t> HbA1c </a:t>
            </a:r>
            <a:r>
              <a:rPr lang="es-ES" sz="1200" dirty="0" err="1"/>
              <a:t>basala</a:t>
            </a:r>
            <a:r>
              <a:rPr lang="es-ES" sz="1200" dirty="0"/>
              <a:t> % 8tik </a:t>
            </a:r>
            <a:r>
              <a:rPr lang="es-ES" sz="1200" dirty="0" err="1"/>
              <a:t>gorakoa</a:t>
            </a:r>
            <a:r>
              <a:rPr lang="es-ES" sz="1200" dirty="0"/>
              <a:t> zen, eta </a:t>
            </a:r>
            <a:r>
              <a:rPr lang="es-ES" sz="1200" dirty="0" err="1"/>
              <a:t>beti</a:t>
            </a:r>
            <a:r>
              <a:rPr lang="es-ES" sz="1200" dirty="0"/>
              <a:t> &gt;% </a:t>
            </a:r>
            <a:r>
              <a:rPr lang="es-ES" sz="1200" dirty="0" smtClean="0"/>
              <a:t>7 </a:t>
            </a:r>
          </a:p>
          <a:p>
            <a:pPr marL="342900" indent="-342900" algn="just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1600" b="1" dirty="0" err="1" smtClean="0"/>
              <a:t>Tratamendu</a:t>
            </a:r>
            <a:r>
              <a:rPr lang="es-ES" sz="1600" b="1" dirty="0" smtClean="0"/>
              <a:t> </a:t>
            </a:r>
            <a:r>
              <a:rPr lang="es-ES" sz="1600" b="1" dirty="0" err="1"/>
              <a:t>konbinatua</a:t>
            </a:r>
            <a:r>
              <a:rPr lang="es-ES" sz="1600" b="1" dirty="0"/>
              <a:t> </a:t>
            </a:r>
            <a:r>
              <a:rPr lang="es-ES" sz="1600" b="1" dirty="0" err="1" smtClean="0"/>
              <a:t>hautatzea</a:t>
            </a:r>
            <a:r>
              <a:rPr lang="es-ES" sz="1600" dirty="0" smtClean="0"/>
              <a:t>: </a:t>
            </a:r>
            <a:r>
              <a:rPr lang="es-ES" sz="1200" dirty="0" err="1" smtClean="0"/>
              <a:t>baldintzatzaile</a:t>
            </a:r>
            <a:r>
              <a:rPr lang="es-ES" sz="1200" dirty="0" smtClean="0"/>
              <a:t> </a:t>
            </a:r>
            <a:r>
              <a:rPr lang="es-ES" sz="1200" dirty="0" err="1"/>
              <a:t>klinikoak</a:t>
            </a:r>
            <a:r>
              <a:rPr lang="es-ES" sz="1200" dirty="0"/>
              <a:t>, </a:t>
            </a:r>
            <a:r>
              <a:rPr lang="es-ES" sz="1200" dirty="0" err="1"/>
              <a:t>gaixotasunaren</a:t>
            </a:r>
            <a:r>
              <a:rPr lang="es-ES" sz="1200" dirty="0"/>
              <a:t> </a:t>
            </a:r>
            <a:r>
              <a:rPr lang="es-ES" sz="1200" dirty="0" err="1"/>
              <a:t>bilakaera-urteak</a:t>
            </a:r>
            <a:r>
              <a:rPr lang="es-ES" sz="1200" dirty="0"/>
              <a:t>, </a:t>
            </a:r>
            <a:r>
              <a:rPr lang="es-ES" sz="1200" dirty="0" err="1"/>
              <a:t>hipergluzemia</a:t>
            </a:r>
            <a:r>
              <a:rPr lang="es-ES" sz="1200" dirty="0"/>
              <a:t> </a:t>
            </a:r>
            <a:r>
              <a:rPr lang="es-ES" sz="1200" dirty="0" err="1"/>
              <a:t>maila</a:t>
            </a:r>
            <a:r>
              <a:rPr lang="es-ES" sz="1200" dirty="0"/>
              <a:t> eta </a:t>
            </a:r>
            <a:r>
              <a:rPr lang="es-ES" sz="1200" dirty="0" err="1"/>
              <a:t>tratamendu-helburuak</a:t>
            </a:r>
            <a:r>
              <a:rPr lang="es-ES" sz="1200" dirty="0"/>
              <a:t>, </a:t>
            </a:r>
            <a:r>
              <a:rPr lang="es-ES" sz="1200" dirty="0" err="1"/>
              <a:t>bai</a:t>
            </a:r>
            <a:r>
              <a:rPr lang="es-ES" sz="1200" dirty="0"/>
              <a:t> eta </a:t>
            </a:r>
            <a:r>
              <a:rPr lang="es-ES" sz="1200" dirty="0" err="1"/>
              <a:t>pazienteen</a:t>
            </a:r>
            <a:r>
              <a:rPr lang="es-ES" sz="1200" dirty="0"/>
              <a:t> </a:t>
            </a:r>
            <a:r>
              <a:rPr lang="es-ES" sz="1200" dirty="0" err="1"/>
              <a:t>lehentasunak</a:t>
            </a:r>
            <a:r>
              <a:rPr lang="es-ES" sz="1200" dirty="0"/>
              <a:t>, </a:t>
            </a:r>
            <a:r>
              <a:rPr lang="es-ES" sz="1200" dirty="0" err="1"/>
              <a:t>adina</a:t>
            </a:r>
            <a:r>
              <a:rPr lang="es-ES" sz="1200" dirty="0"/>
              <a:t> eta </a:t>
            </a:r>
            <a:r>
              <a:rPr lang="es-ES" sz="1200" dirty="0" err="1"/>
              <a:t>bizi-itxaropenak</a:t>
            </a:r>
            <a:r>
              <a:rPr lang="es-ES" sz="1200" dirty="0"/>
              <a:t>, </a:t>
            </a:r>
            <a:r>
              <a:rPr lang="es-ES" sz="1200" dirty="0" err="1"/>
              <a:t>gaixotasunaren</a:t>
            </a:r>
            <a:r>
              <a:rPr lang="es-ES" sz="1200" dirty="0"/>
              <a:t> eta </a:t>
            </a:r>
            <a:r>
              <a:rPr lang="es-ES" sz="1200" dirty="0" err="1"/>
              <a:t>tratamenduaren</a:t>
            </a:r>
            <a:r>
              <a:rPr lang="es-ES" sz="1200" dirty="0"/>
              <a:t> </a:t>
            </a:r>
            <a:r>
              <a:rPr lang="es-ES" sz="1200" dirty="0" err="1"/>
              <a:t>karga</a:t>
            </a:r>
            <a:r>
              <a:rPr lang="es-ES" sz="1200" dirty="0"/>
              <a:t>, </a:t>
            </a:r>
            <a:r>
              <a:rPr lang="es-ES" sz="1200" dirty="0" err="1"/>
              <a:t>erabilitako</a:t>
            </a:r>
            <a:r>
              <a:rPr lang="es-ES" sz="1200" dirty="0"/>
              <a:t> </a:t>
            </a:r>
            <a:r>
              <a:rPr lang="es-ES" sz="1200" dirty="0" err="1"/>
              <a:t>sendagaien</a:t>
            </a:r>
            <a:r>
              <a:rPr lang="es-ES" sz="1200" dirty="0"/>
              <a:t> </a:t>
            </a:r>
            <a:r>
              <a:rPr lang="es-ES" sz="1200" dirty="0" err="1"/>
              <a:t>ondorio</a:t>
            </a:r>
            <a:r>
              <a:rPr lang="es-ES" sz="1200" dirty="0"/>
              <a:t> </a:t>
            </a:r>
            <a:r>
              <a:rPr lang="es-ES" sz="1200" dirty="0" err="1"/>
              <a:t>kaltegarrien</a:t>
            </a:r>
            <a:r>
              <a:rPr lang="es-ES" sz="1200" dirty="0"/>
              <a:t> </a:t>
            </a:r>
            <a:r>
              <a:rPr lang="es-ES" sz="1200" dirty="0" err="1"/>
              <a:t>profila</a:t>
            </a:r>
            <a:r>
              <a:rPr lang="es-ES" sz="1200" dirty="0"/>
              <a:t>, </a:t>
            </a:r>
            <a:r>
              <a:rPr lang="es-ES" sz="1200" dirty="0" err="1"/>
              <a:t>hipogluzemiak</a:t>
            </a:r>
            <a:r>
              <a:rPr lang="es-ES" sz="1200" dirty="0"/>
              <a:t> </a:t>
            </a:r>
            <a:r>
              <a:rPr lang="es-ES" sz="1200" dirty="0" err="1"/>
              <a:t>edo</a:t>
            </a:r>
            <a:r>
              <a:rPr lang="es-ES" sz="1200" dirty="0"/>
              <a:t> </a:t>
            </a:r>
            <a:r>
              <a:rPr lang="es-ES" sz="1200" dirty="0" err="1"/>
              <a:t>bestelako</a:t>
            </a:r>
            <a:r>
              <a:rPr lang="es-ES" sz="1200" dirty="0"/>
              <a:t> </a:t>
            </a:r>
            <a:r>
              <a:rPr lang="es-ES" sz="1200" dirty="0" err="1"/>
              <a:t>ondorio</a:t>
            </a:r>
            <a:r>
              <a:rPr lang="es-ES" sz="1200" dirty="0"/>
              <a:t> </a:t>
            </a:r>
            <a:r>
              <a:rPr lang="es-ES" sz="1200" dirty="0" err="1"/>
              <a:t>kaltegarriak</a:t>
            </a:r>
            <a:r>
              <a:rPr lang="es-ES" sz="1200" dirty="0"/>
              <a:t> </a:t>
            </a:r>
            <a:r>
              <a:rPr lang="es-ES" sz="1200" dirty="0" err="1"/>
              <a:t>izateko</a:t>
            </a:r>
            <a:r>
              <a:rPr lang="es-ES" sz="1200" dirty="0"/>
              <a:t> </a:t>
            </a:r>
            <a:r>
              <a:rPr lang="es-ES" sz="1200" dirty="0" err="1"/>
              <a:t>arriskua</a:t>
            </a:r>
            <a:r>
              <a:rPr lang="es-ES" sz="1200" dirty="0"/>
              <a:t> eta </a:t>
            </a:r>
            <a:r>
              <a:rPr lang="es-ES" sz="1200" dirty="0" err="1"/>
              <a:t>farmakoen</a:t>
            </a:r>
            <a:r>
              <a:rPr lang="es-ES" sz="1200" dirty="0"/>
              <a:t> </a:t>
            </a:r>
            <a:r>
              <a:rPr lang="es-ES" sz="1200" dirty="0" err="1"/>
              <a:t>kostua</a:t>
            </a:r>
            <a:r>
              <a:rPr lang="es-ES" sz="1200" dirty="0"/>
              <a:t> ere.</a:t>
            </a:r>
          </a:p>
          <a:p>
            <a:pPr marL="342900" indent="-342900" algn="just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1600" dirty="0" err="1"/>
              <a:t>Tratamendu</a:t>
            </a:r>
            <a:r>
              <a:rPr lang="es-ES" sz="1600" dirty="0"/>
              <a:t> </a:t>
            </a:r>
            <a:r>
              <a:rPr lang="es-ES" sz="1600" dirty="0" err="1"/>
              <a:t>konbinatua</a:t>
            </a:r>
            <a:r>
              <a:rPr lang="es-ES" sz="1600" dirty="0"/>
              <a:t> </a:t>
            </a:r>
            <a:r>
              <a:rPr lang="es-ES" sz="1600" dirty="0" err="1"/>
              <a:t>hautatzea</a:t>
            </a:r>
            <a:r>
              <a:rPr lang="es-ES" sz="1600" dirty="0"/>
              <a:t>, </a:t>
            </a:r>
            <a:r>
              <a:rPr lang="es-ES" sz="1600" b="1" dirty="0" err="1"/>
              <a:t>baldintzatzaile</a:t>
            </a:r>
            <a:r>
              <a:rPr lang="es-ES" sz="1600" b="1" dirty="0"/>
              <a:t> </a:t>
            </a:r>
            <a:r>
              <a:rPr lang="es-ES" sz="1600" b="1" dirty="0" err="1"/>
              <a:t>kliniko</a:t>
            </a:r>
            <a:r>
              <a:rPr lang="es-ES" sz="1600" b="1" dirty="0"/>
              <a:t> </a:t>
            </a:r>
            <a:r>
              <a:rPr lang="es-ES" sz="1600" b="1" dirty="0" err="1"/>
              <a:t>nagusiaren</a:t>
            </a:r>
            <a:r>
              <a:rPr lang="es-ES" sz="1600" b="1" dirty="0"/>
              <a:t> </a:t>
            </a:r>
            <a:r>
              <a:rPr lang="es-ES" sz="1600" b="1" dirty="0" err="1" smtClean="0"/>
              <a:t>arabera</a:t>
            </a:r>
            <a:r>
              <a:rPr lang="es-ES" sz="1600" b="1" dirty="0" smtClean="0"/>
              <a:t> </a:t>
            </a:r>
            <a:r>
              <a:rPr lang="es-ES" sz="1600" dirty="0" smtClean="0"/>
              <a:t>(</a:t>
            </a:r>
            <a:r>
              <a:rPr lang="es-ES" sz="1600" dirty="0" err="1" smtClean="0"/>
              <a:t>Ikusi</a:t>
            </a:r>
            <a:r>
              <a:rPr lang="es-ES" sz="1600" dirty="0" smtClean="0"/>
              <a:t> </a:t>
            </a:r>
            <a:r>
              <a:rPr lang="es-ES" sz="1600" dirty="0" err="1" smtClean="0"/>
              <a:t>a</a:t>
            </a:r>
            <a:r>
              <a:rPr lang="es-ES" sz="1600" b="1" dirty="0" err="1" smtClean="0"/>
              <a:t>lgoritmoa</a:t>
            </a:r>
            <a:r>
              <a:rPr lang="es-ES" sz="1600" dirty="0" smtClean="0"/>
              <a:t>). </a:t>
            </a:r>
          </a:p>
          <a:p>
            <a:pPr marL="800100" lvl="1" indent="-342900" algn="just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1050" dirty="0" smtClean="0"/>
              <a:t>GKB: </a:t>
            </a:r>
            <a:r>
              <a:rPr lang="es-ES" sz="1050" dirty="0" err="1" smtClean="0"/>
              <a:t>gliflozinak</a:t>
            </a:r>
            <a:r>
              <a:rPr lang="es-ES" sz="1050" dirty="0" smtClean="0"/>
              <a:t> </a:t>
            </a:r>
            <a:r>
              <a:rPr lang="es-ES" sz="1050" dirty="0" err="1" smtClean="0"/>
              <a:t>aukerakoak</a:t>
            </a:r>
            <a:r>
              <a:rPr lang="es-ES" sz="1050" dirty="0" smtClean="0"/>
              <a:t>  (</a:t>
            </a:r>
            <a:r>
              <a:rPr lang="es-ES" sz="1050" dirty="0" err="1" smtClean="0"/>
              <a:t>gertaera</a:t>
            </a:r>
            <a:r>
              <a:rPr lang="es-ES" sz="1050" dirty="0" smtClean="0"/>
              <a:t> KB, </a:t>
            </a:r>
            <a:r>
              <a:rPr lang="es-ES" sz="1050" dirty="0" err="1" smtClean="0"/>
              <a:t>giltzurrunekoak</a:t>
            </a:r>
            <a:r>
              <a:rPr lang="es-ES" sz="1050" dirty="0" smtClean="0"/>
              <a:t> eta BG </a:t>
            </a:r>
            <a:r>
              <a:rPr lang="es-ES" sz="1050" dirty="0" err="1" smtClean="0"/>
              <a:t>gutxitzen</a:t>
            </a:r>
            <a:r>
              <a:rPr lang="es-ES" sz="1050" dirty="0" smtClean="0"/>
              <a:t> </a:t>
            </a:r>
            <a:r>
              <a:rPr lang="es-ES" sz="1050" dirty="0" err="1" smtClean="0"/>
              <a:t>dituzte</a:t>
            </a:r>
            <a:r>
              <a:rPr lang="es-ES" sz="1050" dirty="0" smtClean="0"/>
              <a:t>, </a:t>
            </a:r>
            <a:r>
              <a:rPr lang="es-ES" sz="1050" dirty="0" err="1" smtClean="0"/>
              <a:t>aho</a:t>
            </a:r>
            <a:r>
              <a:rPr lang="es-ES" sz="1050" dirty="0" smtClean="0"/>
              <a:t> </a:t>
            </a:r>
            <a:r>
              <a:rPr lang="es-ES" sz="1050" dirty="0" err="1" smtClean="0"/>
              <a:t>bidez</a:t>
            </a:r>
            <a:r>
              <a:rPr lang="es-ES" sz="1050" dirty="0" smtClean="0"/>
              <a:t>, </a:t>
            </a:r>
            <a:r>
              <a:rPr lang="es-ES" sz="1050" dirty="0" err="1" smtClean="0"/>
              <a:t>koste</a:t>
            </a:r>
            <a:r>
              <a:rPr lang="es-ES" sz="1050" dirty="0" smtClean="0"/>
              <a:t> </a:t>
            </a:r>
            <a:r>
              <a:rPr lang="es-ES" sz="1050" dirty="0" err="1" smtClean="0"/>
              <a:t>txikiagoa</a:t>
            </a:r>
            <a:r>
              <a:rPr lang="es-ES" sz="1050" dirty="0" smtClean="0"/>
              <a:t> arGLP-1ekin </a:t>
            </a:r>
            <a:r>
              <a:rPr lang="es-ES" sz="1050" dirty="0" err="1" smtClean="0"/>
              <a:t>alderatuz</a:t>
            </a:r>
            <a:r>
              <a:rPr lang="es-ES" sz="1050" dirty="0" smtClean="0"/>
              <a:t>, </a:t>
            </a:r>
            <a:r>
              <a:rPr lang="es-ES" sz="1050" dirty="0" err="1" smtClean="0"/>
              <a:t>bisadurik</a:t>
            </a:r>
            <a:r>
              <a:rPr lang="es-ES" sz="1050" dirty="0" smtClean="0"/>
              <a:t> </a:t>
            </a:r>
            <a:r>
              <a:rPr lang="es-ES" sz="1050" dirty="0" err="1" smtClean="0"/>
              <a:t>ez</a:t>
            </a:r>
            <a:r>
              <a:rPr lang="es-ES" sz="1050" dirty="0" smtClean="0"/>
              <a:t> </a:t>
            </a:r>
            <a:r>
              <a:rPr lang="es-ES" sz="1050" dirty="0" err="1" smtClean="0"/>
              <a:t>dute</a:t>
            </a:r>
            <a:r>
              <a:rPr lang="es-ES" sz="1050" dirty="0" smtClean="0"/>
              <a:t> </a:t>
            </a:r>
            <a:r>
              <a:rPr lang="es-ES" sz="1050" dirty="0" err="1" smtClean="0"/>
              <a:t>behar</a:t>
            </a:r>
            <a:r>
              <a:rPr lang="es-ES" sz="1050" dirty="0" smtClean="0"/>
              <a:t>). </a:t>
            </a:r>
            <a:r>
              <a:rPr lang="es-ES" sz="1050" dirty="0" err="1" smtClean="0"/>
              <a:t>Gliflozinak</a:t>
            </a:r>
            <a:r>
              <a:rPr lang="es-ES" sz="1050" dirty="0" smtClean="0"/>
              <a:t> </a:t>
            </a:r>
            <a:r>
              <a:rPr lang="es-ES" sz="1050" dirty="0" err="1" smtClean="0"/>
              <a:t>kontraindikatuak</a:t>
            </a:r>
            <a:r>
              <a:rPr lang="es-ES" sz="1050" dirty="0" smtClean="0"/>
              <a:t> </a:t>
            </a:r>
            <a:r>
              <a:rPr lang="es-ES" sz="1050" dirty="0" err="1" smtClean="0"/>
              <a:t>edo</a:t>
            </a:r>
            <a:r>
              <a:rPr lang="es-ES" sz="1050" dirty="0" smtClean="0"/>
              <a:t> </a:t>
            </a:r>
            <a:r>
              <a:rPr lang="es-ES" sz="1050" dirty="0" err="1" smtClean="0"/>
              <a:t>gomendatzen</a:t>
            </a:r>
            <a:r>
              <a:rPr lang="es-ES" sz="1050" dirty="0" smtClean="0"/>
              <a:t> </a:t>
            </a:r>
            <a:r>
              <a:rPr lang="es-ES" sz="1050" dirty="0" err="1" smtClean="0"/>
              <a:t>ez</a:t>
            </a:r>
            <a:r>
              <a:rPr lang="es-ES" sz="1050" dirty="0" smtClean="0"/>
              <a:t> </a:t>
            </a:r>
            <a:r>
              <a:rPr lang="es-ES" sz="1050" dirty="0" err="1" smtClean="0"/>
              <a:t>direnean</a:t>
            </a:r>
            <a:r>
              <a:rPr lang="es-ES" sz="1050" dirty="0"/>
              <a:t> </a:t>
            </a:r>
            <a:r>
              <a:rPr lang="es-ES" sz="1050" dirty="0" smtClean="0"/>
              <a:t>(</a:t>
            </a:r>
            <a:r>
              <a:rPr lang="es-ES" sz="1050" dirty="0" err="1" smtClean="0"/>
              <a:t>IGe</a:t>
            </a:r>
            <a:r>
              <a:rPr lang="es-ES" sz="1050" dirty="0" smtClean="0"/>
              <a:t> </a:t>
            </a:r>
            <a:r>
              <a:rPr lang="es-ES" sz="1050" dirty="0"/>
              <a:t>&lt;30 ml/min/1,73 </a:t>
            </a:r>
            <a:r>
              <a:rPr lang="es-ES" sz="1050" dirty="0" smtClean="0"/>
              <a:t>m</a:t>
            </a:r>
            <a:r>
              <a:rPr lang="es-ES" sz="1050" baseline="30000" dirty="0" smtClean="0"/>
              <a:t>2</a:t>
            </a:r>
            <a:r>
              <a:rPr lang="es-ES" sz="1050" dirty="0" smtClean="0"/>
              <a:t>, </a:t>
            </a:r>
            <a:r>
              <a:rPr lang="es-ES" sz="1050" dirty="0" err="1" smtClean="0"/>
              <a:t>arteriopatia</a:t>
            </a:r>
            <a:r>
              <a:rPr lang="es-ES" sz="1050" dirty="0" smtClean="0"/>
              <a:t> </a:t>
            </a:r>
            <a:r>
              <a:rPr lang="es-ES" sz="1050" dirty="0" err="1"/>
              <a:t>periferikoa</a:t>
            </a:r>
            <a:r>
              <a:rPr lang="es-ES" sz="1050" dirty="0"/>
              <a:t>, </a:t>
            </a:r>
            <a:r>
              <a:rPr lang="es-ES" sz="1050" dirty="0" err="1"/>
              <a:t>neuropatia</a:t>
            </a:r>
            <a:r>
              <a:rPr lang="es-ES" sz="1050" dirty="0"/>
              <a:t> </a:t>
            </a:r>
            <a:r>
              <a:rPr lang="es-ES" sz="1050" dirty="0" err="1"/>
              <a:t>periferikoa</a:t>
            </a:r>
            <a:r>
              <a:rPr lang="es-ES" sz="1050" dirty="0"/>
              <a:t> eta </a:t>
            </a:r>
            <a:r>
              <a:rPr lang="es-ES" sz="1050" dirty="0" err="1"/>
              <a:t>aurretiko</a:t>
            </a:r>
            <a:r>
              <a:rPr lang="es-ES" sz="1050" dirty="0"/>
              <a:t> </a:t>
            </a:r>
            <a:r>
              <a:rPr lang="es-ES" sz="1050" dirty="0" err="1" smtClean="0"/>
              <a:t>anputazioa</a:t>
            </a:r>
            <a:r>
              <a:rPr lang="es-ES" sz="1050" dirty="0" smtClean="0"/>
              <a:t>, </a:t>
            </a:r>
            <a:r>
              <a:rPr lang="es-ES" sz="1050" dirty="0" err="1" smtClean="0"/>
              <a:t>efektu</a:t>
            </a:r>
            <a:r>
              <a:rPr lang="es-ES" sz="1050" dirty="0" smtClean="0"/>
              <a:t> </a:t>
            </a:r>
            <a:r>
              <a:rPr lang="es-ES" sz="1050" dirty="0" err="1" smtClean="0"/>
              <a:t>desiragaitzak</a:t>
            </a:r>
            <a:r>
              <a:rPr lang="es-ES" sz="1050" dirty="0" smtClean="0"/>
              <a:t>):  ar-GLP-1.  </a:t>
            </a:r>
          </a:p>
          <a:p>
            <a:pPr marL="800100" lvl="1" indent="-342900" algn="just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1050" dirty="0" smtClean="0"/>
              <a:t>BG-</a:t>
            </a:r>
            <a:r>
              <a:rPr lang="es-ES" sz="1050" dirty="0" err="1" smtClean="0"/>
              <a:t>EFm</a:t>
            </a:r>
            <a:r>
              <a:rPr lang="es-ES" sz="1050" dirty="0" smtClean="0"/>
              <a:t>: </a:t>
            </a:r>
            <a:r>
              <a:rPr lang="es-ES" sz="1050" dirty="0" err="1" smtClean="0"/>
              <a:t>gliflozinak</a:t>
            </a:r>
            <a:endParaRPr lang="es-ES" sz="1050" dirty="0" smtClean="0"/>
          </a:p>
          <a:p>
            <a:pPr marL="800100" lvl="1" indent="-342900" algn="just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1050" dirty="0" smtClean="0"/>
              <a:t>GGK: </a:t>
            </a:r>
            <a:r>
              <a:rPr lang="es-ES" sz="1050" dirty="0" err="1" smtClean="0"/>
              <a:t>gliflozinak</a:t>
            </a:r>
            <a:r>
              <a:rPr lang="es-ES" sz="1050" dirty="0" smtClean="0"/>
              <a:t> </a:t>
            </a:r>
            <a:r>
              <a:rPr lang="es-ES" sz="1050" dirty="0" err="1" smtClean="0"/>
              <a:t>edo</a:t>
            </a:r>
            <a:r>
              <a:rPr lang="es-ES" sz="1050" dirty="0" smtClean="0"/>
              <a:t>  arGLP-1,  </a:t>
            </a:r>
            <a:r>
              <a:rPr lang="es-ES" sz="1050" dirty="0" err="1" smtClean="0"/>
              <a:t>IGe</a:t>
            </a:r>
            <a:r>
              <a:rPr lang="es-ES" sz="1050" dirty="0" smtClean="0"/>
              <a:t>-aren </a:t>
            </a:r>
            <a:r>
              <a:rPr lang="es-ES" sz="1050" dirty="0" err="1" smtClean="0"/>
              <a:t>arabera</a:t>
            </a:r>
            <a:endParaRPr lang="es-ES" sz="1050" dirty="0" smtClean="0"/>
          </a:p>
          <a:p>
            <a:pPr marL="800100" lvl="1" indent="-342900" algn="just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1050" dirty="0" err="1" smtClean="0"/>
              <a:t>Hauskortasuna</a:t>
            </a:r>
            <a:r>
              <a:rPr lang="es-ES" sz="1050" dirty="0" smtClean="0"/>
              <a:t>:  </a:t>
            </a:r>
            <a:r>
              <a:rPr lang="es-ES" sz="1050" dirty="0" err="1" smtClean="0"/>
              <a:t>gliptinak</a:t>
            </a:r>
            <a:r>
              <a:rPr lang="es-ES" sz="1050" dirty="0" smtClean="0"/>
              <a:t>, </a:t>
            </a:r>
            <a:r>
              <a:rPr lang="es-ES" sz="1050" dirty="0" err="1" smtClean="0"/>
              <a:t>erraz</a:t>
            </a:r>
            <a:r>
              <a:rPr lang="es-ES" sz="1050" dirty="0" smtClean="0"/>
              <a:t> </a:t>
            </a:r>
            <a:r>
              <a:rPr lang="es-ES" sz="1050" dirty="0" err="1" smtClean="0"/>
              <a:t>erabiltzen</a:t>
            </a:r>
            <a:r>
              <a:rPr lang="es-ES" sz="1050" dirty="0" smtClean="0"/>
              <a:t> </a:t>
            </a:r>
            <a:r>
              <a:rPr lang="es-ES" sz="1050" dirty="0" err="1" smtClean="0"/>
              <a:t>direlako</a:t>
            </a:r>
            <a:r>
              <a:rPr lang="es-ES" sz="1050" dirty="0" smtClean="0"/>
              <a:t> eta </a:t>
            </a:r>
            <a:r>
              <a:rPr lang="es-ES" sz="1050" dirty="0" err="1" smtClean="0"/>
              <a:t>tolerantzia</a:t>
            </a:r>
            <a:r>
              <a:rPr lang="es-ES" sz="1050" dirty="0" smtClean="0"/>
              <a:t> </a:t>
            </a:r>
            <a:r>
              <a:rPr lang="es-ES" sz="1050" dirty="0" err="1" smtClean="0"/>
              <a:t>ona</a:t>
            </a:r>
            <a:r>
              <a:rPr lang="es-ES" sz="1050" dirty="0" smtClean="0"/>
              <a:t> </a:t>
            </a:r>
            <a:r>
              <a:rPr lang="es-ES" sz="1050" dirty="0" err="1" smtClean="0"/>
              <a:t>dutelako</a:t>
            </a:r>
            <a:r>
              <a:rPr lang="es-ES" sz="1050" dirty="0" smtClean="0"/>
              <a:t>.  </a:t>
            </a:r>
          </a:p>
          <a:p>
            <a:pPr marL="800100" lvl="1" indent="-342900" algn="just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1050" dirty="0" err="1" smtClean="0"/>
              <a:t>Obesitatea</a:t>
            </a:r>
            <a:r>
              <a:rPr lang="es-ES" sz="1050" dirty="0"/>
              <a:t>: </a:t>
            </a:r>
            <a:r>
              <a:rPr lang="es-ES" sz="1050" dirty="0" err="1"/>
              <a:t>lehenestea</a:t>
            </a:r>
            <a:r>
              <a:rPr lang="es-ES" sz="1050" dirty="0"/>
              <a:t> </a:t>
            </a:r>
            <a:r>
              <a:rPr lang="es-ES" sz="1050" dirty="0" err="1"/>
              <a:t>pisua</a:t>
            </a:r>
            <a:r>
              <a:rPr lang="es-ES" sz="1050" dirty="0"/>
              <a:t> </a:t>
            </a:r>
            <a:r>
              <a:rPr lang="es-ES" sz="1050" dirty="0" err="1"/>
              <a:t>gutxitzen</a:t>
            </a:r>
            <a:r>
              <a:rPr lang="es-ES" sz="1050" dirty="0"/>
              <a:t> </a:t>
            </a:r>
            <a:r>
              <a:rPr lang="es-ES" sz="1050" dirty="0" err="1"/>
              <a:t>duten</a:t>
            </a:r>
            <a:r>
              <a:rPr lang="es-ES" sz="1050" dirty="0"/>
              <a:t> </a:t>
            </a:r>
            <a:r>
              <a:rPr lang="es-ES" sz="1050" dirty="0" err="1"/>
              <a:t>farmakoak</a:t>
            </a:r>
            <a:r>
              <a:rPr lang="es-ES" sz="1050" dirty="0"/>
              <a:t> (iSGLT-2 </a:t>
            </a:r>
            <a:r>
              <a:rPr lang="es-ES" sz="1050" dirty="0" err="1"/>
              <a:t>edo</a:t>
            </a:r>
            <a:r>
              <a:rPr lang="es-ES" sz="1050" dirty="0"/>
              <a:t> arGLP-1). </a:t>
            </a:r>
            <a:endParaRPr lang="es-ES" sz="1050" dirty="0" smtClean="0"/>
          </a:p>
          <a:p>
            <a:pPr marL="342900" indent="-342900" algn="just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1600" b="1" dirty="0" err="1"/>
              <a:t>Baldintzatzaile</a:t>
            </a:r>
            <a:r>
              <a:rPr lang="es-ES" sz="1600" b="1" dirty="0"/>
              <a:t> </a:t>
            </a:r>
            <a:r>
              <a:rPr lang="es-ES" sz="1600" b="1" dirty="0" err="1"/>
              <a:t>kliniko</a:t>
            </a:r>
            <a:r>
              <a:rPr lang="es-ES" sz="1600" b="1" dirty="0"/>
              <a:t> </a:t>
            </a:r>
            <a:r>
              <a:rPr lang="es-ES" sz="1600" b="1" dirty="0" err="1"/>
              <a:t>nagusirik</a:t>
            </a:r>
            <a:r>
              <a:rPr lang="es-ES" sz="1600" b="1" dirty="0"/>
              <a:t> </a:t>
            </a:r>
            <a:r>
              <a:rPr lang="es-ES" sz="1600" b="1" dirty="0" err="1"/>
              <a:t>ez</a:t>
            </a:r>
            <a:r>
              <a:rPr lang="es-ES" sz="1600" b="1" dirty="0"/>
              <a:t> </a:t>
            </a:r>
            <a:r>
              <a:rPr lang="es-ES" sz="1600" b="1" dirty="0" err="1"/>
              <a:t>duten</a:t>
            </a:r>
            <a:r>
              <a:rPr lang="es-ES" sz="1600" b="1" dirty="0"/>
              <a:t> </a:t>
            </a:r>
            <a:r>
              <a:rPr lang="es-ES" sz="1600" b="1" dirty="0" err="1"/>
              <a:t>pazienteetan</a:t>
            </a:r>
            <a:r>
              <a:rPr lang="es-ES" sz="1600" dirty="0"/>
              <a:t>, </a:t>
            </a:r>
            <a:r>
              <a:rPr lang="es-ES" sz="1600" dirty="0" err="1" smtClean="0"/>
              <a:t>hautaketa</a:t>
            </a:r>
            <a:r>
              <a:rPr lang="es-ES" sz="1600" dirty="0" smtClean="0"/>
              <a:t> </a:t>
            </a:r>
            <a:r>
              <a:rPr lang="es-ES" sz="1600" dirty="0" err="1" smtClean="0"/>
              <a:t>ondorengoen</a:t>
            </a:r>
            <a:r>
              <a:rPr lang="es-ES" sz="1600" dirty="0" smtClean="0"/>
              <a:t> </a:t>
            </a:r>
            <a:r>
              <a:rPr lang="es-ES" sz="1600" dirty="0" err="1" smtClean="0"/>
              <a:t>arabera</a:t>
            </a:r>
            <a:r>
              <a:rPr lang="es-ES" sz="1600" dirty="0" smtClean="0"/>
              <a:t>: </a:t>
            </a:r>
            <a:r>
              <a:rPr lang="es-ES" sz="1600" dirty="0" err="1" smtClean="0"/>
              <a:t>hipergluzemia</a:t>
            </a:r>
            <a:r>
              <a:rPr lang="es-ES" sz="1600" dirty="0" smtClean="0"/>
              <a:t> </a:t>
            </a:r>
            <a:r>
              <a:rPr lang="es-ES" sz="1600" dirty="0" err="1" smtClean="0"/>
              <a:t>maila</a:t>
            </a:r>
            <a:r>
              <a:rPr lang="es-ES" sz="1600" dirty="0" smtClean="0"/>
              <a:t> (</a:t>
            </a:r>
            <a:r>
              <a:rPr lang="es-ES" sz="1200" dirty="0" err="1" smtClean="0"/>
              <a:t>efektu</a:t>
            </a:r>
            <a:r>
              <a:rPr lang="es-ES" sz="1200" dirty="0" smtClean="0"/>
              <a:t> </a:t>
            </a:r>
            <a:r>
              <a:rPr lang="es-ES" sz="1200" dirty="0" err="1" smtClean="0"/>
              <a:t>hipogluzemiante</a:t>
            </a:r>
            <a:r>
              <a:rPr lang="es-ES" sz="1200" dirty="0" smtClean="0"/>
              <a:t> </a:t>
            </a:r>
            <a:r>
              <a:rPr lang="es-ES" sz="1200" dirty="0" err="1" smtClean="0"/>
              <a:t>haundiagoa</a:t>
            </a:r>
            <a:r>
              <a:rPr lang="es-ES" sz="1200" dirty="0" smtClean="0"/>
              <a:t> </a:t>
            </a:r>
            <a:r>
              <a:rPr lang="es-ES" sz="1200" dirty="0" err="1" smtClean="0"/>
              <a:t>duten</a:t>
            </a:r>
            <a:r>
              <a:rPr lang="es-ES" sz="1200" dirty="0" smtClean="0"/>
              <a:t> </a:t>
            </a:r>
            <a:r>
              <a:rPr lang="es-ES" sz="1200" dirty="0" err="1" smtClean="0"/>
              <a:t>farmakoak</a:t>
            </a:r>
            <a:r>
              <a:rPr lang="es-ES" sz="1200" dirty="0" smtClean="0"/>
              <a:t> </a:t>
            </a:r>
            <a:r>
              <a:rPr lang="es-ES" sz="1200" dirty="0" err="1" smtClean="0"/>
              <a:t>erabili</a:t>
            </a:r>
            <a:r>
              <a:rPr lang="es-ES" sz="1400" dirty="0" smtClean="0"/>
              <a:t>), </a:t>
            </a:r>
            <a:r>
              <a:rPr lang="es-ES" sz="1600" dirty="0" err="1" smtClean="0"/>
              <a:t>edo</a:t>
            </a:r>
            <a:r>
              <a:rPr lang="es-ES" sz="1400" dirty="0" smtClean="0"/>
              <a:t> </a:t>
            </a:r>
            <a:r>
              <a:rPr lang="es-ES" sz="1600" dirty="0" err="1" smtClean="0"/>
              <a:t>koste</a:t>
            </a:r>
            <a:r>
              <a:rPr lang="es-ES" sz="1600" dirty="0" smtClean="0"/>
              <a:t> </a:t>
            </a:r>
            <a:r>
              <a:rPr lang="es-ES" sz="1600" dirty="0" err="1" smtClean="0"/>
              <a:t>txiagoa</a:t>
            </a:r>
            <a:r>
              <a:rPr lang="es-ES" sz="1600" dirty="0" smtClean="0"/>
              <a:t> </a:t>
            </a:r>
            <a:r>
              <a:rPr lang="es-ES" sz="1600" dirty="0" err="1" smtClean="0"/>
              <a:t>dutenak</a:t>
            </a:r>
            <a:r>
              <a:rPr lang="es-ES" sz="1600" dirty="0" smtClean="0"/>
              <a:t> (</a:t>
            </a:r>
            <a:r>
              <a:rPr lang="es-ES" sz="1600" dirty="0" err="1" smtClean="0"/>
              <a:t>sulfonilureak</a:t>
            </a:r>
            <a:r>
              <a:rPr lang="es-ES" sz="1600" dirty="0" smtClean="0"/>
              <a:t>). 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91958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343" y="239895"/>
            <a:ext cx="6916423" cy="58658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343" y="1095742"/>
            <a:ext cx="8931865" cy="576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049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85458" y="78153"/>
            <a:ext cx="9143999" cy="831128"/>
          </a:xfrm>
        </p:spPr>
        <p:txBody>
          <a:bodyPr/>
          <a:lstStyle/>
          <a:p>
            <a:r>
              <a:rPr lang="es-ES" sz="1800" dirty="0"/>
              <a:t>TRATAMENDU FARMACOLOGIKOAREN PROPOSAPENA </a:t>
            </a:r>
            <a:r>
              <a:rPr lang="es-ES" sz="1800" dirty="0" smtClean="0"/>
              <a:t>DM2an:</a:t>
            </a:r>
            <a:br>
              <a:rPr lang="es-ES" sz="1800" dirty="0" smtClean="0"/>
            </a:br>
            <a:r>
              <a:rPr lang="es-ES" sz="1800" u="sng" dirty="0" err="1" smtClean="0"/>
              <a:t>Tratamendua</a:t>
            </a:r>
            <a:r>
              <a:rPr lang="es-ES" sz="1800" u="sng" dirty="0" smtClean="0"/>
              <a:t> </a:t>
            </a:r>
            <a:r>
              <a:rPr lang="es-ES" sz="1800" u="sng" dirty="0" err="1" smtClean="0"/>
              <a:t>areagotzea</a:t>
            </a:r>
            <a:r>
              <a:rPr lang="es-ES" sz="1800" dirty="0" smtClean="0"/>
              <a:t>: </a:t>
            </a:r>
            <a:r>
              <a:rPr lang="es-ES" sz="1800" u="sng" dirty="0" err="1" smtClean="0"/>
              <a:t>Intsulina</a:t>
            </a:r>
            <a:r>
              <a:rPr lang="es-ES" sz="1800" u="sng" dirty="0" smtClean="0"/>
              <a:t>, arGLP-1 </a:t>
            </a:r>
            <a:r>
              <a:rPr lang="es-ES" sz="1600" u="sng" dirty="0" err="1" smtClean="0"/>
              <a:t>edo</a:t>
            </a:r>
            <a:r>
              <a:rPr lang="es-ES" sz="1800" u="sng" dirty="0" smtClean="0"/>
              <a:t> </a:t>
            </a:r>
            <a:r>
              <a:rPr lang="es-ES" sz="1800" u="sng" dirty="0" err="1" smtClean="0"/>
              <a:t>aho</a:t>
            </a:r>
            <a:r>
              <a:rPr lang="es-ES" sz="1800" u="sng" dirty="0" smtClean="0"/>
              <a:t> </a:t>
            </a:r>
            <a:r>
              <a:rPr lang="es-ES" sz="1800" u="sng" dirty="0" err="1" smtClean="0"/>
              <a:t>bidezko</a:t>
            </a:r>
            <a:r>
              <a:rPr lang="es-ES" sz="1800" u="sng" dirty="0" smtClean="0"/>
              <a:t> terapia </a:t>
            </a:r>
            <a:r>
              <a:rPr lang="es-ES" sz="1800" u="sng" dirty="0" err="1" smtClean="0"/>
              <a:t>hirukoitza</a:t>
            </a:r>
            <a:r>
              <a:rPr lang="es-ES" sz="1800" u="sng" dirty="0" smtClean="0"/>
              <a:t>? </a:t>
            </a:r>
            <a:endParaRPr lang="es-ES" sz="1800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0736" y="909281"/>
            <a:ext cx="8606285" cy="5064229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600" dirty="0" err="1"/>
              <a:t>Kontrol</a:t>
            </a:r>
            <a:r>
              <a:rPr lang="es-ES" sz="1600" dirty="0"/>
              <a:t> </a:t>
            </a:r>
            <a:r>
              <a:rPr lang="es-ES" sz="1600" dirty="0" err="1"/>
              <a:t>gluzemikoari</a:t>
            </a:r>
            <a:r>
              <a:rPr lang="es-ES" sz="1600" dirty="0"/>
              <a:t> </a:t>
            </a:r>
            <a:r>
              <a:rPr lang="es-ES" sz="1600" dirty="0" err="1"/>
              <a:t>eusteko</a:t>
            </a:r>
            <a:r>
              <a:rPr lang="es-ES" sz="1600" dirty="0"/>
              <a:t> </a:t>
            </a:r>
            <a:r>
              <a:rPr lang="es-ES" sz="1600" dirty="0" err="1"/>
              <a:t>tratamendua</a:t>
            </a:r>
            <a:r>
              <a:rPr lang="es-ES" sz="1600" dirty="0"/>
              <a:t> </a:t>
            </a:r>
            <a:r>
              <a:rPr lang="es-ES" sz="1600" dirty="0" err="1"/>
              <a:t>biterapiatik</a:t>
            </a:r>
            <a:r>
              <a:rPr lang="es-ES" sz="1600" dirty="0"/>
              <a:t> </a:t>
            </a:r>
            <a:r>
              <a:rPr lang="es-ES" sz="1600" dirty="0" err="1"/>
              <a:t>harago</a:t>
            </a:r>
            <a:r>
              <a:rPr lang="es-ES" sz="1600" dirty="0"/>
              <a:t> </a:t>
            </a:r>
            <a:r>
              <a:rPr lang="es-ES" sz="1600" dirty="0" err="1"/>
              <a:t>areagotzeak</a:t>
            </a:r>
            <a:r>
              <a:rPr lang="es-ES" sz="1600" dirty="0"/>
              <a:t> </a:t>
            </a:r>
            <a:r>
              <a:rPr lang="es-ES" sz="1600" b="1" dirty="0" err="1"/>
              <a:t>kontuan</a:t>
            </a:r>
            <a:r>
              <a:rPr lang="es-ES" sz="1600" b="1" dirty="0"/>
              <a:t> </a:t>
            </a:r>
            <a:r>
              <a:rPr lang="es-ES" sz="1600" b="1" dirty="0" err="1"/>
              <a:t>hartu</a:t>
            </a:r>
            <a:r>
              <a:rPr lang="es-ES" sz="1600" b="1" dirty="0"/>
              <a:t> </a:t>
            </a:r>
            <a:r>
              <a:rPr lang="es-ES" sz="1600" b="1" dirty="0" err="1"/>
              <a:t>behar</a:t>
            </a:r>
            <a:r>
              <a:rPr lang="es-ES" sz="1600" b="1" dirty="0"/>
              <a:t> du </a:t>
            </a:r>
            <a:r>
              <a:rPr lang="es-ES" sz="1600" b="1" dirty="0" err="1"/>
              <a:t>efektu</a:t>
            </a:r>
            <a:r>
              <a:rPr lang="es-ES" sz="1600" b="1" dirty="0"/>
              <a:t> </a:t>
            </a:r>
            <a:r>
              <a:rPr lang="es-ES" sz="1600" b="1" dirty="0" err="1"/>
              <a:t>kaltegarriek</a:t>
            </a:r>
            <a:r>
              <a:rPr lang="es-ES" sz="1600" b="1" dirty="0"/>
              <a:t> </a:t>
            </a:r>
            <a:r>
              <a:rPr lang="es-ES" sz="1600" dirty="0" err="1"/>
              <a:t>komorbilitatean</a:t>
            </a:r>
            <a:r>
              <a:rPr lang="es-ES" sz="1600" dirty="0"/>
              <a:t>, </a:t>
            </a:r>
            <a:r>
              <a:rPr lang="es-ES" sz="1600" dirty="0" err="1"/>
              <a:t>tratamendu-kargan</a:t>
            </a:r>
            <a:r>
              <a:rPr lang="es-ES" sz="1600" dirty="0"/>
              <a:t>, </a:t>
            </a:r>
            <a:r>
              <a:rPr lang="es-ES" sz="1600" dirty="0" err="1"/>
              <a:t>gaixotasunaren</a:t>
            </a:r>
            <a:r>
              <a:rPr lang="es-ES" sz="1600" dirty="0"/>
              <a:t> </a:t>
            </a:r>
            <a:r>
              <a:rPr lang="es-ES" sz="1600" dirty="0" err="1"/>
              <a:t>bilakaeran</a:t>
            </a:r>
            <a:r>
              <a:rPr lang="es-ES" sz="1600" dirty="0"/>
              <a:t> eta </a:t>
            </a:r>
            <a:r>
              <a:rPr lang="es-ES" sz="1600" dirty="0" err="1"/>
              <a:t>kostuan</a:t>
            </a:r>
            <a:r>
              <a:rPr lang="es-ES" sz="1600" dirty="0"/>
              <a:t> </a:t>
            </a:r>
            <a:r>
              <a:rPr lang="es-ES" sz="1600" b="1" dirty="0" err="1"/>
              <a:t>duten</a:t>
            </a:r>
            <a:r>
              <a:rPr lang="es-ES" sz="1600" b="1" dirty="0"/>
              <a:t> </a:t>
            </a:r>
            <a:r>
              <a:rPr lang="es-ES" sz="1600" b="1" dirty="0" err="1"/>
              <a:t>eragina</a:t>
            </a:r>
            <a:r>
              <a:rPr lang="es-ES" sz="1600" dirty="0"/>
              <a:t>. </a:t>
            </a:r>
            <a:endParaRPr lang="es-ES" sz="1600" dirty="0" smtClean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600" dirty="0" smtClean="0"/>
              <a:t>HbA1c-ren </a:t>
            </a:r>
            <a:r>
              <a:rPr lang="es-ES" sz="1600" dirty="0" err="1"/>
              <a:t>helburua</a:t>
            </a:r>
            <a:r>
              <a:rPr lang="es-ES" sz="1600" dirty="0"/>
              <a:t> eta </a:t>
            </a:r>
            <a:r>
              <a:rPr lang="es-ES" sz="1600" dirty="0" err="1"/>
              <a:t>gehitu</a:t>
            </a:r>
            <a:r>
              <a:rPr lang="es-ES" sz="1600" dirty="0"/>
              <a:t> </a:t>
            </a:r>
            <a:r>
              <a:rPr lang="es-ES" sz="1600" dirty="0" err="1"/>
              <a:t>beharreko</a:t>
            </a:r>
            <a:r>
              <a:rPr lang="es-ES" sz="1600" dirty="0"/>
              <a:t> terapia </a:t>
            </a:r>
            <a:r>
              <a:rPr lang="es-ES" sz="1600" b="1" dirty="0" err="1"/>
              <a:t>arrisku-faktore</a:t>
            </a:r>
            <a:r>
              <a:rPr lang="es-ES" sz="1600" b="1" dirty="0"/>
              <a:t> </a:t>
            </a:r>
            <a:r>
              <a:rPr lang="es-ES" sz="1600" b="1" dirty="0" err="1"/>
              <a:t>kardiobaskularren</a:t>
            </a:r>
            <a:r>
              <a:rPr lang="es-ES" sz="1600" b="1" dirty="0"/>
              <a:t> </a:t>
            </a:r>
            <a:r>
              <a:rPr lang="es-ES" sz="1600" dirty="0"/>
              <a:t>(</a:t>
            </a:r>
            <a:r>
              <a:rPr lang="es-ES" sz="1600" dirty="0" err="1"/>
              <a:t>presio</a:t>
            </a:r>
            <a:r>
              <a:rPr lang="es-ES" sz="1600" dirty="0"/>
              <a:t> </a:t>
            </a:r>
            <a:r>
              <a:rPr lang="es-ES" sz="1600" dirty="0" err="1"/>
              <a:t>arteriala</a:t>
            </a:r>
            <a:r>
              <a:rPr lang="es-ES" sz="1600" dirty="0"/>
              <a:t>, </a:t>
            </a:r>
            <a:r>
              <a:rPr lang="es-ES" sz="1600" dirty="0" err="1"/>
              <a:t>estatinak</a:t>
            </a:r>
            <a:r>
              <a:rPr lang="es-ES" sz="1600" dirty="0"/>
              <a:t>, dieta, </a:t>
            </a:r>
            <a:r>
              <a:rPr lang="es-ES" sz="1600" dirty="0" err="1"/>
              <a:t>ariketa</a:t>
            </a:r>
            <a:r>
              <a:rPr lang="es-ES" sz="1600" dirty="0"/>
              <a:t>, </a:t>
            </a:r>
            <a:r>
              <a:rPr lang="es-ES" sz="1600" dirty="0" err="1"/>
              <a:t>tratamendu</a:t>
            </a:r>
            <a:r>
              <a:rPr lang="es-ES" sz="1600" dirty="0"/>
              <a:t> </a:t>
            </a:r>
            <a:r>
              <a:rPr lang="es-ES" sz="1600" dirty="0" err="1"/>
              <a:t>antitronbotikoa</a:t>
            </a:r>
            <a:r>
              <a:rPr lang="es-ES" sz="1600" dirty="0"/>
              <a:t> eta </a:t>
            </a:r>
            <a:r>
              <a:rPr lang="es-ES" sz="1600" dirty="0" err="1"/>
              <a:t>abar</a:t>
            </a:r>
            <a:r>
              <a:rPr lang="es-ES" sz="1600" dirty="0"/>
              <a:t>) eta </a:t>
            </a:r>
            <a:r>
              <a:rPr lang="es-ES" sz="1600" dirty="0" err="1" smtClean="0"/>
              <a:t>tratamenduekiko</a:t>
            </a:r>
            <a:r>
              <a:rPr lang="es-ES" sz="1600" dirty="0" smtClean="0"/>
              <a:t> </a:t>
            </a:r>
            <a:r>
              <a:rPr lang="es-ES" sz="1600" dirty="0" err="1"/>
              <a:t>atxikiduraren</a:t>
            </a:r>
            <a:r>
              <a:rPr lang="es-ES" sz="1600" dirty="0"/>
              <a:t> </a:t>
            </a:r>
            <a:r>
              <a:rPr lang="es-ES" sz="1600" dirty="0" err="1"/>
              <a:t>inguruko</a:t>
            </a:r>
            <a:r>
              <a:rPr lang="es-ES" sz="1600" dirty="0"/>
              <a:t> </a:t>
            </a:r>
            <a:r>
              <a:rPr lang="es-ES" sz="1600" b="1" dirty="0" err="1"/>
              <a:t>beste</a:t>
            </a:r>
            <a:r>
              <a:rPr lang="es-ES" sz="1600" b="1" dirty="0"/>
              <a:t> </a:t>
            </a:r>
            <a:r>
              <a:rPr lang="es-ES" sz="1600" b="1" dirty="0" err="1"/>
              <a:t>esku-hartze</a:t>
            </a:r>
            <a:r>
              <a:rPr lang="es-ES" sz="1600" b="1" dirty="0"/>
              <a:t> </a:t>
            </a:r>
            <a:r>
              <a:rPr lang="es-ES" sz="1600" b="1" dirty="0" err="1"/>
              <a:t>batzuen</a:t>
            </a:r>
            <a:r>
              <a:rPr lang="es-ES" sz="1600" b="1" dirty="0"/>
              <a:t> </a:t>
            </a:r>
            <a:r>
              <a:rPr lang="es-ES" sz="1600" b="1" dirty="0" err="1"/>
              <a:t>testuinguruan</a:t>
            </a:r>
            <a:r>
              <a:rPr lang="es-ES" sz="1600" b="1" dirty="0"/>
              <a:t> </a:t>
            </a:r>
            <a:r>
              <a:rPr lang="es-ES" sz="1600" b="1" dirty="0" err="1"/>
              <a:t>baloratu</a:t>
            </a:r>
            <a:r>
              <a:rPr lang="es-ES" sz="1600" b="1" dirty="0"/>
              <a:t> </a:t>
            </a:r>
            <a:r>
              <a:rPr lang="es-ES" sz="1600" dirty="0" err="1"/>
              <a:t>behar</a:t>
            </a:r>
            <a:r>
              <a:rPr lang="es-ES" sz="1600" dirty="0"/>
              <a:t> da</a:t>
            </a:r>
            <a:r>
              <a:rPr lang="es-ES" sz="1600" dirty="0" smtClean="0"/>
              <a:t>.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600" dirty="0" err="1" smtClean="0"/>
              <a:t>Ezinbestekoa</a:t>
            </a:r>
            <a:r>
              <a:rPr lang="es-ES" sz="1600" dirty="0" smtClean="0"/>
              <a:t> </a:t>
            </a:r>
            <a:r>
              <a:rPr lang="es-ES" sz="1600" dirty="0"/>
              <a:t>da </a:t>
            </a:r>
            <a:r>
              <a:rPr lang="es-ES" sz="1600" dirty="0" err="1"/>
              <a:t>gehitutako</a:t>
            </a:r>
            <a:r>
              <a:rPr lang="es-ES" sz="1600" dirty="0"/>
              <a:t> </a:t>
            </a:r>
            <a:r>
              <a:rPr lang="es-ES" sz="1600" dirty="0" err="1"/>
              <a:t>sendagai</a:t>
            </a:r>
            <a:r>
              <a:rPr lang="es-ES" sz="1600" dirty="0"/>
              <a:t> </a:t>
            </a:r>
            <a:r>
              <a:rPr lang="es-ES" sz="1600" dirty="0" err="1"/>
              <a:t>berrien</a:t>
            </a:r>
            <a:r>
              <a:rPr lang="es-ES" sz="1600" dirty="0"/>
              <a:t> </a:t>
            </a:r>
            <a:r>
              <a:rPr lang="es-ES" sz="1600" b="1" dirty="0" err="1"/>
              <a:t>eraginkortasunaren</a:t>
            </a:r>
            <a:r>
              <a:rPr lang="es-ES" sz="1600" b="1" dirty="0"/>
              <a:t> eta </a:t>
            </a:r>
            <a:r>
              <a:rPr lang="es-ES" sz="1600" b="1" dirty="0" err="1"/>
              <a:t>ondorio</a:t>
            </a:r>
            <a:r>
              <a:rPr lang="es-ES" sz="1600" b="1" dirty="0"/>
              <a:t> </a:t>
            </a:r>
            <a:r>
              <a:rPr lang="es-ES" sz="1600" b="1" dirty="0" err="1"/>
              <a:t>kaltegarrien</a:t>
            </a:r>
            <a:r>
              <a:rPr lang="es-ES" sz="1600" b="1" dirty="0"/>
              <a:t> </a:t>
            </a:r>
            <a:r>
              <a:rPr lang="es-ES" sz="1600" b="1" dirty="0" err="1"/>
              <a:t>jarraipena</a:t>
            </a:r>
            <a:r>
              <a:rPr lang="es-ES" sz="1600" b="1" dirty="0"/>
              <a:t> </a:t>
            </a:r>
            <a:r>
              <a:rPr lang="es-ES" sz="1600" b="1" dirty="0" err="1"/>
              <a:t>egitea</a:t>
            </a:r>
            <a:r>
              <a:rPr lang="es-ES" sz="1600" b="1" dirty="0"/>
              <a:t> </a:t>
            </a:r>
            <a:r>
              <a:rPr lang="es-ES" sz="1600" dirty="0"/>
              <a:t>eta </a:t>
            </a:r>
            <a:r>
              <a:rPr lang="es-ES" sz="1600" b="1" dirty="0"/>
              <a:t>HbA1c-ren </a:t>
            </a:r>
            <a:r>
              <a:rPr lang="es-ES" sz="1600" b="1" dirty="0" err="1"/>
              <a:t>helburua</a:t>
            </a:r>
            <a:r>
              <a:rPr lang="es-ES" sz="1600" b="1" dirty="0"/>
              <a:t> </a:t>
            </a:r>
            <a:r>
              <a:rPr lang="es-ES" sz="1600" dirty="0" err="1"/>
              <a:t>pazientearekin</a:t>
            </a:r>
            <a:r>
              <a:rPr lang="es-ES" sz="1600" dirty="0"/>
              <a:t> </a:t>
            </a:r>
            <a:r>
              <a:rPr lang="es-ES" sz="1600" b="1" dirty="0" err="1"/>
              <a:t>adostea</a:t>
            </a:r>
            <a:endParaRPr lang="es-ES" sz="1600" b="1" dirty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600" dirty="0" err="1"/>
              <a:t>Biterapiaren</a:t>
            </a:r>
            <a:r>
              <a:rPr lang="es-ES" sz="1600" dirty="0"/>
              <a:t> </a:t>
            </a:r>
            <a:r>
              <a:rPr lang="es-ES" sz="1600" dirty="0" err="1"/>
              <a:t>gomendioen</a:t>
            </a:r>
            <a:r>
              <a:rPr lang="es-ES" sz="1600" dirty="0"/>
              <a:t> </a:t>
            </a:r>
            <a:r>
              <a:rPr lang="es-ES" sz="1600" dirty="0" err="1"/>
              <a:t>oinarrian</a:t>
            </a:r>
            <a:r>
              <a:rPr lang="es-ES" sz="1600" dirty="0"/>
              <a:t> </a:t>
            </a:r>
            <a:r>
              <a:rPr lang="es-ES" sz="1600" dirty="0" err="1"/>
              <a:t>dagoen</a:t>
            </a:r>
            <a:r>
              <a:rPr lang="es-ES" sz="1600" dirty="0"/>
              <a:t> </a:t>
            </a:r>
            <a:r>
              <a:rPr lang="es-ES" sz="1600" dirty="0" err="1"/>
              <a:t>ezagutzarekin</a:t>
            </a:r>
            <a:r>
              <a:rPr lang="es-ES" sz="1600" dirty="0"/>
              <a:t> </a:t>
            </a:r>
            <a:r>
              <a:rPr lang="es-ES" sz="1600" dirty="0" err="1"/>
              <a:t>alderatuta</a:t>
            </a:r>
            <a:r>
              <a:rPr lang="es-ES" sz="1600" dirty="0"/>
              <a:t>, </a:t>
            </a:r>
            <a:r>
              <a:rPr lang="es-ES" sz="1600" b="1" dirty="0" err="1"/>
              <a:t>urria</a:t>
            </a:r>
            <a:r>
              <a:rPr lang="es-ES" sz="1600" b="1" dirty="0"/>
              <a:t> da </a:t>
            </a:r>
            <a:r>
              <a:rPr lang="es-ES" sz="1600" b="1" dirty="0" err="1"/>
              <a:t>hiru</a:t>
            </a:r>
            <a:r>
              <a:rPr lang="es-ES" sz="1600" b="1" dirty="0"/>
              <a:t> </a:t>
            </a:r>
            <a:r>
              <a:rPr lang="es-ES" sz="1600" b="1" dirty="0" err="1"/>
              <a:t>farmako</a:t>
            </a:r>
            <a:r>
              <a:rPr lang="es-ES" sz="1600" b="1" dirty="0"/>
              <a:t> </a:t>
            </a:r>
            <a:r>
              <a:rPr lang="es-ES" sz="1600" b="1" dirty="0" err="1"/>
              <a:t>edo</a:t>
            </a:r>
            <a:r>
              <a:rPr lang="es-ES" sz="1600" b="1" dirty="0"/>
              <a:t> </a:t>
            </a:r>
            <a:r>
              <a:rPr lang="es-ES" sz="1600" b="1" dirty="0" err="1"/>
              <a:t>gehiagoren</a:t>
            </a:r>
            <a:r>
              <a:rPr lang="es-ES" sz="1600" b="1" dirty="0"/>
              <a:t> </a:t>
            </a:r>
            <a:r>
              <a:rPr lang="es-ES" sz="1600" b="1" dirty="0" err="1"/>
              <a:t>konbinazioei</a:t>
            </a:r>
            <a:r>
              <a:rPr lang="es-ES" sz="1600" b="1" dirty="0"/>
              <a:t> </a:t>
            </a:r>
            <a:r>
              <a:rPr lang="es-ES" sz="1600" b="1" dirty="0" err="1"/>
              <a:t>buruzko</a:t>
            </a:r>
            <a:r>
              <a:rPr lang="es-ES" sz="1600" b="1" dirty="0"/>
              <a:t> </a:t>
            </a:r>
            <a:r>
              <a:rPr lang="es-ES" sz="1600" b="1" dirty="0" err="1" smtClean="0"/>
              <a:t>ebidentzia</a:t>
            </a:r>
            <a:r>
              <a:rPr lang="es-ES" sz="1600" dirty="0" smtClean="0"/>
              <a:t>, </a:t>
            </a:r>
            <a:r>
              <a:rPr lang="es-ES" sz="1600" dirty="0" err="1"/>
              <a:t>aukeren</a:t>
            </a:r>
            <a:r>
              <a:rPr lang="es-ES" sz="1600" dirty="0"/>
              <a:t> </a:t>
            </a:r>
            <a:r>
              <a:rPr lang="es-ES" sz="1600" dirty="0" err="1"/>
              <a:t>arteko</a:t>
            </a:r>
            <a:r>
              <a:rPr lang="es-ES" sz="1600" dirty="0"/>
              <a:t> </a:t>
            </a:r>
            <a:r>
              <a:rPr lang="es-ES" sz="1600" dirty="0" err="1" smtClean="0"/>
              <a:t>konparaziozko</a:t>
            </a:r>
            <a:r>
              <a:rPr lang="es-ES" sz="1600" dirty="0" smtClean="0"/>
              <a:t> ASK  </a:t>
            </a:r>
            <a:r>
              <a:rPr lang="es-ES" sz="1600" dirty="0" err="1" smtClean="0"/>
              <a:t>gabe</a:t>
            </a:r>
            <a:r>
              <a:rPr lang="es-ES" sz="1600" dirty="0" smtClean="0"/>
              <a:t> </a:t>
            </a:r>
            <a:r>
              <a:rPr lang="es-ES" sz="1600" dirty="0" err="1" smtClean="0"/>
              <a:t>morbimortalitateari</a:t>
            </a:r>
            <a:r>
              <a:rPr lang="es-ES" sz="1600" dirty="0" smtClean="0"/>
              <a:t> </a:t>
            </a:r>
            <a:r>
              <a:rPr lang="es-ES" sz="1600" dirty="0" err="1"/>
              <a:t>dagokionez</a:t>
            </a:r>
            <a:r>
              <a:rPr lang="es-ES" sz="1600" dirty="0" smtClean="0"/>
              <a:t>. 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600" dirty="0"/>
              <a:t>Ez </a:t>
            </a:r>
            <a:r>
              <a:rPr lang="es-ES" sz="1600" dirty="0" err="1"/>
              <a:t>dago</a:t>
            </a:r>
            <a:r>
              <a:rPr lang="es-ES" sz="1600" dirty="0"/>
              <a:t> </a:t>
            </a:r>
            <a:r>
              <a:rPr lang="es-ES" sz="1600" dirty="0" err="1"/>
              <a:t>saiakuntza</a:t>
            </a:r>
            <a:r>
              <a:rPr lang="es-ES" sz="1600" dirty="0"/>
              <a:t> </a:t>
            </a:r>
            <a:r>
              <a:rPr lang="es-ES" sz="1600" dirty="0" err="1"/>
              <a:t>klinikorik</a:t>
            </a:r>
            <a:r>
              <a:rPr lang="es-ES" sz="1600" dirty="0"/>
              <a:t> arGLP-1 eta iSGLT-2 </a:t>
            </a:r>
            <a:r>
              <a:rPr lang="es-ES" sz="1600" dirty="0" err="1"/>
              <a:t>arteko</a:t>
            </a:r>
            <a:r>
              <a:rPr lang="es-ES" sz="1600" dirty="0"/>
              <a:t> </a:t>
            </a:r>
            <a:r>
              <a:rPr lang="es-ES" sz="1600" dirty="0" err="1"/>
              <a:t>elkarketak</a:t>
            </a:r>
            <a:r>
              <a:rPr lang="es-ES" sz="1600" dirty="0"/>
              <a:t> </a:t>
            </a:r>
            <a:r>
              <a:rPr lang="es-ES" sz="1600" dirty="0" err="1"/>
              <a:t>gertaera</a:t>
            </a:r>
            <a:r>
              <a:rPr lang="es-ES" sz="1600" dirty="0"/>
              <a:t> </a:t>
            </a:r>
            <a:r>
              <a:rPr lang="es-ES" sz="1600" dirty="0" err="1"/>
              <a:t>kardiobaskularren</a:t>
            </a:r>
            <a:r>
              <a:rPr lang="es-ES" sz="1600" dirty="0"/>
              <a:t> eta </a:t>
            </a:r>
            <a:r>
              <a:rPr lang="es-ES" sz="1600" dirty="0" err="1"/>
              <a:t>giltzurrunetako</a:t>
            </a:r>
            <a:r>
              <a:rPr lang="es-ES" sz="1600" dirty="0"/>
              <a:t> </a:t>
            </a:r>
            <a:r>
              <a:rPr lang="es-ES" sz="1600" dirty="0" err="1"/>
              <a:t>gertaeren</a:t>
            </a:r>
            <a:r>
              <a:rPr lang="es-ES" sz="1600" dirty="0"/>
              <a:t> </a:t>
            </a:r>
            <a:r>
              <a:rPr lang="es-ES" sz="1600" dirty="0" err="1"/>
              <a:t>maiztasunean</a:t>
            </a:r>
            <a:r>
              <a:rPr lang="es-ES" sz="1600" dirty="0"/>
              <a:t> </a:t>
            </a:r>
            <a:r>
              <a:rPr lang="es-ES" sz="1600" dirty="0" err="1"/>
              <a:t>duen</a:t>
            </a:r>
            <a:r>
              <a:rPr lang="es-ES" sz="1600" dirty="0"/>
              <a:t> </a:t>
            </a:r>
            <a:r>
              <a:rPr lang="es-ES" sz="1600" dirty="0" err="1"/>
              <a:t>eragina</a:t>
            </a:r>
            <a:r>
              <a:rPr lang="es-ES" sz="1600" dirty="0"/>
              <a:t> </a:t>
            </a:r>
            <a:r>
              <a:rPr lang="es-ES" sz="1600" dirty="0" err="1" smtClean="0"/>
              <a:t>ebaluatzeko</a:t>
            </a:r>
            <a:r>
              <a:rPr lang="es-ES" sz="1600" dirty="0"/>
              <a:t>. </a:t>
            </a:r>
            <a:r>
              <a:rPr lang="es-ES" sz="1600" dirty="0" err="1"/>
              <a:t>Bigarren</a:t>
            </a:r>
            <a:r>
              <a:rPr lang="es-ES" sz="1600" dirty="0"/>
              <a:t> </a:t>
            </a:r>
            <a:r>
              <a:rPr lang="es-ES" sz="1600" dirty="0" err="1"/>
              <a:t>mailako</a:t>
            </a:r>
            <a:r>
              <a:rPr lang="es-ES" sz="1600" dirty="0"/>
              <a:t> </a:t>
            </a:r>
            <a:r>
              <a:rPr lang="es-ES" sz="1600" dirty="0" err="1"/>
              <a:t>prebentzio</a:t>
            </a:r>
            <a:r>
              <a:rPr lang="es-ES" sz="1600" dirty="0"/>
              <a:t> </a:t>
            </a:r>
            <a:r>
              <a:rPr lang="es-ES" sz="1600" dirty="0" err="1" smtClean="0"/>
              <a:t>KBean</a:t>
            </a:r>
            <a:r>
              <a:rPr lang="es-ES" sz="1600" dirty="0" smtClean="0"/>
              <a:t> </a:t>
            </a:r>
            <a:r>
              <a:rPr lang="es-ES" sz="1600" dirty="0" err="1"/>
              <a:t>dauden</a:t>
            </a:r>
            <a:r>
              <a:rPr lang="es-ES" sz="1600" dirty="0"/>
              <a:t> eta </a:t>
            </a:r>
            <a:r>
              <a:rPr lang="es-ES" sz="1600" dirty="0" err="1"/>
              <a:t>hirugarren</a:t>
            </a:r>
            <a:r>
              <a:rPr lang="es-ES" sz="1600" dirty="0"/>
              <a:t> </a:t>
            </a:r>
            <a:r>
              <a:rPr lang="es-ES" sz="1600" dirty="0" err="1"/>
              <a:t>farmako</a:t>
            </a:r>
            <a:r>
              <a:rPr lang="es-ES" sz="1600" dirty="0"/>
              <a:t> </a:t>
            </a:r>
            <a:r>
              <a:rPr lang="es-ES" sz="1600" dirty="0" err="1"/>
              <a:t>bat</a:t>
            </a:r>
            <a:r>
              <a:rPr lang="es-ES" sz="1600" dirty="0"/>
              <a:t> </a:t>
            </a:r>
            <a:r>
              <a:rPr lang="es-ES" sz="1600" dirty="0" err="1"/>
              <a:t>behar</a:t>
            </a:r>
            <a:r>
              <a:rPr lang="es-ES" sz="1600" dirty="0"/>
              <a:t> </a:t>
            </a:r>
            <a:r>
              <a:rPr lang="es-ES" sz="1600" dirty="0" err="1"/>
              <a:t>duten</a:t>
            </a:r>
            <a:r>
              <a:rPr lang="es-ES" sz="1600" dirty="0"/>
              <a:t> </a:t>
            </a:r>
            <a:r>
              <a:rPr lang="es-ES" sz="1600" dirty="0" err="1"/>
              <a:t>pazienteen</a:t>
            </a:r>
            <a:r>
              <a:rPr lang="es-ES" sz="1600" dirty="0"/>
              <a:t> </a:t>
            </a:r>
            <a:r>
              <a:rPr lang="es-ES" sz="1600" dirty="0" err="1"/>
              <a:t>kasuan</a:t>
            </a:r>
            <a:r>
              <a:rPr lang="es-ES" sz="1600" dirty="0"/>
              <a:t>, </a:t>
            </a:r>
            <a:r>
              <a:rPr lang="es-ES" sz="1600" dirty="0" err="1"/>
              <a:t>gidek</a:t>
            </a:r>
            <a:r>
              <a:rPr lang="es-ES" sz="1600" dirty="0"/>
              <a:t> </a:t>
            </a:r>
            <a:r>
              <a:rPr lang="es-ES" sz="1600" dirty="0" err="1"/>
              <a:t>gomendatzen</a:t>
            </a:r>
            <a:r>
              <a:rPr lang="es-ES" sz="1600" dirty="0"/>
              <a:t> </a:t>
            </a:r>
            <a:r>
              <a:rPr lang="es-ES" sz="1600" dirty="0" err="1"/>
              <a:t>dute</a:t>
            </a:r>
            <a:r>
              <a:rPr lang="es-ES" sz="1600" dirty="0"/>
              <a:t> MET + iSGLT-2 + arGLP-1 </a:t>
            </a:r>
            <a:r>
              <a:rPr lang="es-ES" sz="1600" dirty="0" err="1"/>
              <a:t>elkarketa</a:t>
            </a:r>
            <a:r>
              <a:rPr lang="es-ES" sz="1600" dirty="0"/>
              <a:t> </a:t>
            </a:r>
            <a:r>
              <a:rPr lang="es-ES" sz="1600" dirty="0" err="1" smtClean="0"/>
              <a:t>lehenestea</a:t>
            </a:r>
            <a:r>
              <a:rPr lang="es-ES" sz="1600" dirty="0" smtClean="0"/>
              <a:t>.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600" dirty="0" err="1"/>
              <a:t>Intsulina</a:t>
            </a:r>
            <a:r>
              <a:rPr lang="es-ES" sz="1600" dirty="0"/>
              <a:t> </a:t>
            </a:r>
            <a:r>
              <a:rPr lang="es-ES" sz="1600" dirty="0" err="1"/>
              <a:t>basalaren</a:t>
            </a:r>
            <a:r>
              <a:rPr lang="es-ES" sz="1600" dirty="0"/>
              <a:t> eta arGLP-1aren </a:t>
            </a:r>
            <a:r>
              <a:rPr lang="es-ES" sz="1600" dirty="0" err="1"/>
              <a:t>arteko</a:t>
            </a:r>
            <a:r>
              <a:rPr lang="es-ES" sz="1600" dirty="0"/>
              <a:t> </a:t>
            </a:r>
            <a:r>
              <a:rPr lang="es-ES" sz="1600" dirty="0" err="1"/>
              <a:t>elkarketek</a:t>
            </a:r>
            <a:r>
              <a:rPr lang="es-ES" sz="1600" dirty="0"/>
              <a:t> </a:t>
            </a:r>
            <a:r>
              <a:rPr lang="es-ES" sz="1600" dirty="0" err="1"/>
              <a:t>gutxitu</a:t>
            </a:r>
            <a:r>
              <a:rPr lang="es-ES" sz="1600" dirty="0"/>
              <a:t> </a:t>
            </a:r>
            <a:r>
              <a:rPr lang="es-ES" sz="1600" dirty="0" err="1"/>
              <a:t>egiten</a:t>
            </a:r>
            <a:r>
              <a:rPr lang="es-ES" sz="1600" dirty="0"/>
              <a:t> </a:t>
            </a:r>
            <a:r>
              <a:rPr lang="es-ES" sz="1600" dirty="0" err="1"/>
              <a:t>dute</a:t>
            </a:r>
            <a:r>
              <a:rPr lang="es-ES" sz="1600" dirty="0"/>
              <a:t> HbA1c, </a:t>
            </a:r>
            <a:r>
              <a:rPr lang="es-ES" sz="1600" dirty="0" err="1"/>
              <a:t>pisua</a:t>
            </a:r>
            <a:r>
              <a:rPr lang="es-ES" sz="1600" dirty="0"/>
              <a:t> </a:t>
            </a:r>
            <a:r>
              <a:rPr lang="es-ES" sz="1600" dirty="0" err="1"/>
              <a:t>hartzea</a:t>
            </a:r>
            <a:r>
              <a:rPr lang="es-ES" sz="1600" dirty="0"/>
              <a:t> eta </a:t>
            </a:r>
            <a:r>
              <a:rPr lang="es-ES" sz="1600" dirty="0" err="1"/>
              <a:t>hipogluzemia</a:t>
            </a:r>
            <a:r>
              <a:rPr lang="es-ES" sz="1600" dirty="0"/>
              <a:t> </a:t>
            </a:r>
            <a:r>
              <a:rPr lang="es-ES" sz="1600" dirty="0" err="1" smtClean="0"/>
              <a:t>arinduz</a:t>
            </a:r>
            <a:r>
              <a:rPr lang="es-ES" sz="1600" dirty="0" smtClean="0"/>
              <a:t>, </a:t>
            </a:r>
            <a:r>
              <a:rPr lang="es-ES" sz="1600" dirty="0" err="1" smtClean="0"/>
              <a:t>baina</a:t>
            </a:r>
            <a:r>
              <a:rPr lang="es-ES" sz="1600" dirty="0" smtClean="0"/>
              <a:t> </a:t>
            </a:r>
            <a:r>
              <a:rPr lang="es-ES" sz="1600" dirty="0" err="1"/>
              <a:t>kostua</a:t>
            </a:r>
            <a:r>
              <a:rPr lang="es-ES" sz="1600" dirty="0"/>
              <a:t> </a:t>
            </a:r>
            <a:r>
              <a:rPr lang="es-ES" sz="1600" dirty="0" err="1"/>
              <a:t>igoarazten</a:t>
            </a:r>
            <a:r>
              <a:rPr lang="es-ES" sz="1600" dirty="0"/>
              <a:t> </a:t>
            </a:r>
            <a:r>
              <a:rPr lang="es-ES" sz="1600" dirty="0" err="1" smtClean="0"/>
              <a:t>dute</a:t>
            </a:r>
            <a:r>
              <a:rPr lang="es-ES" sz="1600" dirty="0" smtClean="0"/>
              <a:t>. </a:t>
            </a:r>
            <a:r>
              <a:rPr lang="es-ES" sz="1600" dirty="0" err="1" smtClean="0"/>
              <a:t>Gidek</a:t>
            </a:r>
            <a:r>
              <a:rPr lang="es-ES" sz="1600" dirty="0" smtClean="0"/>
              <a:t> </a:t>
            </a:r>
            <a:r>
              <a:rPr lang="es-ES" sz="1600" dirty="0" err="1"/>
              <a:t>gomendatzen</a:t>
            </a:r>
            <a:r>
              <a:rPr lang="es-ES" sz="1600" dirty="0"/>
              <a:t> </a:t>
            </a:r>
            <a:r>
              <a:rPr lang="es-ES" sz="1600" dirty="0" err="1"/>
              <a:t>dute</a:t>
            </a:r>
            <a:r>
              <a:rPr lang="es-ES" sz="1600" dirty="0"/>
              <a:t> arGLP-1 </a:t>
            </a:r>
            <a:r>
              <a:rPr lang="es-ES" sz="1600" dirty="0" err="1"/>
              <a:t>bat</a:t>
            </a:r>
            <a:r>
              <a:rPr lang="es-ES" sz="1600" dirty="0"/>
              <a:t> </a:t>
            </a:r>
            <a:r>
              <a:rPr lang="es-ES" sz="1600" dirty="0" err="1"/>
              <a:t>gehitzeko</a:t>
            </a:r>
            <a:r>
              <a:rPr lang="es-ES" sz="1600" dirty="0"/>
              <a:t> </a:t>
            </a:r>
            <a:r>
              <a:rPr lang="es-ES" sz="1600" dirty="0" err="1"/>
              <a:t>aukera</a:t>
            </a:r>
            <a:r>
              <a:rPr lang="es-ES" sz="1600" dirty="0"/>
              <a:t> </a:t>
            </a:r>
            <a:r>
              <a:rPr lang="es-ES" sz="1600" dirty="0" err="1"/>
              <a:t>kontsideratzea</a:t>
            </a:r>
            <a:r>
              <a:rPr lang="es-ES" sz="1600" dirty="0"/>
              <a:t>, </a:t>
            </a:r>
            <a:r>
              <a:rPr lang="es-ES" sz="1600" dirty="0" err="1"/>
              <a:t>bolusean</a:t>
            </a:r>
            <a:r>
              <a:rPr lang="es-ES" sz="1600" dirty="0"/>
              <a:t> </a:t>
            </a:r>
            <a:r>
              <a:rPr lang="es-ES" sz="1600" dirty="0" err="1"/>
              <a:t>intsulina</a:t>
            </a:r>
            <a:r>
              <a:rPr lang="es-ES" sz="1600" dirty="0"/>
              <a:t> </a:t>
            </a:r>
            <a:r>
              <a:rPr lang="es-ES" sz="1600" dirty="0" err="1"/>
              <a:t>gehitu</a:t>
            </a:r>
            <a:r>
              <a:rPr lang="es-ES" sz="1600" dirty="0"/>
              <a:t> </a:t>
            </a:r>
            <a:r>
              <a:rPr lang="es-ES" sz="1600" dirty="0" err="1"/>
              <a:t>edo</a:t>
            </a:r>
            <a:r>
              <a:rPr lang="es-ES" sz="1600" dirty="0"/>
              <a:t> </a:t>
            </a:r>
            <a:r>
              <a:rPr lang="es-ES" sz="1600" dirty="0" err="1" smtClean="0"/>
              <a:t>areagotu</a:t>
            </a:r>
            <a:r>
              <a:rPr lang="es-ES" sz="1600" dirty="0" smtClean="0"/>
              <a:t> </a:t>
            </a:r>
            <a:r>
              <a:rPr lang="es-ES" sz="1600" dirty="0" err="1" smtClean="0"/>
              <a:t>aurretik</a:t>
            </a:r>
            <a:r>
              <a:rPr lang="es-ES" sz="1600" dirty="0" smtClean="0"/>
              <a:t>.</a:t>
            </a:r>
            <a:endParaRPr lang="es-ES" sz="1600" dirty="0"/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981697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85458" y="78153"/>
            <a:ext cx="9143999" cy="831128"/>
          </a:xfrm>
        </p:spPr>
        <p:txBody>
          <a:bodyPr/>
          <a:lstStyle/>
          <a:p>
            <a:r>
              <a:rPr lang="es-ES" sz="1800" dirty="0" err="1" smtClean="0"/>
              <a:t>Aurreko</a:t>
            </a:r>
            <a:r>
              <a:rPr lang="es-ES" sz="1800" dirty="0" smtClean="0"/>
              <a:t> </a:t>
            </a:r>
            <a:r>
              <a:rPr lang="es-ES" sz="1800" dirty="0" err="1" smtClean="0"/>
              <a:t>tratamenduak</a:t>
            </a:r>
            <a:r>
              <a:rPr lang="es-ES" sz="1800" dirty="0" smtClean="0"/>
              <a:t> </a:t>
            </a:r>
            <a:r>
              <a:rPr lang="es-ES" sz="1800" dirty="0" err="1" smtClean="0"/>
              <a:t>doitzea</a:t>
            </a:r>
            <a:r>
              <a:rPr lang="es-ES" sz="1800" dirty="0" smtClean="0"/>
              <a:t>, </a:t>
            </a:r>
            <a:r>
              <a:rPr lang="es-ES" sz="1800" dirty="0"/>
              <a:t>iSGLT-2, arGLP-1 </a:t>
            </a:r>
            <a:r>
              <a:rPr lang="es-ES" sz="1800" dirty="0" err="1" smtClean="0"/>
              <a:t>edo</a:t>
            </a:r>
            <a:r>
              <a:rPr lang="es-ES" sz="1800" dirty="0" smtClean="0"/>
              <a:t> </a:t>
            </a:r>
            <a:r>
              <a:rPr lang="es-ES" sz="1800" dirty="0" err="1" smtClean="0"/>
              <a:t>intsulina</a:t>
            </a:r>
            <a:r>
              <a:rPr lang="es-ES" sz="1800" dirty="0" smtClean="0"/>
              <a:t> </a:t>
            </a:r>
            <a:r>
              <a:rPr lang="es-ES" sz="1800" dirty="0" err="1" smtClean="0"/>
              <a:t>basala</a:t>
            </a:r>
            <a:r>
              <a:rPr lang="es-ES" sz="1800" dirty="0" smtClean="0"/>
              <a:t> </a:t>
            </a:r>
            <a:r>
              <a:rPr lang="es-ES" sz="1800" dirty="0" err="1" smtClean="0"/>
              <a:t>elkartzean</a:t>
            </a:r>
            <a:endParaRPr lang="es-ES" sz="1800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6976" y="1026362"/>
            <a:ext cx="8530045" cy="4634380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s-ES" sz="1800" dirty="0" err="1"/>
              <a:t>Biterapian</a:t>
            </a:r>
            <a:r>
              <a:rPr lang="es-ES" sz="1800" dirty="0"/>
              <a:t> </a:t>
            </a:r>
            <a:r>
              <a:rPr lang="es-ES" sz="1800" dirty="0" err="1"/>
              <a:t>zein</a:t>
            </a:r>
            <a:r>
              <a:rPr lang="es-ES" sz="1800" dirty="0"/>
              <a:t> </a:t>
            </a:r>
            <a:r>
              <a:rPr lang="es-ES" sz="1800" dirty="0" err="1"/>
              <a:t>ondoz</a:t>
            </a:r>
            <a:r>
              <a:rPr lang="es-ES" sz="1800" dirty="0"/>
              <a:t> </a:t>
            </a:r>
            <a:r>
              <a:rPr lang="es-ES" sz="1800" dirty="0" err="1"/>
              <a:t>ondoko</a:t>
            </a:r>
            <a:r>
              <a:rPr lang="es-ES" sz="1800" dirty="0"/>
              <a:t> </a:t>
            </a:r>
            <a:r>
              <a:rPr lang="es-ES" sz="1800" dirty="0" err="1"/>
              <a:t>areagotzeetan</a:t>
            </a:r>
            <a:r>
              <a:rPr lang="es-ES" sz="1800" dirty="0"/>
              <a:t>, arGLP-1, </a:t>
            </a:r>
            <a:r>
              <a:rPr lang="es-ES" sz="1800" dirty="0" err="1"/>
              <a:t>gliflozina</a:t>
            </a:r>
            <a:r>
              <a:rPr lang="es-ES" sz="1800" dirty="0"/>
              <a:t> </a:t>
            </a:r>
            <a:r>
              <a:rPr lang="es-ES" sz="1800" dirty="0" err="1"/>
              <a:t>edo</a:t>
            </a:r>
            <a:r>
              <a:rPr lang="es-ES" sz="1800" dirty="0"/>
              <a:t> </a:t>
            </a:r>
            <a:r>
              <a:rPr lang="es-ES" sz="1800" dirty="0" err="1"/>
              <a:t>intsulina</a:t>
            </a:r>
            <a:r>
              <a:rPr lang="es-ES" sz="1800" dirty="0"/>
              <a:t> </a:t>
            </a:r>
            <a:r>
              <a:rPr lang="es-ES" sz="1800" dirty="0" err="1"/>
              <a:t>bat</a:t>
            </a:r>
            <a:r>
              <a:rPr lang="es-ES" sz="1800" dirty="0"/>
              <a:t> </a:t>
            </a:r>
            <a:r>
              <a:rPr lang="es-ES" sz="1800" dirty="0" err="1"/>
              <a:t>gehitzean</a:t>
            </a:r>
            <a:r>
              <a:rPr lang="es-ES" sz="1800" dirty="0"/>
              <a:t>, </a:t>
            </a:r>
            <a:r>
              <a:rPr lang="es-ES" sz="1800" dirty="0" err="1"/>
              <a:t>beharrezkoa</a:t>
            </a:r>
            <a:r>
              <a:rPr lang="es-ES" sz="1800" dirty="0"/>
              <a:t> izan </a:t>
            </a:r>
            <a:r>
              <a:rPr lang="es-ES" sz="1800" dirty="0" err="1"/>
              <a:t>daiteke</a:t>
            </a:r>
            <a:r>
              <a:rPr lang="es-ES" sz="1800" dirty="0"/>
              <a:t> </a:t>
            </a:r>
            <a:r>
              <a:rPr lang="es-ES" sz="1800" dirty="0" err="1"/>
              <a:t>aurretiko</a:t>
            </a:r>
            <a:r>
              <a:rPr lang="es-ES" sz="1800" dirty="0"/>
              <a:t> </a:t>
            </a:r>
            <a:r>
              <a:rPr lang="es-ES" sz="1800" dirty="0" err="1"/>
              <a:t>tratamendua</a:t>
            </a:r>
            <a:r>
              <a:rPr lang="es-ES" sz="1800" dirty="0"/>
              <a:t> </a:t>
            </a:r>
            <a:r>
              <a:rPr lang="es-ES" sz="1800" dirty="0" err="1" smtClean="0"/>
              <a:t>doitzea</a:t>
            </a:r>
            <a:r>
              <a:rPr lang="es-ES" sz="1800" dirty="0" smtClean="0"/>
              <a:t>:  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800" dirty="0" err="1" smtClean="0"/>
              <a:t>Metformina</a:t>
            </a:r>
            <a:r>
              <a:rPr lang="es-ES" sz="1800" dirty="0" smtClean="0"/>
              <a:t> </a:t>
            </a:r>
            <a:r>
              <a:rPr lang="es-ES" sz="1800" dirty="0"/>
              <a:t>debe mantenerse en todas las combinaciones, incluyendo la insulina, salvo contraindicación o intolerancia. 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800" dirty="0" err="1"/>
              <a:t>Pioglitazona</a:t>
            </a:r>
            <a:r>
              <a:rPr lang="es-ES" sz="1800" dirty="0"/>
              <a:t>: </a:t>
            </a:r>
            <a:r>
              <a:rPr lang="es-ES" sz="1800" dirty="0" err="1"/>
              <a:t>amaitu</a:t>
            </a:r>
            <a:r>
              <a:rPr lang="es-ES" sz="1800" dirty="0"/>
              <a:t> </a:t>
            </a:r>
            <a:r>
              <a:rPr lang="es-ES" sz="1800" dirty="0" err="1"/>
              <a:t>edo</a:t>
            </a:r>
            <a:r>
              <a:rPr lang="es-ES" sz="1800" dirty="0"/>
              <a:t> </a:t>
            </a:r>
            <a:r>
              <a:rPr lang="es-ES" sz="1800" dirty="0" err="1"/>
              <a:t>gutxitu</a:t>
            </a:r>
            <a:r>
              <a:rPr lang="es-ES" sz="1800" dirty="0"/>
              <a:t> </a:t>
            </a:r>
            <a:r>
              <a:rPr lang="es-ES" sz="1800" dirty="0" err="1"/>
              <a:t>dosia</a:t>
            </a:r>
            <a:r>
              <a:rPr lang="es-ES" sz="1800" dirty="0"/>
              <a:t> </a:t>
            </a:r>
            <a:r>
              <a:rPr lang="es-ES" sz="1800" dirty="0" err="1"/>
              <a:t>intsulina</a:t>
            </a:r>
            <a:r>
              <a:rPr lang="es-ES" sz="1800" dirty="0"/>
              <a:t> </a:t>
            </a:r>
            <a:r>
              <a:rPr lang="es-ES" sz="1800" dirty="0" err="1"/>
              <a:t>ematen</a:t>
            </a:r>
            <a:r>
              <a:rPr lang="es-ES" sz="1800" dirty="0"/>
              <a:t> </a:t>
            </a:r>
            <a:r>
              <a:rPr lang="es-ES" sz="1800" dirty="0" err="1" smtClean="0"/>
              <a:t>hastean</a:t>
            </a:r>
            <a:r>
              <a:rPr lang="es-ES" sz="1800" dirty="0" smtClean="0"/>
              <a:t>.</a:t>
            </a:r>
            <a:endParaRPr lang="es-ES" sz="1800" dirty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800" dirty="0" smtClean="0"/>
              <a:t>iDPP-4</a:t>
            </a:r>
            <a:r>
              <a:rPr lang="es-ES" sz="1800" dirty="0"/>
              <a:t>: </a:t>
            </a:r>
            <a:r>
              <a:rPr lang="es-ES" sz="1800" dirty="0" err="1"/>
              <a:t>amaitu</a:t>
            </a:r>
            <a:r>
              <a:rPr lang="es-ES" sz="1800" dirty="0"/>
              <a:t>, arGLP-1 </a:t>
            </a:r>
            <a:r>
              <a:rPr lang="es-ES" sz="1800" dirty="0" err="1"/>
              <a:t>ematen</a:t>
            </a:r>
            <a:r>
              <a:rPr lang="es-ES" sz="1800" dirty="0"/>
              <a:t> </a:t>
            </a:r>
            <a:r>
              <a:rPr lang="es-ES" sz="1800" dirty="0" err="1"/>
              <a:t>hasiz</a:t>
            </a:r>
            <a:r>
              <a:rPr lang="es-ES" sz="1800" dirty="0"/>
              <a:t> </a:t>
            </a:r>
            <a:r>
              <a:rPr lang="es-ES" sz="1800" dirty="0" err="1" smtClean="0"/>
              <a:t>gero</a:t>
            </a:r>
            <a:r>
              <a:rPr lang="es-ES" sz="1800" dirty="0" smtClean="0"/>
              <a:t>.</a:t>
            </a:r>
            <a:endParaRPr lang="es-ES" sz="1800" dirty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800" dirty="0" err="1" smtClean="0"/>
              <a:t>Sulfonilureak</a:t>
            </a:r>
            <a:r>
              <a:rPr lang="es-ES" sz="1800" dirty="0" smtClean="0"/>
              <a:t> eta </a:t>
            </a:r>
            <a:r>
              <a:rPr lang="es-ES" sz="1800" dirty="0" err="1" smtClean="0"/>
              <a:t>errepaglinida</a:t>
            </a:r>
            <a:r>
              <a:rPr lang="es-ES" sz="1800" dirty="0"/>
              <a:t>: </a:t>
            </a:r>
            <a:r>
              <a:rPr lang="es-ES" sz="1800" dirty="0" err="1" smtClean="0"/>
              <a:t>tratamendua</a:t>
            </a:r>
            <a:r>
              <a:rPr lang="es-ES" sz="1800" dirty="0" smtClean="0"/>
              <a:t> </a:t>
            </a:r>
            <a:r>
              <a:rPr lang="es-ES" sz="1800" dirty="0" err="1" smtClean="0"/>
              <a:t>amaitzeko</a:t>
            </a:r>
            <a:r>
              <a:rPr lang="es-ES" sz="1800" dirty="0" smtClean="0"/>
              <a:t> </a:t>
            </a:r>
            <a:r>
              <a:rPr lang="es-ES" sz="1800" dirty="0" err="1"/>
              <a:t>edo</a:t>
            </a:r>
            <a:r>
              <a:rPr lang="es-ES" sz="1800" dirty="0"/>
              <a:t> % 50era </a:t>
            </a:r>
            <a:r>
              <a:rPr lang="es-ES" sz="1800" dirty="0" err="1"/>
              <a:t>gutxitzeko</a:t>
            </a:r>
            <a:r>
              <a:rPr lang="es-ES" sz="1800" dirty="0"/>
              <a:t> </a:t>
            </a:r>
            <a:r>
              <a:rPr lang="es-ES" sz="1800" dirty="0" err="1"/>
              <a:t>aukera</a:t>
            </a:r>
            <a:r>
              <a:rPr lang="es-ES" sz="1800" dirty="0"/>
              <a:t> </a:t>
            </a:r>
            <a:r>
              <a:rPr lang="es-ES" sz="1800" dirty="0" err="1"/>
              <a:t>kontsideratu</a:t>
            </a:r>
            <a:r>
              <a:rPr lang="es-ES" sz="1800" dirty="0"/>
              <a:t>, </a:t>
            </a:r>
            <a:r>
              <a:rPr lang="es-ES" sz="1800" dirty="0" err="1"/>
              <a:t>intsulina</a:t>
            </a:r>
            <a:r>
              <a:rPr lang="es-ES" sz="1800" dirty="0"/>
              <a:t> </a:t>
            </a:r>
            <a:r>
              <a:rPr lang="es-ES" sz="1800" dirty="0" err="1"/>
              <a:t>basala</a:t>
            </a:r>
            <a:r>
              <a:rPr lang="es-ES" sz="1800" dirty="0"/>
              <a:t>, arGLP-1 </a:t>
            </a:r>
            <a:r>
              <a:rPr lang="es-ES" sz="1800" dirty="0" err="1"/>
              <a:t>edo</a:t>
            </a:r>
            <a:r>
              <a:rPr lang="es-ES" sz="1800" dirty="0"/>
              <a:t> iSGLT-2 </a:t>
            </a:r>
            <a:r>
              <a:rPr lang="es-ES" sz="1800" dirty="0" err="1"/>
              <a:t>ematen</a:t>
            </a:r>
            <a:r>
              <a:rPr lang="es-ES" sz="1800" dirty="0"/>
              <a:t> </a:t>
            </a:r>
            <a:r>
              <a:rPr lang="es-ES" sz="1800" dirty="0" err="1" smtClean="0"/>
              <a:t>hastean</a:t>
            </a:r>
            <a:r>
              <a:rPr lang="es-ES" sz="1800" dirty="0" smtClean="0"/>
              <a:t>.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800" dirty="0" err="1" smtClean="0"/>
              <a:t>Intsulina</a:t>
            </a:r>
            <a:r>
              <a:rPr lang="es-ES" sz="1800" dirty="0"/>
              <a:t>: iSGLT-2 </a:t>
            </a:r>
            <a:r>
              <a:rPr lang="es-ES" sz="1800" dirty="0" err="1"/>
              <a:t>bat</a:t>
            </a:r>
            <a:r>
              <a:rPr lang="es-ES" sz="1800" dirty="0"/>
              <a:t> </a:t>
            </a:r>
            <a:r>
              <a:rPr lang="es-ES" sz="1800" dirty="0" err="1"/>
              <a:t>gehitzean</a:t>
            </a:r>
            <a:r>
              <a:rPr lang="es-ES" sz="1800" dirty="0"/>
              <a:t>, </a:t>
            </a:r>
            <a:r>
              <a:rPr lang="es-ES" sz="1800" dirty="0" err="1"/>
              <a:t>ez</a:t>
            </a:r>
            <a:r>
              <a:rPr lang="es-ES" sz="1800" dirty="0"/>
              <a:t> </a:t>
            </a:r>
            <a:r>
              <a:rPr lang="es-ES" sz="1800" dirty="0" err="1"/>
              <a:t>jaitsi</a:t>
            </a:r>
            <a:r>
              <a:rPr lang="es-ES" sz="1800" dirty="0"/>
              <a:t> </a:t>
            </a:r>
            <a:r>
              <a:rPr lang="es-ES" sz="1800" dirty="0" err="1"/>
              <a:t>intsulina-dosia</a:t>
            </a:r>
            <a:r>
              <a:rPr lang="es-ES" sz="1800" dirty="0"/>
              <a:t> </a:t>
            </a:r>
            <a:r>
              <a:rPr lang="es-ES" sz="1800" dirty="0" err="1"/>
              <a:t>bat</a:t>
            </a:r>
            <a:r>
              <a:rPr lang="es-ES" sz="1800" dirty="0"/>
              <a:t>-batean (</a:t>
            </a:r>
            <a:r>
              <a:rPr lang="es-ES" sz="1800" dirty="0" err="1"/>
              <a:t>kontua</a:t>
            </a:r>
            <a:r>
              <a:rPr lang="es-ES" sz="1800" dirty="0"/>
              <a:t> izan </a:t>
            </a:r>
            <a:r>
              <a:rPr lang="es-ES" sz="1800" dirty="0" err="1"/>
              <a:t>behar</a:t>
            </a:r>
            <a:r>
              <a:rPr lang="es-ES" sz="1800" dirty="0"/>
              <a:t> da </a:t>
            </a:r>
            <a:r>
              <a:rPr lang="es-ES" sz="1800" dirty="0" err="1"/>
              <a:t>azidosi</a:t>
            </a:r>
            <a:r>
              <a:rPr lang="es-ES" sz="1800" dirty="0"/>
              <a:t> </a:t>
            </a:r>
            <a:r>
              <a:rPr lang="es-ES" sz="1800" dirty="0" err="1"/>
              <a:t>laktiko</a:t>
            </a:r>
            <a:r>
              <a:rPr lang="es-ES" sz="1800" dirty="0"/>
              <a:t> </a:t>
            </a:r>
            <a:r>
              <a:rPr lang="es-ES" sz="1800" dirty="0" err="1"/>
              <a:t>eugluzemikoarekin</a:t>
            </a:r>
            <a:r>
              <a:rPr lang="es-ES" sz="1800" dirty="0" smtClean="0"/>
              <a:t>).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800" dirty="0" err="1"/>
              <a:t>Gliflozinak</a:t>
            </a:r>
            <a:r>
              <a:rPr lang="es-ES" sz="1800" dirty="0"/>
              <a:t> </a:t>
            </a:r>
            <a:r>
              <a:rPr lang="es-ES" sz="1800" dirty="0" err="1"/>
              <a:t>ematen</a:t>
            </a:r>
            <a:r>
              <a:rPr lang="es-ES" sz="1800" dirty="0"/>
              <a:t> </a:t>
            </a:r>
            <a:r>
              <a:rPr lang="es-ES" sz="1800" dirty="0" err="1"/>
              <a:t>hastean</a:t>
            </a:r>
            <a:r>
              <a:rPr lang="es-ES" sz="1800" dirty="0"/>
              <a:t>, </a:t>
            </a:r>
            <a:r>
              <a:rPr lang="es-ES" sz="1800" dirty="0" err="1"/>
              <a:t>baliteke</a:t>
            </a:r>
            <a:r>
              <a:rPr lang="es-ES" sz="1800" dirty="0"/>
              <a:t> </a:t>
            </a:r>
            <a:r>
              <a:rPr lang="es-ES" sz="1800" dirty="0" err="1"/>
              <a:t>diuretiko</a:t>
            </a:r>
            <a:r>
              <a:rPr lang="es-ES" sz="1800" dirty="0"/>
              <a:t> </a:t>
            </a:r>
            <a:r>
              <a:rPr lang="es-ES" sz="1800" dirty="0" err="1"/>
              <a:t>edo</a:t>
            </a:r>
            <a:r>
              <a:rPr lang="es-ES" sz="1800" dirty="0"/>
              <a:t> </a:t>
            </a:r>
            <a:r>
              <a:rPr lang="es-ES" sz="1800" dirty="0" err="1"/>
              <a:t>antihipertentsiboen</a:t>
            </a:r>
            <a:r>
              <a:rPr lang="es-ES" sz="1800" dirty="0"/>
              <a:t> </a:t>
            </a:r>
            <a:r>
              <a:rPr lang="es-ES" sz="1800" dirty="0" err="1"/>
              <a:t>dosia</a:t>
            </a:r>
            <a:r>
              <a:rPr lang="es-ES" sz="1800" dirty="0"/>
              <a:t> </a:t>
            </a:r>
            <a:r>
              <a:rPr lang="es-ES" sz="1800" dirty="0" err="1"/>
              <a:t>doitu</a:t>
            </a:r>
            <a:r>
              <a:rPr lang="es-ES" sz="1800" dirty="0"/>
              <a:t> </a:t>
            </a:r>
            <a:r>
              <a:rPr lang="es-ES" sz="1800" dirty="0" err="1"/>
              <a:t>behar</a:t>
            </a:r>
            <a:r>
              <a:rPr lang="es-ES" sz="1800" dirty="0"/>
              <a:t> </a:t>
            </a:r>
            <a:r>
              <a:rPr lang="es-ES" sz="1800" dirty="0" err="1"/>
              <a:t>izatea</a:t>
            </a:r>
            <a:r>
              <a:rPr lang="es-ES" sz="1800" dirty="0" smtClean="0"/>
              <a:t>. </a:t>
            </a:r>
            <a:endParaRPr lang="es-ES" sz="1800" dirty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ES" sz="1800" dirty="0"/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3260551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85458" y="-184581"/>
            <a:ext cx="9143999" cy="831128"/>
          </a:xfrm>
        </p:spPr>
        <p:txBody>
          <a:bodyPr/>
          <a:lstStyle/>
          <a:p>
            <a:r>
              <a:rPr lang="es-ES" sz="2000" dirty="0"/>
              <a:t>TRATAMENDUA </a:t>
            </a:r>
            <a:r>
              <a:rPr lang="es-ES" sz="2000" dirty="0" smtClean="0"/>
              <a:t>DESAREAGOTZEA</a:t>
            </a:r>
            <a:endParaRPr lang="es-ES" sz="2000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6976" y="819195"/>
            <a:ext cx="8530045" cy="2094921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600" dirty="0"/>
              <a:t>DM2ren </a:t>
            </a:r>
            <a:r>
              <a:rPr lang="es-ES" sz="1600" dirty="0" err="1"/>
              <a:t>gehiegizko</a:t>
            </a:r>
            <a:r>
              <a:rPr lang="es-ES" sz="1600" dirty="0"/>
              <a:t> </a:t>
            </a:r>
            <a:r>
              <a:rPr lang="es-ES" sz="1600" dirty="0" err="1"/>
              <a:t>tratamendua</a:t>
            </a:r>
            <a:r>
              <a:rPr lang="es-ES" sz="1600" dirty="0"/>
              <a:t> </a:t>
            </a:r>
            <a:r>
              <a:rPr lang="es-ES" sz="1600" dirty="0" err="1"/>
              <a:t>ohikoa</a:t>
            </a:r>
            <a:r>
              <a:rPr lang="es-ES" sz="1600" dirty="0"/>
              <a:t> da </a:t>
            </a:r>
            <a:r>
              <a:rPr lang="es-ES" sz="1600" dirty="0" err="1"/>
              <a:t>adineko</a:t>
            </a:r>
            <a:r>
              <a:rPr lang="es-ES" sz="1600" dirty="0"/>
              <a:t> </a:t>
            </a:r>
            <a:r>
              <a:rPr lang="es-ES" sz="1600" dirty="0" err="1"/>
              <a:t>hauskor</a:t>
            </a:r>
            <a:r>
              <a:rPr lang="es-ES" sz="1600" dirty="0"/>
              <a:t> </a:t>
            </a:r>
            <a:r>
              <a:rPr lang="es-ES" sz="1600" dirty="0" err="1"/>
              <a:t>pluripatologikoetan</a:t>
            </a:r>
            <a:r>
              <a:rPr lang="es-ES" sz="1600" dirty="0"/>
              <a:t>, eta, </a:t>
            </a:r>
            <a:r>
              <a:rPr lang="es-ES" sz="1600" dirty="0" err="1"/>
              <a:t>hori</a:t>
            </a:r>
            <a:r>
              <a:rPr lang="es-ES" sz="1600" dirty="0"/>
              <a:t> dela eta, </a:t>
            </a:r>
            <a:r>
              <a:rPr lang="es-ES" sz="1600" dirty="0" err="1"/>
              <a:t>areagotu</a:t>
            </a:r>
            <a:r>
              <a:rPr lang="es-ES" sz="1600" dirty="0"/>
              <a:t> </a:t>
            </a:r>
            <a:r>
              <a:rPr lang="es-ES" sz="1600" dirty="0" err="1"/>
              <a:t>egiten</a:t>
            </a:r>
            <a:r>
              <a:rPr lang="es-ES" sz="1600" dirty="0"/>
              <a:t> da </a:t>
            </a:r>
            <a:r>
              <a:rPr lang="es-ES" sz="1600" dirty="0" err="1"/>
              <a:t>ondorio</a:t>
            </a:r>
            <a:r>
              <a:rPr lang="es-ES" sz="1600" dirty="0"/>
              <a:t> </a:t>
            </a:r>
            <a:r>
              <a:rPr lang="es-ES" sz="1600" dirty="0" err="1"/>
              <a:t>kaltegarriak</a:t>
            </a:r>
            <a:r>
              <a:rPr lang="es-ES" sz="1600" dirty="0"/>
              <a:t> </a:t>
            </a:r>
            <a:r>
              <a:rPr lang="es-ES" sz="1600" dirty="0" err="1"/>
              <a:t>izateko</a:t>
            </a:r>
            <a:r>
              <a:rPr lang="es-ES" sz="1600" dirty="0"/>
              <a:t> </a:t>
            </a:r>
            <a:r>
              <a:rPr lang="es-ES" sz="1600" dirty="0" err="1"/>
              <a:t>arriskua</a:t>
            </a:r>
            <a:r>
              <a:rPr lang="es-ES" sz="1600" dirty="0"/>
              <a:t>, hala </a:t>
            </a:r>
            <a:r>
              <a:rPr lang="es-ES" sz="1600" dirty="0" err="1"/>
              <a:t>nola</a:t>
            </a:r>
            <a:r>
              <a:rPr lang="es-ES" sz="1600" dirty="0"/>
              <a:t> </a:t>
            </a:r>
            <a:r>
              <a:rPr lang="es-ES" sz="1600" dirty="0" err="1"/>
              <a:t>hipogluzemia</a:t>
            </a:r>
            <a:r>
              <a:rPr lang="es-ES" sz="1600" dirty="0"/>
              <a:t>, </a:t>
            </a:r>
            <a:r>
              <a:rPr lang="es-ES" sz="1600" dirty="0" err="1"/>
              <a:t>akats</a:t>
            </a:r>
            <a:r>
              <a:rPr lang="es-ES" sz="1600" dirty="0"/>
              <a:t> </a:t>
            </a:r>
            <a:r>
              <a:rPr lang="es-ES" sz="1600" dirty="0" err="1"/>
              <a:t>medikoengatiko</a:t>
            </a:r>
            <a:r>
              <a:rPr lang="es-ES" sz="1600" dirty="0"/>
              <a:t> </a:t>
            </a:r>
            <a:r>
              <a:rPr lang="es-ES" sz="1600" dirty="0" err="1"/>
              <a:t>ospitaleratzea</a:t>
            </a:r>
            <a:r>
              <a:rPr lang="es-ES" sz="1600" dirty="0"/>
              <a:t>, </a:t>
            </a:r>
            <a:r>
              <a:rPr lang="es-ES" sz="1600" dirty="0" err="1"/>
              <a:t>bai</a:t>
            </a:r>
            <a:r>
              <a:rPr lang="es-ES" sz="1600" dirty="0"/>
              <a:t> eta </a:t>
            </a:r>
            <a:r>
              <a:rPr lang="es-ES" sz="1600" dirty="0" err="1"/>
              <a:t>gaixotasunaren</a:t>
            </a:r>
            <a:r>
              <a:rPr lang="es-ES" sz="1600" dirty="0"/>
              <a:t> </a:t>
            </a:r>
            <a:r>
              <a:rPr lang="es-ES" sz="1600" dirty="0" err="1"/>
              <a:t>karga</a:t>
            </a:r>
            <a:r>
              <a:rPr lang="es-ES" sz="1600" dirty="0"/>
              <a:t> </a:t>
            </a:r>
            <a:r>
              <a:rPr lang="es-ES" sz="1600" dirty="0" err="1"/>
              <a:t>handiagoa</a:t>
            </a:r>
            <a:r>
              <a:rPr lang="es-ES" sz="1600" dirty="0"/>
              <a:t> </a:t>
            </a:r>
            <a:r>
              <a:rPr lang="es-ES" sz="1600" dirty="0" smtClean="0"/>
              <a:t>ere. </a:t>
            </a:r>
            <a:r>
              <a:rPr lang="es-ES" sz="1600" dirty="0" err="1" smtClean="0"/>
              <a:t>Tratamendua</a:t>
            </a:r>
            <a:r>
              <a:rPr lang="es-ES" sz="1600" dirty="0" smtClean="0"/>
              <a:t> </a:t>
            </a:r>
            <a:r>
              <a:rPr lang="es-ES" sz="1600" dirty="0" err="1"/>
              <a:t>desareagotu</a:t>
            </a:r>
            <a:r>
              <a:rPr lang="es-ES" sz="1600" dirty="0"/>
              <a:t> </a:t>
            </a:r>
            <a:r>
              <a:rPr lang="es-ES" sz="1600" dirty="0" err="1"/>
              <a:t>daiteke</a:t>
            </a:r>
            <a:r>
              <a:rPr lang="es-ES" sz="1600" dirty="0"/>
              <a:t>; </a:t>
            </a:r>
            <a:r>
              <a:rPr lang="es-ES" sz="1600" dirty="0" err="1"/>
              <a:t>desareagotze</a:t>
            </a:r>
            <a:r>
              <a:rPr lang="es-ES" sz="1600" dirty="0"/>
              <a:t> </a:t>
            </a:r>
            <a:r>
              <a:rPr lang="es-ES" sz="1600" dirty="0" err="1"/>
              <a:t>hori</a:t>
            </a:r>
            <a:r>
              <a:rPr lang="es-ES" sz="1600" dirty="0"/>
              <a:t> </a:t>
            </a:r>
            <a:r>
              <a:rPr lang="es-ES" sz="1600" dirty="0" err="1"/>
              <a:t>lotzen</a:t>
            </a:r>
            <a:r>
              <a:rPr lang="es-ES" sz="1600" dirty="0"/>
              <a:t> da </a:t>
            </a:r>
            <a:r>
              <a:rPr lang="es-ES" sz="1600" dirty="0" err="1"/>
              <a:t>hipogluzemia</a:t>
            </a:r>
            <a:r>
              <a:rPr lang="es-ES" sz="1600" dirty="0"/>
              <a:t> </a:t>
            </a:r>
            <a:r>
              <a:rPr lang="es-ES" sz="1600" dirty="0" err="1"/>
              <a:t>gutxiago</a:t>
            </a:r>
            <a:r>
              <a:rPr lang="es-ES" sz="1600" dirty="0"/>
              <a:t> </a:t>
            </a:r>
            <a:r>
              <a:rPr lang="es-ES" sz="1600" dirty="0" err="1"/>
              <a:t>izatearekin</a:t>
            </a:r>
            <a:r>
              <a:rPr lang="es-ES" sz="1600" dirty="0"/>
              <a:t>, </a:t>
            </a:r>
            <a:r>
              <a:rPr lang="es-ES" sz="1600" dirty="0" err="1"/>
              <a:t>kontrol</a:t>
            </a:r>
            <a:r>
              <a:rPr lang="es-ES" sz="1600" dirty="0"/>
              <a:t> </a:t>
            </a:r>
            <a:r>
              <a:rPr lang="es-ES" sz="1600" dirty="0" err="1"/>
              <a:t>gluzemikoa</a:t>
            </a:r>
            <a:r>
              <a:rPr lang="es-ES" sz="1600" dirty="0"/>
              <a:t> </a:t>
            </a:r>
            <a:r>
              <a:rPr lang="es-ES" sz="1600" dirty="0" err="1"/>
              <a:t>narriatu</a:t>
            </a:r>
            <a:r>
              <a:rPr lang="es-ES" sz="1600" dirty="0"/>
              <a:t> </a:t>
            </a:r>
            <a:r>
              <a:rPr lang="es-ES" sz="1600" dirty="0" err="1" smtClean="0"/>
              <a:t>gabe</a:t>
            </a:r>
            <a:r>
              <a:rPr lang="es-ES" sz="1600" dirty="0" smtClean="0"/>
              <a:t>.</a:t>
            </a:r>
            <a:endParaRPr lang="es-ES" sz="1600" dirty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600" dirty="0" err="1"/>
              <a:t>Kontrol</a:t>
            </a:r>
            <a:r>
              <a:rPr lang="es-ES" sz="1600" dirty="0"/>
              <a:t> </a:t>
            </a:r>
            <a:r>
              <a:rPr lang="es-ES" sz="1600" dirty="0" err="1"/>
              <a:t>gluzemikoaren</a:t>
            </a:r>
            <a:r>
              <a:rPr lang="es-ES" sz="1600" dirty="0"/>
              <a:t> </a:t>
            </a:r>
            <a:r>
              <a:rPr lang="es-ES" sz="1600" dirty="0" err="1"/>
              <a:t>helburuak</a:t>
            </a:r>
            <a:r>
              <a:rPr lang="es-ES" sz="1600" dirty="0"/>
              <a:t> </a:t>
            </a:r>
            <a:r>
              <a:rPr lang="es-ES" sz="1600" dirty="0" err="1"/>
              <a:t>berrikusi</a:t>
            </a:r>
            <a:r>
              <a:rPr lang="es-ES" sz="1600" dirty="0"/>
              <a:t> </a:t>
            </a:r>
            <a:r>
              <a:rPr lang="es-ES" sz="1600" dirty="0" err="1"/>
              <a:t>behar</a:t>
            </a:r>
            <a:r>
              <a:rPr lang="es-ES" sz="1600" dirty="0"/>
              <a:t> </a:t>
            </a:r>
            <a:r>
              <a:rPr lang="es-ES" sz="1600" dirty="0" err="1"/>
              <a:t>dira</a:t>
            </a:r>
            <a:r>
              <a:rPr lang="es-ES" sz="1600" dirty="0"/>
              <a:t>, </a:t>
            </a:r>
            <a:r>
              <a:rPr lang="es-ES" sz="1600" dirty="0" err="1"/>
              <a:t>aldizka</a:t>
            </a:r>
            <a:r>
              <a:rPr lang="es-ES" sz="1600" dirty="0"/>
              <a:t> eta </a:t>
            </a:r>
            <a:r>
              <a:rPr lang="es-ES" sz="1600" dirty="0" err="1"/>
              <a:t>pazienteen</a:t>
            </a:r>
            <a:r>
              <a:rPr lang="es-ES" sz="1600" dirty="0"/>
              <a:t> </a:t>
            </a:r>
            <a:r>
              <a:rPr lang="es-ES" sz="1600" dirty="0" err="1"/>
              <a:t>egoera</a:t>
            </a:r>
            <a:r>
              <a:rPr lang="es-ES" sz="1600" dirty="0"/>
              <a:t> </a:t>
            </a:r>
            <a:r>
              <a:rPr lang="es-ES" sz="1600" dirty="0" err="1"/>
              <a:t>aldatzen</a:t>
            </a:r>
            <a:r>
              <a:rPr lang="es-ES" sz="1600" dirty="0"/>
              <a:t> </a:t>
            </a:r>
            <a:r>
              <a:rPr lang="es-ES" sz="1600" dirty="0" err="1"/>
              <a:t>denean</a:t>
            </a:r>
            <a:r>
              <a:rPr lang="es-ES" sz="1600" dirty="0"/>
              <a:t> </a:t>
            </a:r>
            <a:r>
              <a:rPr lang="es-ES" sz="1600" dirty="0" err="1"/>
              <a:t>komorbilitate</a:t>
            </a:r>
            <a:r>
              <a:rPr lang="es-ES" sz="1600" dirty="0"/>
              <a:t> </a:t>
            </a:r>
            <a:r>
              <a:rPr lang="es-ES" sz="1600" dirty="0" err="1"/>
              <a:t>berrien</a:t>
            </a:r>
            <a:r>
              <a:rPr lang="es-ES" sz="1600" dirty="0"/>
              <a:t> </a:t>
            </a:r>
            <a:r>
              <a:rPr lang="es-ES" sz="1600" dirty="0" err="1"/>
              <a:t>edo</a:t>
            </a:r>
            <a:r>
              <a:rPr lang="es-ES" sz="1600" dirty="0"/>
              <a:t> </a:t>
            </a:r>
            <a:r>
              <a:rPr lang="es-ES" sz="1600" dirty="0" err="1"/>
              <a:t>pronostikoa</a:t>
            </a:r>
            <a:r>
              <a:rPr lang="es-ES" sz="1600" dirty="0"/>
              <a:t> </a:t>
            </a:r>
            <a:r>
              <a:rPr lang="es-ES" sz="1600" dirty="0" err="1"/>
              <a:t>okerragotzearen</a:t>
            </a:r>
            <a:r>
              <a:rPr lang="es-ES" sz="1600" dirty="0"/>
              <a:t> </a:t>
            </a:r>
            <a:r>
              <a:rPr lang="es-ES" sz="1600" dirty="0" err="1"/>
              <a:t>ondorioz</a:t>
            </a:r>
            <a:r>
              <a:rPr lang="es-ES" sz="1600" dirty="0"/>
              <a:t>. </a:t>
            </a:r>
            <a:endParaRPr lang="es-ES" sz="1600" dirty="0" smtClean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869" y="3086764"/>
            <a:ext cx="8426152" cy="3610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46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7" y="0"/>
            <a:ext cx="1561792" cy="1670858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4881" y="275325"/>
            <a:ext cx="6858000" cy="678871"/>
          </a:xfrm>
        </p:spPr>
        <p:txBody>
          <a:bodyPr>
            <a:normAutofit/>
          </a:bodyPr>
          <a:lstStyle/>
          <a:p>
            <a:r>
              <a:rPr lang="es-ES" sz="4000" b="1" dirty="0" err="1" smtClean="0">
                <a:solidFill>
                  <a:srgbClr val="5FB1B6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Ideia</a:t>
            </a:r>
            <a:r>
              <a:rPr lang="es-ES" sz="4000" b="1" dirty="0" smtClean="0">
                <a:solidFill>
                  <a:srgbClr val="5FB1B6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s-ES" sz="4000" b="1" dirty="0" err="1" smtClean="0">
                <a:solidFill>
                  <a:srgbClr val="5FB1B6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nagusiak</a:t>
            </a:r>
            <a:endParaRPr lang="es-ES" sz="4000" b="1" dirty="0">
              <a:solidFill>
                <a:srgbClr val="5FB1B6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786213" y="954196"/>
            <a:ext cx="8127051" cy="37087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sz="1400" dirty="0" smtClean="0"/>
              <a:t>DM2aren </a:t>
            </a:r>
            <a:r>
              <a:rPr lang="es-ES" sz="1400" dirty="0" err="1"/>
              <a:t>tratamendu</a:t>
            </a:r>
            <a:r>
              <a:rPr lang="es-ES" sz="1400" dirty="0"/>
              <a:t> </a:t>
            </a:r>
            <a:r>
              <a:rPr lang="es-ES" sz="1400" dirty="0" err="1"/>
              <a:t>farmakologikoak</a:t>
            </a:r>
            <a:r>
              <a:rPr lang="es-ES" sz="1400" dirty="0"/>
              <a:t> </a:t>
            </a:r>
            <a:r>
              <a:rPr lang="es-ES" sz="1400" dirty="0" err="1"/>
              <a:t>ikuspegi</a:t>
            </a:r>
            <a:r>
              <a:rPr lang="es-ES" sz="1400" dirty="0"/>
              <a:t> </a:t>
            </a:r>
            <a:r>
              <a:rPr lang="es-ES" sz="1400" dirty="0" err="1"/>
              <a:t>indibidualizatua</a:t>
            </a:r>
            <a:r>
              <a:rPr lang="es-ES" sz="1400" dirty="0"/>
              <a:t> </a:t>
            </a:r>
            <a:r>
              <a:rPr lang="es-ES" sz="1400" dirty="0" err="1"/>
              <a:t>eskatzen</a:t>
            </a:r>
            <a:r>
              <a:rPr lang="es-ES" sz="1400" dirty="0"/>
              <a:t> du, </a:t>
            </a:r>
            <a:r>
              <a:rPr lang="es-ES" sz="1400" dirty="0" err="1"/>
              <a:t>honako</a:t>
            </a:r>
            <a:r>
              <a:rPr lang="es-ES" sz="1400" dirty="0"/>
              <a:t> </a:t>
            </a:r>
            <a:r>
              <a:rPr lang="es-ES" sz="1400" dirty="0" err="1"/>
              <a:t>hauetan</a:t>
            </a:r>
            <a:r>
              <a:rPr lang="es-ES" sz="1400" dirty="0"/>
              <a:t> </a:t>
            </a:r>
            <a:r>
              <a:rPr lang="es-ES" sz="1400" dirty="0" err="1"/>
              <a:t>oinarritua</a:t>
            </a:r>
            <a:r>
              <a:rPr lang="es-ES" sz="1400" dirty="0"/>
              <a:t>: </a:t>
            </a:r>
            <a:r>
              <a:rPr lang="es-ES" sz="1400" dirty="0" err="1"/>
              <a:t>baldintzatzaile</a:t>
            </a:r>
            <a:r>
              <a:rPr lang="es-ES" sz="1400" dirty="0"/>
              <a:t> </a:t>
            </a:r>
            <a:r>
              <a:rPr lang="es-ES" sz="1400" dirty="0" err="1"/>
              <a:t>klinikoak</a:t>
            </a:r>
            <a:r>
              <a:rPr lang="es-ES" sz="1400" dirty="0"/>
              <a:t>, </a:t>
            </a:r>
            <a:r>
              <a:rPr lang="es-ES" sz="1400" dirty="0" err="1"/>
              <a:t>hipergluzemia-maila</a:t>
            </a:r>
            <a:r>
              <a:rPr lang="es-ES" sz="1400" dirty="0"/>
              <a:t>, </a:t>
            </a:r>
            <a:r>
              <a:rPr lang="es-ES" sz="1400" dirty="0" err="1"/>
              <a:t>farmakoen</a:t>
            </a:r>
            <a:r>
              <a:rPr lang="es-ES" sz="1400" dirty="0"/>
              <a:t> </a:t>
            </a:r>
            <a:r>
              <a:rPr lang="es-ES" sz="1400" dirty="0" err="1"/>
              <a:t>ezaugarriak</a:t>
            </a:r>
            <a:r>
              <a:rPr lang="es-ES" sz="1400" dirty="0"/>
              <a:t> eta </a:t>
            </a:r>
            <a:r>
              <a:rPr lang="es-ES" sz="1400" dirty="0" err="1"/>
              <a:t>kostua</a:t>
            </a:r>
            <a:r>
              <a:rPr lang="es-ES" sz="1400" dirty="0"/>
              <a:t>. </a:t>
            </a:r>
            <a:r>
              <a:rPr lang="es-ES" sz="1400" dirty="0" err="1"/>
              <a:t>Helburua</a:t>
            </a:r>
            <a:r>
              <a:rPr lang="es-ES" sz="1400" dirty="0"/>
              <a:t> </a:t>
            </a:r>
            <a:r>
              <a:rPr lang="es-ES" sz="1400" dirty="0" err="1"/>
              <a:t>hipergluzemia</a:t>
            </a:r>
            <a:r>
              <a:rPr lang="es-ES" sz="1400" dirty="0"/>
              <a:t> </a:t>
            </a:r>
            <a:r>
              <a:rPr lang="es-ES" sz="1400" dirty="0" err="1"/>
              <a:t>kontrolatzea</a:t>
            </a:r>
            <a:r>
              <a:rPr lang="es-ES" sz="1400" dirty="0"/>
              <a:t> eta </a:t>
            </a:r>
            <a:r>
              <a:rPr lang="es-ES" sz="1400" dirty="0" err="1"/>
              <a:t>konplikazio</a:t>
            </a:r>
            <a:r>
              <a:rPr lang="es-ES" sz="1400" dirty="0"/>
              <a:t> </a:t>
            </a:r>
            <a:r>
              <a:rPr lang="es-ES" sz="1400" dirty="0" err="1" smtClean="0"/>
              <a:t>mikrobaskularrak</a:t>
            </a:r>
            <a:r>
              <a:rPr lang="es-ES" sz="1400" dirty="0"/>
              <a:t>, </a:t>
            </a:r>
            <a:r>
              <a:rPr lang="es-ES" sz="1400" dirty="0" err="1"/>
              <a:t>kardiobaskularrak</a:t>
            </a:r>
            <a:r>
              <a:rPr lang="es-ES" sz="1400" dirty="0"/>
              <a:t> eta </a:t>
            </a:r>
            <a:r>
              <a:rPr lang="es-ES" sz="1400" dirty="0" err="1"/>
              <a:t>giltzurrunekoak</a:t>
            </a:r>
            <a:r>
              <a:rPr lang="es-ES" sz="1400" dirty="0"/>
              <a:t> </a:t>
            </a:r>
            <a:r>
              <a:rPr lang="es-ES" sz="1400" dirty="0" err="1"/>
              <a:t>izateko</a:t>
            </a:r>
            <a:r>
              <a:rPr lang="es-ES" sz="1400" dirty="0"/>
              <a:t> </a:t>
            </a:r>
            <a:r>
              <a:rPr lang="es-ES" sz="1400" dirty="0" err="1"/>
              <a:t>arriskua</a:t>
            </a:r>
            <a:r>
              <a:rPr lang="es-ES" sz="1400" dirty="0"/>
              <a:t> </a:t>
            </a:r>
            <a:r>
              <a:rPr lang="es-ES" sz="1400" dirty="0" err="1"/>
              <a:t>murriztea</a:t>
            </a:r>
            <a:r>
              <a:rPr lang="es-ES" sz="1400" dirty="0"/>
              <a:t> da.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sz="1400" dirty="0" err="1" smtClean="0"/>
              <a:t>Metforminak</a:t>
            </a:r>
            <a:r>
              <a:rPr lang="es-ES" sz="1400" dirty="0" smtClean="0"/>
              <a:t> </a:t>
            </a:r>
            <a:r>
              <a:rPr lang="es-ES" sz="1400" dirty="0" err="1"/>
              <a:t>aukerako</a:t>
            </a:r>
            <a:r>
              <a:rPr lang="es-ES" sz="1400" dirty="0"/>
              <a:t> </a:t>
            </a:r>
            <a:r>
              <a:rPr lang="es-ES" sz="1400" dirty="0" err="1"/>
              <a:t>farmakoa</a:t>
            </a:r>
            <a:r>
              <a:rPr lang="es-ES" sz="1400" dirty="0"/>
              <a:t> </a:t>
            </a:r>
            <a:r>
              <a:rPr lang="es-ES" sz="1400" dirty="0" err="1"/>
              <a:t>izaten</a:t>
            </a:r>
            <a:r>
              <a:rPr lang="es-ES" sz="1400" dirty="0"/>
              <a:t> </a:t>
            </a:r>
            <a:r>
              <a:rPr lang="es-ES" sz="1400" dirty="0" err="1"/>
              <a:t>jarraitzen</a:t>
            </a:r>
            <a:r>
              <a:rPr lang="es-ES" sz="1400" dirty="0"/>
              <a:t> du (</a:t>
            </a:r>
            <a:r>
              <a:rPr lang="es-ES" sz="1400" dirty="0" err="1"/>
              <a:t>monoterapian</a:t>
            </a:r>
            <a:r>
              <a:rPr lang="es-ES" sz="1400" dirty="0"/>
              <a:t> eta terapia </a:t>
            </a:r>
            <a:r>
              <a:rPr lang="es-ES" sz="1400" dirty="0" err="1"/>
              <a:t>konbinatuan</a:t>
            </a:r>
            <a:r>
              <a:rPr lang="es-ES" sz="1400" dirty="0"/>
              <a:t>).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sz="1400" dirty="0" smtClean="0"/>
              <a:t>GKB, BG eta GGK </a:t>
            </a:r>
            <a:r>
              <a:rPr lang="es-ES" sz="1400" dirty="0" err="1"/>
              <a:t>duten</a:t>
            </a:r>
            <a:r>
              <a:rPr lang="es-ES" sz="1400" dirty="0"/>
              <a:t> </a:t>
            </a:r>
            <a:r>
              <a:rPr lang="es-ES" sz="1400" dirty="0" err="1" smtClean="0"/>
              <a:t>pazienteetan</a:t>
            </a:r>
            <a:r>
              <a:rPr lang="es-ES" sz="1400" dirty="0" smtClean="0"/>
              <a:t> </a:t>
            </a:r>
            <a:r>
              <a:rPr lang="es-ES" sz="1400" dirty="0"/>
              <a:t>(</a:t>
            </a:r>
            <a:r>
              <a:rPr lang="es-ES" sz="1200" dirty="0" err="1"/>
              <a:t>baldin</a:t>
            </a:r>
            <a:r>
              <a:rPr lang="es-ES" sz="1200" dirty="0"/>
              <a:t> eta </a:t>
            </a:r>
            <a:r>
              <a:rPr lang="es-ES" sz="1200" dirty="0" err="1"/>
              <a:t>IGe</a:t>
            </a:r>
            <a:r>
              <a:rPr lang="es-ES" sz="1200" dirty="0"/>
              <a:t> &gt;30ml/min/1,73m</a:t>
            </a:r>
            <a:r>
              <a:rPr lang="es-ES" sz="1200" baseline="30000" dirty="0"/>
              <a:t>2</a:t>
            </a:r>
            <a:r>
              <a:rPr lang="es-ES" sz="1200" dirty="0"/>
              <a:t> </a:t>
            </a:r>
            <a:r>
              <a:rPr lang="es-ES" sz="1200" dirty="0" err="1"/>
              <a:t>bada</a:t>
            </a:r>
            <a:r>
              <a:rPr lang="es-ES" sz="1200" dirty="0"/>
              <a:t>)</a:t>
            </a:r>
            <a:r>
              <a:rPr lang="es-ES" sz="1400" dirty="0"/>
              <a:t>, </a:t>
            </a:r>
            <a:r>
              <a:rPr lang="es-ES" sz="1400" dirty="0" err="1"/>
              <a:t>populazio</a:t>
            </a:r>
            <a:r>
              <a:rPr lang="es-ES" sz="1400" dirty="0"/>
              <a:t> </a:t>
            </a:r>
            <a:r>
              <a:rPr lang="es-ES" sz="1400" dirty="0" err="1"/>
              <a:t>horietan</a:t>
            </a:r>
            <a:r>
              <a:rPr lang="es-ES" sz="1400" dirty="0"/>
              <a:t> </a:t>
            </a:r>
            <a:r>
              <a:rPr lang="es-ES" sz="1400" dirty="0" err="1"/>
              <a:t>egindako</a:t>
            </a:r>
            <a:r>
              <a:rPr lang="es-ES" sz="1400" dirty="0"/>
              <a:t> </a:t>
            </a:r>
            <a:r>
              <a:rPr lang="es-ES" sz="1400" dirty="0" err="1"/>
              <a:t>ASKetan</a:t>
            </a:r>
            <a:r>
              <a:rPr lang="es-ES" sz="1400" dirty="0"/>
              <a:t> </a:t>
            </a:r>
            <a:r>
              <a:rPr lang="es-ES" sz="1400" dirty="0" err="1"/>
              <a:t>frogatutako</a:t>
            </a:r>
            <a:r>
              <a:rPr lang="es-ES" sz="1400" dirty="0"/>
              <a:t> </a:t>
            </a:r>
            <a:r>
              <a:rPr lang="es-ES" sz="1400" dirty="0" err="1"/>
              <a:t>ondorio</a:t>
            </a:r>
            <a:r>
              <a:rPr lang="es-ES" sz="1400" dirty="0"/>
              <a:t> </a:t>
            </a:r>
            <a:r>
              <a:rPr lang="es-ES" sz="1400" dirty="0" err="1"/>
              <a:t>onuragarriak</a:t>
            </a:r>
            <a:r>
              <a:rPr lang="es-ES" sz="1400" dirty="0"/>
              <a:t> </a:t>
            </a:r>
            <a:r>
              <a:rPr lang="es-ES" sz="1400" dirty="0" err="1"/>
              <a:t>dituzten</a:t>
            </a:r>
            <a:r>
              <a:rPr lang="es-ES" sz="1400" dirty="0"/>
              <a:t> </a:t>
            </a:r>
            <a:r>
              <a:rPr lang="es-ES" sz="1400" dirty="0" err="1"/>
              <a:t>gliflozinak</a:t>
            </a:r>
            <a:r>
              <a:rPr lang="es-ES" sz="1400" dirty="0"/>
              <a:t> </a:t>
            </a:r>
            <a:r>
              <a:rPr lang="es-ES" sz="1400" dirty="0" err="1"/>
              <a:t>dira</a:t>
            </a:r>
            <a:r>
              <a:rPr lang="es-ES" sz="1400" dirty="0"/>
              <a:t> </a:t>
            </a:r>
            <a:r>
              <a:rPr lang="es-ES" sz="1400" dirty="0" err="1"/>
              <a:t>metforminari</a:t>
            </a:r>
            <a:r>
              <a:rPr lang="es-ES" sz="1400" dirty="0"/>
              <a:t> </a:t>
            </a:r>
            <a:r>
              <a:rPr lang="es-ES" sz="1400" dirty="0" err="1"/>
              <a:t>gehitutako</a:t>
            </a:r>
            <a:r>
              <a:rPr lang="es-ES" sz="1400" dirty="0"/>
              <a:t> terapia </a:t>
            </a:r>
            <a:r>
              <a:rPr lang="es-ES" sz="1400" dirty="0" err="1"/>
              <a:t>gisa</a:t>
            </a:r>
            <a:r>
              <a:rPr lang="es-ES" sz="1400" dirty="0"/>
              <a:t> </a:t>
            </a:r>
            <a:r>
              <a:rPr lang="es-ES" sz="1400" dirty="0" err="1"/>
              <a:t>lehentasunezko</a:t>
            </a:r>
            <a:r>
              <a:rPr lang="es-ES" sz="1400" dirty="0"/>
              <a:t> </a:t>
            </a:r>
            <a:r>
              <a:rPr lang="es-ES" sz="1400" dirty="0" err="1" smtClean="0"/>
              <a:t>aukera</a:t>
            </a:r>
            <a:r>
              <a:rPr lang="es-ES" sz="1400" dirty="0" smtClean="0"/>
              <a:t>.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sz="1400" dirty="0" smtClean="0"/>
              <a:t>GKB </a:t>
            </a:r>
            <a:r>
              <a:rPr lang="es-ES" sz="1400" dirty="0" err="1" smtClean="0"/>
              <a:t>edo</a:t>
            </a:r>
            <a:r>
              <a:rPr lang="es-ES" sz="1400" dirty="0" smtClean="0"/>
              <a:t> GGK </a:t>
            </a:r>
            <a:r>
              <a:rPr lang="es-ES" sz="1400" dirty="0" err="1"/>
              <a:t>duten</a:t>
            </a:r>
            <a:r>
              <a:rPr lang="es-ES" sz="1400" dirty="0"/>
              <a:t> </a:t>
            </a:r>
            <a:r>
              <a:rPr lang="es-ES" sz="1400" dirty="0" err="1"/>
              <a:t>pazienteei</a:t>
            </a:r>
            <a:r>
              <a:rPr lang="es-ES" sz="1400" dirty="0"/>
              <a:t> </a:t>
            </a:r>
            <a:r>
              <a:rPr lang="es-ES" sz="1400" dirty="0" err="1"/>
              <a:t>bereziki</a:t>
            </a:r>
            <a:r>
              <a:rPr lang="es-ES" sz="1400" dirty="0"/>
              <a:t> </a:t>
            </a:r>
            <a:r>
              <a:rPr lang="es-ES" sz="1400" dirty="0" err="1"/>
              <a:t>gomendatzen</a:t>
            </a:r>
            <a:r>
              <a:rPr lang="es-ES" sz="1400" dirty="0"/>
              <a:t> </a:t>
            </a:r>
            <a:r>
              <a:rPr lang="es-ES" sz="1400" dirty="0" err="1"/>
              <a:t>zaizkie</a:t>
            </a:r>
            <a:r>
              <a:rPr lang="es-ES" sz="1400" dirty="0"/>
              <a:t> ASK-</a:t>
            </a:r>
            <a:r>
              <a:rPr lang="es-ES" sz="1400" dirty="0" err="1"/>
              <a:t>KBetan</a:t>
            </a:r>
            <a:r>
              <a:rPr lang="es-ES" sz="1400" dirty="0"/>
              <a:t> </a:t>
            </a:r>
            <a:r>
              <a:rPr lang="es-ES" sz="1400" dirty="0" err="1"/>
              <a:t>ondorio</a:t>
            </a:r>
            <a:r>
              <a:rPr lang="es-ES" sz="1400" dirty="0"/>
              <a:t> </a:t>
            </a:r>
            <a:r>
              <a:rPr lang="es-ES" sz="1400" dirty="0" err="1"/>
              <a:t>onuragarriak</a:t>
            </a:r>
            <a:r>
              <a:rPr lang="es-ES" sz="1400" dirty="0"/>
              <a:t> izan </a:t>
            </a:r>
            <a:r>
              <a:rPr lang="es-ES" sz="1400" dirty="0" err="1"/>
              <a:t>dituzten</a:t>
            </a:r>
            <a:r>
              <a:rPr lang="es-ES" sz="1400" dirty="0"/>
              <a:t> arGLP-1ak, </a:t>
            </a:r>
            <a:r>
              <a:rPr lang="es-ES" sz="1400" dirty="0" err="1"/>
              <a:t>baldin</a:t>
            </a:r>
            <a:r>
              <a:rPr lang="es-ES" sz="1400" dirty="0"/>
              <a:t> eta </a:t>
            </a:r>
            <a:r>
              <a:rPr lang="es-ES" sz="1400" dirty="0" err="1"/>
              <a:t>gliflozinak</a:t>
            </a:r>
            <a:r>
              <a:rPr lang="es-ES" sz="1400" dirty="0"/>
              <a:t> </a:t>
            </a:r>
            <a:r>
              <a:rPr lang="es-ES" sz="1400" dirty="0" err="1"/>
              <a:t>kontraindikatuta</a:t>
            </a:r>
            <a:r>
              <a:rPr lang="es-ES" sz="1400" dirty="0"/>
              <a:t> </a:t>
            </a:r>
            <a:r>
              <a:rPr lang="es-ES" sz="1400" dirty="0" err="1"/>
              <a:t>edo</a:t>
            </a:r>
            <a:r>
              <a:rPr lang="es-ES" sz="1400" dirty="0"/>
              <a:t> </a:t>
            </a:r>
            <a:r>
              <a:rPr lang="es-ES" sz="1400" dirty="0" err="1"/>
              <a:t>aholkurik</a:t>
            </a:r>
            <a:r>
              <a:rPr lang="es-ES" sz="1400" dirty="0"/>
              <a:t> </a:t>
            </a:r>
            <a:r>
              <a:rPr lang="es-ES" sz="1400" dirty="0" err="1"/>
              <a:t>gabe</a:t>
            </a:r>
            <a:r>
              <a:rPr lang="es-ES" sz="1400" dirty="0"/>
              <a:t> </a:t>
            </a:r>
            <a:r>
              <a:rPr lang="es-ES" sz="1400" dirty="0" err="1"/>
              <a:t>badaude</a:t>
            </a:r>
            <a:r>
              <a:rPr lang="es-ES" sz="1400" dirty="0"/>
              <a:t>.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sz="1400" dirty="0" err="1" smtClean="0"/>
              <a:t>Baldintzatzaile</a:t>
            </a:r>
            <a:r>
              <a:rPr lang="es-ES" sz="1400" dirty="0" smtClean="0"/>
              <a:t> </a:t>
            </a:r>
            <a:r>
              <a:rPr lang="es-ES" sz="1400" dirty="0" err="1"/>
              <a:t>nagusia</a:t>
            </a:r>
            <a:r>
              <a:rPr lang="es-ES" sz="1400" dirty="0"/>
              <a:t> </a:t>
            </a:r>
            <a:r>
              <a:rPr lang="es-ES" sz="1400" dirty="0" err="1"/>
              <a:t>obesitatea</a:t>
            </a:r>
            <a:r>
              <a:rPr lang="es-ES" sz="1400" dirty="0"/>
              <a:t> </a:t>
            </a:r>
            <a:r>
              <a:rPr lang="es-ES" sz="1400" dirty="0" err="1"/>
              <a:t>duten</a:t>
            </a:r>
            <a:r>
              <a:rPr lang="es-ES" sz="1400" dirty="0"/>
              <a:t> </a:t>
            </a:r>
            <a:r>
              <a:rPr lang="es-ES" sz="1400" dirty="0" err="1"/>
              <a:t>pazienteen</a:t>
            </a:r>
            <a:r>
              <a:rPr lang="es-ES" sz="1400" dirty="0"/>
              <a:t> </a:t>
            </a:r>
            <a:r>
              <a:rPr lang="es-ES" sz="1400" dirty="0" err="1"/>
              <a:t>kasuan</a:t>
            </a:r>
            <a:r>
              <a:rPr lang="es-ES" sz="1400" dirty="0"/>
              <a:t>, </a:t>
            </a:r>
            <a:r>
              <a:rPr lang="es-ES" sz="1400" dirty="0" err="1"/>
              <a:t>pisua</a:t>
            </a:r>
            <a:r>
              <a:rPr lang="es-ES" sz="1400" dirty="0"/>
              <a:t> </a:t>
            </a:r>
            <a:r>
              <a:rPr lang="es-ES" sz="1400" dirty="0" err="1"/>
              <a:t>murrizten</a:t>
            </a:r>
            <a:r>
              <a:rPr lang="es-ES" sz="1400" dirty="0"/>
              <a:t> </a:t>
            </a:r>
            <a:r>
              <a:rPr lang="es-ES" sz="1400" dirty="0" err="1"/>
              <a:t>duten</a:t>
            </a:r>
            <a:r>
              <a:rPr lang="es-ES" sz="1400" dirty="0"/>
              <a:t> </a:t>
            </a:r>
            <a:r>
              <a:rPr lang="es-ES" sz="1400" dirty="0" err="1"/>
              <a:t>farmakoak</a:t>
            </a:r>
            <a:r>
              <a:rPr lang="es-ES" sz="1400" dirty="0"/>
              <a:t> </a:t>
            </a:r>
            <a:r>
              <a:rPr lang="es-ES" sz="1400" dirty="0" err="1"/>
              <a:t>lehenestea</a:t>
            </a:r>
            <a:r>
              <a:rPr lang="es-ES" sz="1400" dirty="0"/>
              <a:t> </a:t>
            </a:r>
            <a:r>
              <a:rPr lang="es-ES" sz="1400" dirty="0" err="1"/>
              <a:t>gomendatzen</a:t>
            </a:r>
            <a:r>
              <a:rPr lang="es-ES" sz="1400" dirty="0"/>
              <a:t> da (</a:t>
            </a:r>
            <a:r>
              <a:rPr lang="es-ES" sz="1400" dirty="0" err="1"/>
              <a:t>gliflozinak</a:t>
            </a:r>
            <a:r>
              <a:rPr lang="es-ES" sz="1400" dirty="0"/>
              <a:t> </a:t>
            </a:r>
            <a:r>
              <a:rPr lang="es-ES" sz="1400" dirty="0" err="1"/>
              <a:t>edo</a:t>
            </a:r>
            <a:r>
              <a:rPr lang="es-ES" sz="1400" dirty="0"/>
              <a:t> arGLP-1), </a:t>
            </a:r>
            <a:r>
              <a:rPr lang="es-ES" sz="1400" dirty="0" err="1"/>
              <a:t>metforminari</a:t>
            </a:r>
            <a:r>
              <a:rPr lang="es-ES" sz="1400" dirty="0"/>
              <a:t> </a:t>
            </a:r>
            <a:r>
              <a:rPr lang="es-ES" sz="1400" dirty="0" err="1"/>
              <a:t>gehitutako</a:t>
            </a:r>
            <a:r>
              <a:rPr lang="es-ES" sz="1400" dirty="0"/>
              <a:t> terapia </a:t>
            </a:r>
            <a:r>
              <a:rPr lang="es-ES" sz="1400" dirty="0" err="1"/>
              <a:t>gisa</a:t>
            </a:r>
            <a:r>
              <a:rPr lang="es-ES" sz="1400" dirty="0"/>
              <a:t>.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sz="1400" dirty="0" err="1"/>
              <a:t>Hauskortasuna</a:t>
            </a:r>
            <a:r>
              <a:rPr lang="es-ES" sz="1400" dirty="0"/>
              <a:t> </a:t>
            </a:r>
            <a:r>
              <a:rPr lang="es-ES" sz="1400" dirty="0" err="1"/>
              <a:t>duten</a:t>
            </a:r>
            <a:r>
              <a:rPr lang="es-ES" sz="1400" dirty="0"/>
              <a:t> </a:t>
            </a:r>
            <a:r>
              <a:rPr lang="es-ES" sz="1400" dirty="0" err="1"/>
              <a:t>pertsonen</a:t>
            </a:r>
            <a:r>
              <a:rPr lang="es-ES" sz="1400" dirty="0"/>
              <a:t> </a:t>
            </a:r>
            <a:r>
              <a:rPr lang="es-ES" sz="1400" dirty="0" err="1"/>
              <a:t>edo</a:t>
            </a:r>
            <a:r>
              <a:rPr lang="es-ES" sz="1400" dirty="0"/>
              <a:t> oso </a:t>
            </a:r>
            <a:r>
              <a:rPr lang="es-ES" sz="1400" dirty="0" err="1"/>
              <a:t>adinekoen</a:t>
            </a:r>
            <a:r>
              <a:rPr lang="es-ES" sz="1400" dirty="0"/>
              <a:t> </a:t>
            </a:r>
            <a:r>
              <a:rPr lang="es-ES" sz="1400" dirty="0" err="1"/>
              <a:t>kasuan</a:t>
            </a:r>
            <a:r>
              <a:rPr lang="es-ES" sz="1400" dirty="0"/>
              <a:t>, HbA1c-ren </a:t>
            </a:r>
            <a:r>
              <a:rPr lang="es-ES" sz="1400" dirty="0" err="1"/>
              <a:t>helburu</a:t>
            </a:r>
            <a:r>
              <a:rPr lang="es-ES" sz="1400" dirty="0"/>
              <a:t> </a:t>
            </a:r>
            <a:r>
              <a:rPr lang="es-ES" sz="1400" dirty="0" err="1"/>
              <a:t>ez</a:t>
            </a:r>
            <a:r>
              <a:rPr lang="es-ES" sz="1400" dirty="0"/>
              <a:t> </a:t>
            </a:r>
            <a:r>
              <a:rPr lang="es-ES" sz="1400" dirty="0" err="1"/>
              <a:t>hain</a:t>
            </a:r>
            <a:r>
              <a:rPr lang="es-ES" sz="1400" dirty="0"/>
              <a:t> </a:t>
            </a:r>
            <a:r>
              <a:rPr lang="es-ES" sz="1400" dirty="0" err="1"/>
              <a:t>zorrotzak</a:t>
            </a:r>
            <a:r>
              <a:rPr lang="es-ES" sz="1400" dirty="0"/>
              <a:t> </a:t>
            </a:r>
            <a:r>
              <a:rPr lang="es-ES" sz="1400" dirty="0" err="1"/>
              <a:t>onartzen</a:t>
            </a:r>
            <a:r>
              <a:rPr lang="es-ES" sz="1400" dirty="0"/>
              <a:t> </a:t>
            </a:r>
            <a:r>
              <a:rPr lang="es-ES" sz="1400" dirty="0" err="1"/>
              <a:t>dira</a:t>
            </a:r>
            <a:r>
              <a:rPr lang="es-ES" sz="1400" dirty="0"/>
              <a:t> (&lt;% 8-8,5). </a:t>
            </a:r>
            <a:r>
              <a:rPr lang="es-ES" sz="1400" dirty="0" err="1"/>
              <a:t>Gliptinak</a:t>
            </a:r>
            <a:r>
              <a:rPr lang="es-ES" sz="1400" dirty="0"/>
              <a:t>, </a:t>
            </a:r>
            <a:r>
              <a:rPr lang="es-ES" sz="1400" dirty="0" err="1"/>
              <a:t>metforminari</a:t>
            </a:r>
            <a:r>
              <a:rPr lang="es-ES" sz="1400" dirty="0"/>
              <a:t> </a:t>
            </a:r>
            <a:r>
              <a:rPr lang="es-ES" sz="1400" dirty="0" err="1"/>
              <a:t>gehitutako</a:t>
            </a:r>
            <a:r>
              <a:rPr lang="es-ES" sz="1400" dirty="0"/>
              <a:t> terapia </a:t>
            </a:r>
            <a:r>
              <a:rPr lang="es-ES" sz="1400" dirty="0" err="1"/>
              <a:t>gisa</a:t>
            </a:r>
            <a:r>
              <a:rPr lang="es-ES" sz="1400" dirty="0"/>
              <a:t>, </a:t>
            </a:r>
            <a:r>
              <a:rPr lang="es-ES" sz="1400" dirty="0" err="1"/>
              <a:t>aukerako</a:t>
            </a:r>
            <a:r>
              <a:rPr lang="es-ES" sz="1400" dirty="0"/>
              <a:t> </a:t>
            </a:r>
            <a:r>
              <a:rPr lang="es-ES" sz="1400" dirty="0" err="1"/>
              <a:t>farmakotzat</a:t>
            </a:r>
            <a:r>
              <a:rPr lang="es-ES" sz="1400" dirty="0"/>
              <a:t> </a:t>
            </a:r>
            <a:r>
              <a:rPr lang="es-ES" sz="1400" dirty="0" err="1"/>
              <a:t>hartzen</a:t>
            </a:r>
            <a:r>
              <a:rPr lang="es-ES" sz="1400" dirty="0"/>
              <a:t> </a:t>
            </a:r>
            <a:r>
              <a:rPr lang="es-ES" sz="1400" dirty="0" err="1"/>
              <a:t>dira</a:t>
            </a:r>
            <a:r>
              <a:rPr lang="es-ES" sz="1400" dirty="0"/>
              <a:t>, </a:t>
            </a:r>
            <a:r>
              <a:rPr lang="es-ES" sz="1400" dirty="0" err="1"/>
              <a:t>erraz</a:t>
            </a:r>
            <a:r>
              <a:rPr lang="es-ES" sz="1400" dirty="0"/>
              <a:t> </a:t>
            </a:r>
            <a:r>
              <a:rPr lang="es-ES" sz="1400" dirty="0" err="1"/>
              <a:t>erabiltzen</a:t>
            </a:r>
            <a:r>
              <a:rPr lang="es-ES" sz="1400" dirty="0"/>
              <a:t> </a:t>
            </a:r>
            <a:r>
              <a:rPr lang="es-ES" sz="1400" dirty="0" err="1"/>
              <a:t>direlako</a:t>
            </a:r>
            <a:r>
              <a:rPr lang="es-ES" sz="1400" dirty="0"/>
              <a:t> eta </a:t>
            </a:r>
            <a:r>
              <a:rPr lang="es-ES" sz="1400" dirty="0" err="1"/>
              <a:t>tolerantzia</a:t>
            </a:r>
            <a:r>
              <a:rPr lang="es-ES" sz="1400" dirty="0"/>
              <a:t> </a:t>
            </a:r>
            <a:r>
              <a:rPr lang="es-ES" sz="1400" dirty="0" err="1"/>
              <a:t>ona</a:t>
            </a:r>
            <a:r>
              <a:rPr lang="es-ES" sz="1400" dirty="0"/>
              <a:t> </a:t>
            </a:r>
            <a:r>
              <a:rPr lang="es-ES" sz="1400" dirty="0" err="1"/>
              <a:t>dutelako</a:t>
            </a:r>
            <a:r>
              <a:rPr lang="es-ES" sz="1400" dirty="0" smtClean="0"/>
              <a:t>.</a:t>
            </a:r>
            <a:endParaRPr lang="es-ES" sz="1400" dirty="0"/>
          </a:p>
        </p:txBody>
      </p:sp>
      <p:sp>
        <p:nvSpPr>
          <p:cNvPr id="6" name="Rectángulo 5"/>
          <p:cNvSpPr/>
          <p:nvPr/>
        </p:nvSpPr>
        <p:spPr>
          <a:xfrm>
            <a:off x="780897" y="4564775"/>
            <a:ext cx="8127051" cy="153888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sz="1400" dirty="0" err="1" smtClean="0"/>
              <a:t>Antidiabetiko</a:t>
            </a:r>
            <a:r>
              <a:rPr lang="es-ES" sz="1400" dirty="0" smtClean="0"/>
              <a:t> </a:t>
            </a:r>
            <a:r>
              <a:rPr lang="es-ES" sz="1400" dirty="0" err="1" smtClean="0"/>
              <a:t>ez-intsulinikoak</a:t>
            </a:r>
            <a:r>
              <a:rPr lang="es-ES" sz="1400" dirty="0" smtClean="0"/>
              <a:t> </a:t>
            </a:r>
            <a:r>
              <a:rPr lang="es-ES" sz="1400" dirty="0"/>
              <a:t>izan </a:t>
            </a:r>
            <a:r>
              <a:rPr lang="es-ES" sz="1400" dirty="0" err="1"/>
              <a:t>arren</a:t>
            </a:r>
            <a:r>
              <a:rPr lang="es-ES" sz="1400" dirty="0"/>
              <a:t> </a:t>
            </a:r>
            <a:r>
              <a:rPr lang="es-ES" sz="1400" dirty="0" err="1"/>
              <a:t>hipergluzemia</a:t>
            </a:r>
            <a:r>
              <a:rPr lang="es-ES" sz="1400" dirty="0"/>
              <a:t> </a:t>
            </a:r>
            <a:r>
              <a:rPr lang="es-ES" sz="1400" dirty="0" err="1"/>
              <a:t>duten</a:t>
            </a:r>
            <a:r>
              <a:rPr lang="es-ES" sz="1400" dirty="0"/>
              <a:t> </a:t>
            </a:r>
            <a:r>
              <a:rPr lang="es-ES" sz="1400" dirty="0" err="1"/>
              <a:t>edo</a:t>
            </a:r>
            <a:r>
              <a:rPr lang="es-ES" sz="1400" dirty="0"/>
              <a:t> </a:t>
            </a:r>
            <a:r>
              <a:rPr lang="es-ES" sz="1400" dirty="0" err="1"/>
              <a:t>hipergluzemiaren</a:t>
            </a:r>
            <a:r>
              <a:rPr lang="es-ES" sz="1400" dirty="0"/>
              <a:t> </a:t>
            </a:r>
            <a:r>
              <a:rPr lang="es-ES" sz="1400" dirty="0" err="1"/>
              <a:t>ondorioz</a:t>
            </a:r>
            <a:r>
              <a:rPr lang="es-ES" sz="1400" dirty="0"/>
              <a:t> </a:t>
            </a:r>
            <a:r>
              <a:rPr lang="es-ES" sz="1400" dirty="0" err="1"/>
              <a:t>sintomak</a:t>
            </a:r>
            <a:r>
              <a:rPr lang="es-ES" sz="1400" dirty="0"/>
              <a:t> </a:t>
            </a:r>
            <a:r>
              <a:rPr lang="es-ES" sz="1400" dirty="0" err="1"/>
              <a:t>dituzten</a:t>
            </a:r>
            <a:r>
              <a:rPr lang="es-ES" sz="1400" dirty="0"/>
              <a:t> </a:t>
            </a:r>
            <a:r>
              <a:rPr lang="es-ES" sz="1400" dirty="0" err="1"/>
              <a:t>pertsonen</a:t>
            </a:r>
            <a:r>
              <a:rPr lang="es-ES" sz="1400" dirty="0"/>
              <a:t> </a:t>
            </a:r>
            <a:r>
              <a:rPr lang="es-ES" sz="1400" dirty="0" err="1"/>
              <a:t>kasuan</a:t>
            </a:r>
            <a:r>
              <a:rPr lang="es-ES" sz="1400" dirty="0"/>
              <a:t>, </a:t>
            </a:r>
            <a:r>
              <a:rPr lang="es-ES" sz="1400" dirty="0" err="1"/>
              <a:t>intsulina</a:t>
            </a:r>
            <a:r>
              <a:rPr lang="es-ES" sz="1400" dirty="0"/>
              <a:t> </a:t>
            </a:r>
            <a:r>
              <a:rPr lang="es-ES" sz="1400" dirty="0" err="1"/>
              <a:t>gomendatzen</a:t>
            </a:r>
            <a:r>
              <a:rPr lang="es-ES" sz="1400" dirty="0"/>
              <a:t> da.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sz="1400" dirty="0" err="1" smtClean="0"/>
              <a:t>Baldintzatzaile</a:t>
            </a:r>
            <a:r>
              <a:rPr lang="es-ES" sz="1400" dirty="0" smtClean="0"/>
              <a:t> </a:t>
            </a:r>
            <a:r>
              <a:rPr lang="es-ES" sz="1400" dirty="0" err="1"/>
              <a:t>kliniko</a:t>
            </a:r>
            <a:r>
              <a:rPr lang="es-ES" sz="1400" dirty="0"/>
              <a:t> </a:t>
            </a:r>
            <a:r>
              <a:rPr lang="es-ES" sz="1400" dirty="0" err="1"/>
              <a:t>nagusirik</a:t>
            </a:r>
            <a:r>
              <a:rPr lang="es-ES" sz="1400" dirty="0"/>
              <a:t> eta </a:t>
            </a:r>
            <a:r>
              <a:rPr lang="es-ES" sz="1400" dirty="0" err="1"/>
              <a:t>hipogluzemia-arazorik</a:t>
            </a:r>
            <a:r>
              <a:rPr lang="es-ES" sz="1400" dirty="0"/>
              <a:t> </a:t>
            </a:r>
            <a:r>
              <a:rPr lang="es-ES" sz="1400" dirty="0" err="1"/>
              <a:t>ez</a:t>
            </a:r>
            <a:r>
              <a:rPr lang="es-ES" sz="1400" dirty="0"/>
              <a:t> </a:t>
            </a:r>
            <a:r>
              <a:rPr lang="es-ES" sz="1400" dirty="0" err="1"/>
              <a:t>duten</a:t>
            </a:r>
            <a:r>
              <a:rPr lang="es-ES" sz="1400" dirty="0"/>
              <a:t> </a:t>
            </a:r>
            <a:r>
              <a:rPr lang="es-ES" sz="1400" dirty="0" err="1"/>
              <a:t>pazienteen</a:t>
            </a:r>
            <a:r>
              <a:rPr lang="es-ES" sz="1400" dirty="0"/>
              <a:t> </a:t>
            </a:r>
            <a:r>
              <a:rPr lang="es-ES" sz="1400" dirty="0" err="1"/>
              <a:t>kasuan</a:t>
            </a:r>
            <a:r>
              <a:rPr lang="es-ES" sz="1400" dirty="0"/>
              <a:t>, </a:t>
            </a:r>
            <a:r>
              <a:rPr lang="es-ES" sz="1400" dirty="0" err="1"/>
              <a:t>sulfonilureak</a:t>
            </a:r>
            <a:r>
              <a:rPr lang="es-ES" sz="1400" dirty="0"/>
              <a:t> </a:t>
            </a:r>
            <a:r>
              <a:rPr lang="es-ES" sz="1400" dirty="0" smtClean="0"/>
              <a:t>(</a:t>
            </a:r>
            <a:r>
              <a:rPr lang="es-ES" sz="1400" dirty="0" err="1" smtClean="0"/>
              <a:t>gliklazida</a:t>
            </a:r>
            <a:r>
              <a:rPr lang="es-ES" sz="1400" dirty="0" smtClean="0"/>
              <a:t>, </a:t>
            </a:r>
            <a:r>
              <a:rPr lang="es-ES" sz="1400" dirty="0" err="1"/>
              <a:t>glimepirida</a:t>
            </a:r>
            <a:r>
              <a:rPr lang="es-ES" sz="1400" dirty="0"/>
              <a:t>) </a:t>
            </a:r>
            <a:r>
              <a:rPr lang="es-ES" sz="1400" dirty="0" err="1"/>
              <a:t>eraginkorrak</a:t>
            </a:r>
            <a:r>
              <a:rPr lang="es-ES" sz="1400" dirty="0"/>
              <a:t> eta </a:t>
            </a:r>
            <a:r>
              <a:rPr lang="es-ES" sz="1400" dirty="0" err="1"/>
              <a:t>seguruak</a:t>
            </a:r>
            <a:r>
              <a:rPr lang="es-ES" sz="1400" dirty="0"/>
              <a:t> </a:t>
            </a:r>
            <a:r>
              <a:rPr lang="es-ES" sz="1400" dirty="0" err="1"/>
              <a:t>dira</a:t>
            </a:r>
            <a:r>
              <a:rPr lang="es-ES" sz="1400" dirty="0"/>
              <a:t>, </a:t>
            </a:r>
            <a:r>
              <a:rPr lang="es-ES" sz="1400" dirty="0" err="1"/>
              <a:t>erabilera-esperientzia</a:t>
            </a:r>
            <a:r>
              <a:rPr lang="es-ES" sz="1400" dirty="0"/>
              <a:t> </a:t>
            </a:r>
            <a:r>
              <a:rPr lang="es-ES" sz="1400" dirty="0" err="1"/>
              <a:t>handikoak</a:t>
            </a:r>
            <a:r>
              <a:rPr lang="es-ES" sz="1400" dirty="0"/>
              <a:t> eta </a:t>
            </a:r>
            <a:r>
              <a:rPr lang="es-ES" sz="1400" dirty="0" err="1"/>
              <a:t>kostu</a:t>
            </a:r>
            <a:r>
              <a:rPr lang="es-ES" sz="1400" dirty="0"/>
              <a:t> </a:t>
            </a:r>
            <a:r>
              <a:rPr lang="es-ES" sz="1400" dirty="0" err="1"/>
              <a:t>txikikoak</a:t>
            </a:r>
            <a:r>
              <a:rPr lang="es-ES" sz="1400" dirty="0" smtClean="0"/>
              <a:t>.</a:t>
            </a:r>
          </a:p>
          <a:p>
            <a:pPr algn="just">
              <a:spcBef>
                <a:spcPts val="600"/>
              </a:spcBef>
            </a:pPr>
            <a:endParaRPr lang="es-ES" sz="1400" dirty="0" smtClean="0"/>
          </a:p>
        </p:txBody>
      </p:sp>
    </p:spTree>
    <p:extLst>
      <p:ext uri="{BB962C8B-B14F-4D97-AF65-F5344CB8AC3E}">
        <p14:creationId xmlns:p14="http://schemas.microsoft.com/office/powerpoint/2010/main" val="2753155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81891" y="3257526"/>
            <a:ext cx="48296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>
                <a:hlinkClick r:id="rId2"/>
              </a:rPr>
              <a:t>INFAC </a:t>
            </a:r>
            <a:r>
              <a:rPr lang="es-ES" sz="3200" b="1" dirty="0" smtClean="0">
                <a:hlinkClick r:id="rId2"/>
              </a:rPr>
              <a:t>29. </a:t>
            </a:r>
            <a:r>
              <a:rPr lang="es-ES" sz="3200" b="1" dirty="0" err="1">
                <a:hlinkClick r:id="rId2"/>
              </a:rPr>
              <a:t>Liburukia</a:t>
            </a:r>
            <a:r>
              <a:rPr lang="es-ES" sz="3200" b="1" dirty="0">
                <a:hlinkClick r:id="rId2"/>
              </a:rPr>
              <a:t> </a:t>
            </a:r>
            <a:r>
              <a:rPr lang="es-ES" sz="3200" b="1" dirty="0" smtClean="0">
                <a:hlinkClick r:id="rId2"/>
              </a:rPr>
              <a:t>05. </a:t>
            </a:r>
            <a:r>
              <a:rPr lang="es-ES" sz="3200" b="1" dirty="0" err="1">
                <a:hlinkClick r:id="rId2"/>
              </a:rPr>
              <a:t>Zk</a:t>
            </a:r>
            <a:endParaRPr lang="es-ES" sz="3200" b="1" dirty="0"/>
          </a:p>
        </p:txBody>
      </p:sp>
      <p:sp>
        <p:nvSpPr>
          <p:cNvPr id="5" name="Rectángulo 4"/>
          <p:cNvSpPr/>
          <p:nvPr/>
        </p:nvSpPr>
        <p:spPr>
          <a:xfrm>
            <a:off x="906086" y="861399"/>
            <a:ext cx="72819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es-ES" sz="4000" b="1" dirty="0" err="1">
                <a:solidFill>
                  <a:srgbClr val="4BACC6"/>
                </a:solidFill>
                <a:latin typeface="Arial Black" pitchFamily="34" charset="0"/>
              </a:rPr>
              <a:t>Informazio</a:t>
            </a:r>
            <a:r>
              <a:rPr lang="es-ES" sz="4000" b="1" dirty="0">
                <a:solidFill>
                  <a:srgbClr val="4BACC6"/>
                </a:solidFill>
                <a:latin typeface="Arial Black" pitchFamily="34" charset="0"/>
              </a:rPr>
              <a:t> </a:t>
            </a:r>
            <a:r>
              <a:rPr lang="es-ES" sz="4000" b="1" dirty="0" err="1">
                <a:solidFill>
                  <a:srgbClr val="4BACC6"/>
                </a:solidFill>
                <a:latin typeface="Arial Black" pitchFamily="34" charset="0"/>
              </a:rPr>
              <a:t>gehiago</a:t>
            </a:r>
            <a:r>
              <a:rPr lang="es-ES" sz="4000" b="1" dirty="0">
                <a:solidFill>
                  <a:srgbClr val="4BACC6"/>
                </a:solidFill>
                <a:latin typeface="Arial Black" pitchFamily="34" charset="0"/>
              </a:rPr>
              <a:t> eta </a:t>
            </a:r>
            <a:r>
              <a:rPr lang="es-ES" sz="4000" b="1" dirty="0" err="1">
                <a:solidFill>
                  <a:srgbClr val="4BACC6"/>
                </a:solidFill>
                <a:latin typeface="Arial Black" pitchFamily="34" charset="0"/>
              </a:rPr>
              <a:t>bibliografia</a:t>
            </a:r>
            <a:r>
              <a:rPr lang="es-ES" sz="4000" b="1" dirty="0">
                <a:solidFill>
                  <a:srgbClr val="4BACC6"/>
                </a:solidFill>
                <a:latin typeface="Arial Black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09748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9298" y="457200"/>
            <a:ext cx="7772400" cy="648393"/>
          </a:xfrm>
        </p:spPr>
        <p:txBody>
          <a:bodyPr/>
          <a:lstStyle/>
          <a:p>
            <a:r>
              <a:rPr lang="es-ES" sz="4000" dirty="0" err="1">
                <a:solidFill>
                  <a:srgbClr val="4BACC6"/>
                </a:solidFill>
                <a:latin typeface="Arial Black" pitchFamily="34" charset="0"/>
                <a:ea typeface="+mn-ea"/>
                <a:cs typeface="+mn-cs"/>
              </a:rPr>
              <a:t>Aurkibidea</a:t>
            </a:r>
            <a:endParaRPr lang="es-ES" sz="4000" dirty="0">
              <a:solidFill>
                <a:srgbClr val="4BACC6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" y="1210491"/>
            <a:ext cx="8242577" cy="4049487"/>
          </a:xfrm>
          <a:solidFill>
            <a:srgbClr val="5FACBC"/>
          </a:solidFill>
        </p:spPr>
        <p:txBody>
          <a:bodyPr>
            <a:normAutofit fontScale="77500" lnSpcReduction="2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600" dirty="0" smtClean="0">
                <a:solidFill>
                  <a:schemeClr val="bg1"/>
                </a:solidFill>
              </a:rPr>
              <a:t>SARRERA</a:t>
            </a:r>
            <a:endParaRPr lang="es-ES" sz="2600" dirty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2600" dirty="0">
                <a:solidFill>
                  <a:schemeClr val="bg1"/>
                </a:solidFill>
              </a:rPr>
              <a:t>FARMAKO ANTIDIABETIKOEN MORBIMORTALITATE KARDIOBASKULARRAREN ETA GILTZURRUNEKO MORBIMORTALITATEAREN GAINEKO ONDORIOAK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600" dirty="0">
                <a:solidFill>
                  <a:schemeClr val="bg1"/>
                </a:solidFill>
              </a:rPr>
              <a:t>ANTIDIABETIKO TALDEEN EZAUGARRIAK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600" dirty="0">
                <a:solidFill>
                  <a:schemeClr val="bg1"/>
                </a:solidFill>
              </a:rPr>
              <a:t>HEMOGLOBINA GLIKOSILATUAREN XEDE-BALOREAK (</a:t>
            </a:r>
            <a:r>
              <a:rPr lang="es-ES" sz="2600" dirty="0" smtClean="0">
                <a:solidFill>
                  <a:schemeClr val="bg1"/>
                </a:solidFill>
              </a:rPr>
              <a:t>HbA1c</a:t>
            </a:r>
            <a:r>
              <a:rPr lang="es-ES" sz="2600" dirty="0">
                <a:solidFill>
                  <a:schemeClr val="bg1"/>
                </a:solidFill>
              </a:rPr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2600" dirty="0">
                <a:solidFill>
                  <a:schemeClr val="bg1"/>
                </a:solidFill>
              </a:rPr>
              <a:t>TRATAMENDU FARMAKOLOGIKOAREN PROPOSAMENA 2. MOTAKO DIABETESEAN </a:t>
            </a:r>
          </a:p>
          <a:p>
            <a:pPr lvl="1" algn="just"/>
            <a:r>
              <a:rPr lang="es-ES" sz="2200" dirty="0" smtClean="0">
                <a:solidFill>
                  <a:schemeClr val="bg1"/>
                </a:solidFill>
              </a:rPr>
              <a:t>A)	</a:t>
            </a:r>
            <a:r>
              <a:rPr lang="es-ES" sz="2200" dirty="0" err="1" smtClean="0">
                <a:solidFill>
                  <a:schemeClr val="bg1"/>
                </a:solidFill>
              </a:rPr>
              <a:t>Hasierako</a:t>
            </a:r>
            <a:r>
              <a:rPr lang="es-ES" sz="2200" dirty="0" smtClean="0">
                <a:solidFill>
                  <a:schemeClr val="bg1"/>
                </a:solidFill>
              </a:rPr>
              <a:t> </a:t>
            </a:r>
            <a:r>
              <a:rPr lang="es-ES" sz="2200" dirty="0" err="1" smtClean="0">
                <a:solidFill>
                  <a:schemeClr val="bg1"/>
                </a:solidFill>
              </a:rPr>
              <a:t>tratamendua</a:t>
            </a:r>
            <a:r>
              <a:rPr lang="es-ES" sz="2200" dirty="0" smtClean="0">
                <a:solidFill>
                  <a:schemeClr val="bg1"/>
                </a:solidFill>
              </a:rPr>
              <a:t> </a:t>
            </a:r>
          </a:p>
          <a:p>
            <a:pPr lvl="1" algn="just"/>
            <a:r>
              <a:rPr lang="es-ES" sz="2200" dirty="0" smtClean="0">
                <a:solidFill>
                  <a:schemeClr val="bg1"/>
                </a:solidFill>
              </a:rPr>
              <a:t>B)	</a:t>
            </a:r>
            <a:r>
              <a:rPr lang="es-ES" sz="2200" dirty="0" err="1" smtClean="0">
                <a:solidFill>
                  <a:schemeClr val="bg1"/>
                </a:solidFill>
              </a:rPr>
              <a:t>Tratamendu</a:t>
            </a:r>
            <a:r>
              <a:rPr lang="es-ES" sz="2200" dirty="0" smtClean="0">
                <a:solidFill>
                  <a:schemeClr val="bg1"/>
                </a:solidFill>
              </a:rPr>
              <a:t> </a:t>
            </a:r>
            <a:r>
              <a:rPr lang="es-ES" sz="2200" dirty="0" err="1" smtClean="0">
                <a:solidFill>
                  <a:schemeClr val="bg1"/>
                </a:solidFill>
              </a:rPr>
              <a:t>konbinatua</a:t>
            </a:r>
            <a:r>
              <a:rPr lang="es-ES" sz="2200" dirty="0" smtClean="0">
                <a:solidFill>
                  <a:schemeClr val="bg1"/>
                </a:solidFill>
              </a:rPr>
              <a:t> </a:t>
            </a:r>
          </a:p>
          <a:p>
            <a:pPr lvl="1" algn="just"/>
            <a:r>
              <a:rPr lang="es-ES" sz="2200" dirty="0" smtClean="0">
                <a:solidFill>
                  <a:schemeClr val="bg1"/>
                </a:solidFill>
              </a:rPr>
              <a:t>C)	</a:t>
            </a:r>
            <a:r>
              <a:rPr lang="es-ES" sz="2200" dirty="0" err="1" smtClean="0">
                <a:solidFill>
                  <a:schemeClr val="bg1"/>
                </a:solidFill>
              </a:rPr>
              <a:t>Tratamendua</a:t>
            </a:r>
            <a:r>
              <a:rPr lang="es-ES" sz="2200" dirty="0" smtClean="0">
                <a:solidFill>
                  <a:schemeClr val="bg1"/>
                </a:solidFill>
              </a:rPr>
              <a:t> </a:t>
            </a:r>
            <a:r>
              <a:rPr lang="es-ES" sz="2200" dirty="0" err="1" smtClean="0">
                <a:solidFill>
                  <a:schemeClr val="bg1"/>
                </a:solidFill>
              </a:rPr>
              <a:t>areagotzea</a:t>
            </a:r>
            <a:r>
              <a:rPr lang="es-ES" sz="2200" dirty="0" smtClean="0">
                <a:solidFill>
                  <a:schemeClr val="bg1"/>
                </a:solidFill>
              </a:rPr>
              <a:t>: </a:t>
            </a:r>
            <a:r>
              <a:rPr lang="es-ES" sz="2200" dirty="0" err="1" smtClean="0">
                <a:solidFill>
                  <a:schemeClr val="bg1"/>
                </a:solidFill>
              </a:rPr>
              <a:t>intsulina</a:t>
            </a:r>
            <a:r>
              <a:rPr lang="es-ES" sz="2200" dirty="0" smtClean="0">
                <a:solidFill>
                  <a:schemeClr val="bg1"/>
                </a:solidFill>
              </a:rPr>
              <a:t>, arGLP-1 </a:t>
            </a:r>
            <a:r>
              <a:rPr lang="es-ES" sz="2200" dirty="0" err="1" smtClean="0">
                <a:solidFill>
                  <a:schemeClr val="bg1"/>
                </a:solidFill>
              </a:rPr>
              <a:t>edo</a:t>
            </a:r>
            <a:r>
              <a:rPr lang="es-ES" sz="2200" dirty="0" smtClean="0">
                <a:solidFill>
                  <a:schemeClr val="bg1"/>
                </a:solidFill>
              </a:rPr>
              <a:t> </a:t>
            </a:r>
            <a:r>
              <a:rPr lang="es-ES" sz="2200" dirty="0" err="1" smtClean="0">
                <a:solidFill>
                  <a:schemeClr val="bg1"/>
                </a:solidFill>
              </a:rPr>
              <a:t>aho</a:t>
            </a:r>
            <a:r>
              <a:rPr lang="es-ES" sz="2200" dirty="0" smtClean="0">
                <a:solidFill>
                  <a:schemeClr val="bg1"/>
                </a:solidFill>
              </a:rPr>
              <a:t> </a:t>
            </a:r>
            <a:r>
              <a:rPr lang="es-ES" sz="2200" dirty="0" err="1" smtClean="0">
                <a:solidFill>
                  <a:schemeClr val="bg1"/>
                </a:solidFill>
              </a:rPr>
              <a:t>bidezko</a:t>
            </a:r>
            <a:r>
              <a:rPr lang="es-ES" sz="2200" dirty="0" smtClean="0">
                <a:solidFill>
                  <a:schemeClr val="bg1"/>
                </a:solidFill>
              </a:rPr>
              <a:t> terapia </a:t>
            </a:r>
            <a:r>
              <a:rPr lang="es-ES" sz="2200" dirty="0" err="1" smtClean="0">
                <a:solidFill>
                  <a:schemeClr val="bg1"/>
                </a:solidFill>
              </a:rPr>
              <a:t>hirukoitza</a:t>
            </a:r>
            <a:r>
              <a:rPr lang="es-ES" sz="2200" dirty="0" smtClean="0">
                <a:solidFill>
                  <a:schemeClr val="bg1"/>
                </a:solidFill>
              </a:rPr>
              <a:t>?</a:t>
            </a:r>
          </a:p>
          <a:p>
            <a:pPr lvl="1" algn="just"/>
            <a:r>
              <a:rPr lang="es-ES" sz="2200" dirty="0" smtClean="0">
                <a:solidFill>
                  <a:schemeClr val="bg1"/>
                </a:solidFill>
              </a:rPr>
              <a:t>D)	</a:t>
            </a:r>
            <a:r>
              <a:rPr lang="es-ES" sz="2200" dirty="0" err="1" smtClean="0">
                <a:solidFill>
                  <a:schemeClr val="bg1"/>
                </a:solidFill>
              </a:rPr>
              <a:t>Aurreko</a:t>
            </a:r>
            <a:r>
              <a:rPr lang="es-ES" sz="2200" dirty="0" smtClean="0">
                <a:solidFill>
                  <a:schemeClr val="bg1"/>
                </a:solidFill>
              </a:rPr>
              <a:t> </a:t>
            </a:r>
            <a:r>
              <a:rPr lang="es-ES" sz="2200" dirty="0" err="1" smtClean="0">
                <a:solidFill>
                  <a:schemeClr val="bg1"/>
                </a:solidFill>
              </a:rPr>
              <a:t>tratamenduak</a:t>
            </a:r>
            <a:r>
              <a:rPr lang="es-ES" sz="2200" dirty="0" smtClean="0">
                <a:solidFill>
                  <a:schemeClr val="bg1"/>
                </a:solidFill>
              </a:rPr>
              <a:t> </a:t>
            </a:r>
            <a:r>
              <a:rPr lang="es-ES" sz="2200" dirty="0" err="1" smtClean="0">
                <a:solidFill>
                  <a:schemeClr val="bg1"/>
                </a:solidFill>
              </a:rPr>
              <a:t>doitzea</a:t>
            </a:r>
            <a:r>
              <a:rPr lang="es-ES" sz="2200" dirty="0" smtClean="0">
                <a:solidFill>
                  <a:schemeClr val="bg1"/>
                </a:solidFill>
              </a:rPr>
              <a:t>, iSGLT-2, arGLP-1 </a:t>
            </a:r>
            <a:r>
              <a:rPr lang="es-ES" sz="2200" dirty="0" err="1" smtClean="0">
                <a:solidFill>
                  <a:schemeClr val="bg1"/>
                </a:solidFill>
              </a:rPr>
              <a:t>edo</a:t>
            </a:r>
            <a:r>
              <a:rPr lang="es-ES" sz="2200" dirty="0" smtClean="0">
                <a:solidFill>
                  <a:schemeClr val="bg1"/>
                </a:solidFill>
              </a:rPr>
              <a:t> </a:t>
            </a:r>
            <a:r>
              <a:rPr lang="es-ES" sz="2200" dirty="0" err="1" smtClean="0">
                <a:solidFill>
                  <a:schemeClr val="bg1"/>
                </a:solidFill>
              </a:rPr>
              <a:t>intsulina</a:t>
            </a:r>
            <a:r>
              <a:rPr lang="es-ES" sz="2200" dirty="0" smtClean="0">
                <a:solidFill>
                  <a:schemeClr val="bg1"/>
                </a:solidFill>
              </a:rPr>
              <a:t> </a:t>
            </a:r>
            <a:r>
              <a:rPr lang="es-ES" sz="2200" dirty="0" err="1" smtClean="0">
                <a:solidFill>
                  <a:schemeClr val="bg1"/>
                </a:solidFill>
              </a:rPr>
              <a:t>basala</a:t>
            </a:r>
            <a:r>
              <a:rPr lang="es-ES" sz="2200" dirty="0" smtClean="0">
                <a:solidFill>
                  <a:schemeClr val="bg1"/>
                </a:solidFill>
              </a:rPr>
              <a:t> </a:t>
            </a:r>
            <a:r>
              <a:rPr lang="es-ES" sz="2200" dirty="0" err="1" smtClean="0">
                <a:solidFill>
                  <a:schemeClr val="bg1"/>
                </a:solidFill>
              </a:rPr>
              <a:t>elkartzean</a:t>
            </a:r>
            <a:endParaRPr lang="es-ES" sz="2200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600" dirty="0" smtClean="0">
                <a:solidFill>
                  <a:schemeClr val="bg1"/>
                </a:solidFill>
              </a:rPr>
              <a:t>TRATAMENDUA </a:t>
            </a:r>
            <a:r>
              <a:rPr lang="es-ES" sz="2600" dirty="0">
                <a:solidFill>
                  <a:schemeClr val="bg1"/>
                </a:solidFill>
              </a:rPr>
              <a:t>DESAREAGOTZEA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600" dirty="0">
                <a:solidFill>
                  <a:schemeClr val="bg1"/>
                </a:solidFill>
              </a:rPr>
              <a:t>IDEIA NAGUSIAK</a:t>
            </a:r>
          </a:p>
        </p:txBody>
      </p:sp>
    </p:spTree>
    <p:extLst>
      <p:ext uri="{BB962C8B-B14F-4D97-AF65-F5344CB8AC3E}">
        <p14:creationId xmlns:p14="http://schemas.microsoft.com/office/powerpoint/2010/main" val="339914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8926" y="182880"/>
            <a:ext cx="7772400" cy="665018"/>
          </a:xfrm>
        </p:spPr>
        <p:txBody>
          <a:bodyPr/>
          <a:lstStyle/>
          <a:p>
            <a:r>
              <a:rPr lang="es-ES" sz="3600" dirty="0" err="1" smtClean="0">
                <a:latin typeface="Arial Black" panose="020B0A04020102020204" pitchFamily="34" charset="0"/>
              </a:rPr>
              <a:t>SARRERA</a:t>
            </a:r>
            <a:endParaRPr lang="es-ES" sz="3600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68926" y="847899"/>
            <a:ext cx="7851371" cy="4409902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u-ES" dirty="0" smtClean="0"/>
              <a:t>Azken </a:t>
            </a:r>
            <a:r>
              <a:rPr lang="eu-ES" dirty="0"/>
              <a:t>urteotan, diabetesaren aurkako farmako berriak merkaturatzeak eta konplikazio kardiobaskularrak (bihotz-gutxiegitasuna barne) eta giltzurruneko konplikazioak prebenitzeko ebidentzia berriak argitaratzeak aldaketa handiak eragin dituzte 2. motako diabetes </a:t>
            </a:r>
            <a:r>
              <a:rPr lang="eu-ES" dirty="0" err="1"/>
              <a:t>mellitusa</a:t>
            </a:r>
            <a:r>
              <a:rPr lang="eu-ES" dirty="0"/>
              <a:t> (</a:t>
            </a:r>
            <a:r>
              <a:rPr lang="eu-ES" dirty="0" err="1"/>
              <a:t>DM2</a:t>
            </a:r>
            <a:r>
              <a:rPr lang="eu-ES" dirty="0"/>
              <a:t>) </a:t>
            </a:r>
            <a:r>
              <a:rPr lang="eu-ES" dirty="0" smtClean="0"/>
              <a:t> </a:t>
            </a:r>
            <a:r>
              <a:rPr lang="eu-ES" dirty="0"/>
              <a:t>tratatzeko gomendioetan.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u-ES" dirty="0" err="1" smtClean="0"/>
              <a:t>DM2an</a:t>
            </a:r>
            <a:r>
              <a:rPr lang="eu-ES" dirty="0" smtClean="0"/>
              <a:t> hipergluzemiaren maneiuak ikuspegi </a:t>
            </a:r>
            <a:r>
              <a:rPr lang="eu-ES" dirty="0"/>
              <a:t>indibidualizatu </a:t>
            </a:r>
            <a:r>
              <a:rPr lang="eu-ES" dirty="0" smtClean="0"/>
              <a:t>bat behar du, hipergluzemiaz gain komorbilitatean </a:t>
            </a:r>
            <a:r>
              <a:rPr lang="eu-ES" dirty="0"/>
              <a:t>eta </a:t>
            </a:r>
            <a:r>
              <a:rPr lang="eu-ES" dirty="0" smtClean="0"/>
              <a:t>baldintzatzaile kliniko nagusiak kontutan hartzen dituena.</a:t>
            </a:r>
            <a:endParaRPr lang="eu-ES" dirty="0"/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84842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559" y="92258"/>
            <a:ext cx="9117441" cy="723296"/>
          </a:xfrm>
        </p:spPr>
        <p:txBody>
          <a:bodyPr/>
          <a:lstStyle/>
          <a:p>
            <a:r>
              <a:rPr lang="es-ES" sz="1800" dirty="0" smtClean="0"/>
              <a:t>FARMAKO </a:t>
            </a:r>
            <a:r>
              <a:rPr lang="es-ES" sz="1800" dirty="0"/>
              <a:t>ANTIDIABETIKOEN MORBIMORTALITATE KARDIOBASKULARRAREN ETA GILTZURRUNEKO MORBIMORTALITATEAREN GAINEKO </a:t>
            </a:r>
            <a:r>
              <a:rPr lang="es-ES" sz="1800" dirty="0" smtClean="0"/>
              <a:t>ONDORIOAK</a:t>
            </a:r>
            <a:endParaRPr lang="es-ES" sz="1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296590"/>
              </p:ext>
            </p:extLst>
          </p:nvPr>
        </p:nvGraphicFramePr>
        <p:xfrm>
          <a:off x="164951" y="816427"/>
          <a:ext cx="8840655" cy="492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34">
                  <a:extLst>
                    <a:ext uri="{9D8B030D-6E8A-4147-A177-3AD203B41FA5}">
                      <a16:colId xmlns:a16="http://schemas.microsoft.com/office/drawing/2014/main" val="1253012075"/>
                    </a:ext>
                  </a:extLst>
                </a:gridCol>
                <a:gridCol w="3974029">
                  <a:extLst>
                    <a:ext uri="{9D8B030D-6E8A-4147-A177-3AD203B41FA5}">
                      <a16:colId xmlns:a16="http://schemas.microsoft.com/office/drawing/2014/main" val="184303642"/>
                    </a:ext>
                  </a:extLst>
                </a:gridCol>
                <a:gridCol w="3469592">
                  <a:extLst>
                    <a:ext uri="{9D8B030D-6E8A-4147-A177-3AD203B41FA5}">
                      <a16:colId xmlns:a16="http://schemas.microsoft.com/office/drawing/2014/main" val="3027018284"/>
                    </a:ext>
                  </a:extLst>
                </a:gridCol>
              </a:tblGrid>
              <a:tr h="322016">
                <a:tc>
                  <a:txBody>
                    <a:bodyPr/>
                    <a:lstStyle/>
                    <a:p>
                      <a:endParaRPr lang="es-ES" dirty="0">
                        <a:solidFill>
                          <a:srgbClr val="5FB1B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1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dirty="0" smtClean="0">
                          <a:solidFill>
                            <a:srgbClr val="5FB1B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iSGLT-2 </a:t>
                      </a:r>
                      <a:r>
                        <a:rPr lang="es-ES" sz="1600" b="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edo</a:t>
                      </a:r>
                      <a:r>
                        <a:rPr lang="es-ES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“</a:t>
                      </a:r>
                      <a:r>
                        <a:rPr lang="es-ES" sz="1800" b="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gliflozinak</a:t>
                      </a:r>
                      <a:r>
                        <a:rPr lang="es-ES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” </a:t>
                      </a: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1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arGLP-1 </a:t>
                      </a: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1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01762"/>
                  </a:ext>
                </a:extLst>
              </a:tr>
              <a:tr h="103884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600" b="1" kern="1200" dirty="0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MACE </a:t>
                      </a:r>
                      <a:r>
                        <a:rPr lang="es-ES" sz="1600" b="1" kern="1200" dirty="0" err="1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gertaerak</a:t>
                      </a:r>
                      <a:endParaRPr lang="es-ES" sz="1600" b="1" kern="1200" dirty="0" smtClean="0">
                        <a:solidFill>
                          <a:srgbClr val="5FB1B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s-ES" sz="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(</a:t>
                      </a:r>
                      <a:r>
                        <a:rPr lang="es-ES" sz="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heriotza</a:t>
                      </a:r>
                      <a:r>
                        <a:rPr lang="es-ES" sz="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s-ES" sz="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kardiobaskularra</a:t>
                      </a:r>
                      <a:r>
                        <a:rPr lang="es-ES" sz="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, </a:t>
                      </a:r>
                      <a:r>
                        <a:rPr lang="es-ES" sz="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miokardio-infartu</a:t>
                      </a:r>
                      <a:r>
                        <a:rPr lang="es-ES" sz="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s-ES" sz="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ez-hilgarria</a:t>
                      </a:r>
                      <a:r>
                        <a:rPr lang="es-ES" sz="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, </a:t>
                      </a:r>
                      <a:r>
                        <a:rPr lang="es-ES" sz="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iktus</a:t>
                      </a:r>
                      <a:r>
                        <a:rPr lang="es-ES" sz="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s-ES" sz="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ez-hilgarria</a:t>
                      </a:r>
                      <a:r>
                        <a:rPr lang="es-ES" sz="7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)</a:t>
                      </a:r>
                      <a:endParaRPr lang="es-ES" sz="800" b="1" kern="1200" dirty="0">
                        <a:solidFill>
                          <a:srgbClr val="5FB1B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Enpagliflozina</a:t>
                      </a:r>
                      <a:r>
                        <a:rPr lang="es-ES" sz="11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, </a:t>
                      </a:r>
                      <a:r>
                        <a:rPr lang="es-ES" sz="11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kanagliflozina</a:t>
                      </a:r>
                      <a:r>
                        <a:rPr lang="es-ES" sz="11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: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onuragarriak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 DM2 eta GKB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duten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pazienteen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kasuak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,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onurarik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ez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GKB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ez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dutenetan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</a:p>
                    <a:p>
                      <a:r>
                        <a:rPr lang="es-ES" sz="1100" dirty="0" err="1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Dapagliflozina</a:t>
                      </a:r>
                      <a:r>
                        <a:rPr lang="es-ES" sz="11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y </a:t>
                      </a:r>
                      <a:r>
                        <a:rPr lang="es-ES" sz="1100" dirty="0" err="1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ertugliflozina</a:t>
                      </a:r>
                      <a:r>
                        <a:rPr lang="es-ES" sz="11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: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neutroak</a:t>
                      </a:r>
                      <a:endParaRPr lang="es-ES" sz="1100" dirty="0"/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Liraglutida</a:t>
                      </a:r>
                      <a:r>
                        <a:rPr lang="es-ES" sz="11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, </a:t>
                      </a:r>
                      <a:r>
                        <a:rPr lang="es-ES" sz="11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dulaglutida</a:t>
                      </a:r>
                      <a:r>
                        <a:rPr lang="es-ES" sz="11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eta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beharbada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s-ES" sz="110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LP </a:t>
                      </a:r>
                      <a:r>
                        <a:rPr lang="es-ES" sz="11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semaglutida</a:t>
                      </a:r>
                      <a:r>
                        <a:rPr lang="es-ES" sz="11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: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onuragarriak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DM2  eta GKB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duten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pazienteen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kasuan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(GGK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barne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);  </a:t>
                      </a:r>
                      <a:r>
                        <a:rPr lang="es-ES" sz="110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dulaglutida</a:t>
                      </a:r>
                      <a:r>
                        <a:rPr lang="es-ES" sz="110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arrisku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kardiobaskular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oso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altua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dutenenetan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ere. </a:t>
                      </a:r>
                      <a:r>
                        <a:rPr lang="es-ES" sz="1100" dirty="0" err="1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Lixisenatida</a:t>
                      </a:r>
                      <a:r>
                        <a:rPr lang="es-ES" sz="11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, </a:t>
                      </a:r>
                      <a:r>
                        <a:rPr lang="es-ES" sz="1100" dirty="0" err="1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asteroko</a:t>
                      </a:r>
                      <a:r>
                        <a:rPr lang="es-ES" sz="11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exenatida</a:t>
                      </a:r>
                      <a:r>
                        <a:rPr lang="es-ES" sz="11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eta</a:t>
                      </a:r>
                      <a:r>
                        <a:rPr lang="es-ES" sz="11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aho</a:t>
                      </a:r>
                      <a:r>
                        <a:rPr lang="es-ES" sz="11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bidezko</a:t>
                      </a:r>
                      <a:r>
                        <a:rPr lang="es-ES" sz="11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semaglutida</a:t>
                      </a:r>
                      <a:r>
                        <a:rPr lang="es-ES" sz="11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: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ne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utroak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770452"/>
                  </a:ext>
                </a:extLst>
              </a:tr>
              <a:tr h="74560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500" b="1" kern="1200" dirty="0" err="1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Bihotz-gutxiegitasuna</a:t>
                      </a:r>
                      <a:r>
                        <a:rPr lang="es-ES" sz="1500" b="1" kern="1200" dirty="0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200" b="1" kern="1200" dirty="0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s-ES" sz="1200" b="1" kern="1200" dirty="0" err="1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EFm</a:t>
                      </a:r>
                      <a:r>
                        <a:rPr lang="es-ES" sz="1200" b="1" kern="1200" dirty="0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-BG)</a:t>
                      </a:r>
                      <a:r>
                        <a:rPr lang="es-ES" sz="1600" b="1" kern="1200" dirty="0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(</a:t>
                      </a:r>
                      <a:r>
                        <a:rPr lang="es-ES" sz="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Eiekzio-frakzio</a:t>
                      </a:r>
                      <a:r>
                        <a:rPr lang="es-ES" sz="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s-ES" sz="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murriztua</a:t>
                      </a:r>
                      <a:r>
                        <a:rPr lang="es-ES" sz="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, &lt;%40) </a:t>
                      </a:r>
                      <a:endParaRPr lang="es-ES" sz="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ES" sz="11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Gliflozinak</a:t>
                      </a:r>
                      <a:r>
                        <a:rPr lang="es-ES" sz="11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gutxitu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egiten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dituzte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BGk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eragindako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ospitaleratzeak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DM2 eta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arrisku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kardiobaskular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handia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duten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pazienteetan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(BG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aurrekariekin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edo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aurrekaririk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gabe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ES" sz="11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Enpagliflozina</a:t>
                      </a:r>
                      <a:r>
                        <a:rPr lang="es-ES" sz="11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s-ES" sz="11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dapagliflozina</a:t>
                      </a:r>
                      <a:r>
                        <a:rPr lang="es-ES" sz="11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EFm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-BG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aurrekariak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dituzten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gaixoetan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ospitalaratzeak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murrizten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dituzte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DM2 izan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edo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ez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(ASK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espezifikoak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beste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gliflozinak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ASK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espezifikorik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gabe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s-ES" sz="1100" dirty="0"/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kern="1200" dirty="0" err="1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Neutroak</a:t>
                      </a:r>
                      <a:endParaRPr lang="es-ES" sz="1100" kern="12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037481"/>
                  </a:ext>
                </a:extLst>
              </a:tr>
              <a:tr h="91903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600" b="1" kern="1200" dirty="0" err="1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Giltzurruneko</a:t>
                      </a:r>
                      <a:r>
                        <a:rPr lang="es-ES" sz="1600" b="1" kern="1200" dirty="0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1" kern="1200" dirty="0" err="1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ondorioak</a:t>
                      </a:r>
                      <a:endParaRPr lang="es-ES" sz="1600" b="1" kern="1200" dirty="0">
                        <a:solidFill>
                          <a:srgbClr val="5FB1B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Gliflozinak</a:t>
                      </a:r>
                      <a:r>
                        <a:rPr lang="es-ES" sz="11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: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giltzurrun-narriadura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gutxitzen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dute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DM2 eta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arrisku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kardiobaskular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handia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duten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pazienteen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kasuan</a:t>
                      </a:r>
                      <a:endParaRPr lang="es-ES" sz="11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r>
                        <a:rPr lang="es-ES" sz="11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Kanagliflozina</a:t>
                      </a:r>
                      <a:r>
                        <a:rPr lang="es-ES" sz="11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, </a:t>
                      </a:r>
                      <a:r>
                        <a:rPr lang="es-ES" sz="11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dapagliflozina</a:t>
                      </a:r>
                      <a:r>
                        <a:rPr lang="es-ES" sz="11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: 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GGK eta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makroalbuminuria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duten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pazienteen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kasuan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atzeratu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egiten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dute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giltzurruneko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gaixotasun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terminalera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igarotzea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;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dapagliflozinak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efektu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hau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erakutsi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du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baita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DM2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ez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daukaten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gaixoetan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ere.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Beste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gliflozinak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: ASK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espezifikorik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gabe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GGKn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. </a:t>
                      </a:r>
                      <a:endParaRPr lang="es-ES" sz="1100" dirty="0"/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s-ES" sz="11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Liraglutida</a:t>
                      </a:r>
                      <a:r>
                        <a:rPr lang="es-ES" sz="11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s-ES" sz="11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dulaglutida</a:t>
                      </a:r>
                      <a:r>
                        <a:rPr lang="es-ES" sz="11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LP </a:t>
                      </a:r>
                      <a:r>
                        <a:rPr lang="es-ES" sz="11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semaglutida</a:t>
                      </a:r>
                      <a:r>
                        <a:rPr lang="es-ES" sz="11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gutxitu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egiten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dute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makroalbuminuriaren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garapena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ASK-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KBetan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(GGK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duten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pazienteak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barne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hartu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zituztenak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GGKan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ASK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espezifikorik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ez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ES" sz="1100" dirty="0"/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517704"/>
                  </a:ext>
                </a:extLst>
              </a:tr>
              <a:tr h="91903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600" b="1" kern="1200" dirty="0" err="1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Ondorio</a:t>
                      </a:r>
                      <a:r>
                        <a:rPr lang="es-ES" sz="1600" b="1" kern="1200" dirty="0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1" kern="1200" dirty="0" err="1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kaltegarri</a:t>
                      </a:r>
                      <a:r>
                        <a:rPr lang="es-ES" sz="1600" b="1" kern="1200" dirty="0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1" kern="1200" dirty="0" err="1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espezifikoak</a:t>
                      </a:r>
                      <a:endParaRPr lang="es-ES" sz="1600" b="1" kern="1200" dirty="0" smtClean="0">
                        <a:solidFill>
                          <a:srgbClr val="5FB1B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s-ES" sz="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(ASK—</a:t>
                      </a:r>
                      <a:r>
                        <a:rPr lang="es-ES" sz="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KBetan</a:t>
                      </a:r>
                      <a:r>
                        <a:rPr lang="es-ES" sz="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)</a:t>
                      </a:r>
                      <a:endParaRPr lang="es-ES" sz="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dirty="0" err="1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Kanagliflozina</a:t>
                      </a:r>
                      <a:r>
                        <a:rPr lang="es-ES" sz="1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: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beh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eko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gorputz-adarren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anputazioak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izateko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arrisku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handiagoa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(CANVAS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azterlanean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), CREDENCE-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ean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baieztatu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gabea.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Ezin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da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baztertu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gliflozinen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klase-efektu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bat</a:t>
                      </a:r>
                      <a:r>
                        <a:rPr lang="es-ES" sz="1100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</a:p>
                    <a:p>
                      <a:r>
                        <a:rPr lang="es-ES" sz="1100" kern="1200" dirty="0" err="1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Kanagliflozina</a:t>
                      </a:r>
                      <a:r>
                        <a:rPr lang="es-ES" sz="1100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: 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hezur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haustura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arriskuarekin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lotua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endParaRPr lang="es-ES" sz="1100" dirty="0"/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LP </a:t>
                      </a:r>
                      <a:r>
                        <a:rPr lang="es-ES" sz="1100" dirty="0" err="1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Semaglutida</a:t>
                      </a:r>
                      <a:r>
                        <a:rPr lang="es-ES" sz="1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: </a:t>
                      </a:r>
                      <a:r>
                        <a:rPr lang="es-ES" sz="11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erretinopatia</a:t>
                      </a:r>
                      <a:r>
                        <a:rPr lang="es-E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arrisku</a:t>
                      </a:r>
                      <a:r>
                        <a:rPr lang="es-E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handiagoarekin</a:t>
                      </a:r>
                      <a:r>
                        <a:rPr lang="es-E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lotu</a:t>
                      </a:r>
                      <a:r>
                        <a:rPr lang="es-E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da, </a:t>
                      </a:r>
                      <a:r>
                        <a:rPr lang="es-ES" sz="11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batez</a:t>
                      </a:r>
                      <a:r>
                        <a:rPr lang="es-E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ere </a:t>
                      </a:r>
                      <a:r>
                        <a:rPr lang="es-ES" sz="11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intsulinarekin</a:t>
                      </a:r>
                      <a:r>
                        <a:rPr lang="es-E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tratatuak</a:t>
                      </a:r>
                      <a:r>
                        <a:rPr lang="es-E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izan eta </a:t>
                      </a:r>
                      <a:r>
                        <a:rPr lang="es-ES" sz="11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aurretik</a:t>
                      </a:r>
                      <a:r>
                        <a:rPr lang="es-E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erretinopatia</a:t>
                      </a:r>
                      <a:r>
                        <a:rPr lang="es-E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izan </a:t>
                      </a:r>
                      <a:r>
                        <a:rPr lang="es-ES" sz="11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dutenetan</a:t>
                      </a:r>
                      <a:r>
                        <a:rPr lang="es-E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. </a:t>
                      </a:r>
                      <a:r>
                        <a:rPr lang="es-ES" sz="11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Ezin</a:t>
                      </a:r>
                      <a:r>
                        <a:rPr lang="es-E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da </a:t>
                      </a:r>
                      <a:r>
                        <a:rPr lang="es-ES" sz="11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baztertu</a:t>
                      </a:r>
                      <a:r>
                        <a:rPr lang="es-E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erretinopatia</a:t>
                      </a:r>
                      <a:r>
                        <a:rPr lang="es-E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izateko</a:t>
                      </a:r>
                      <a:r>
                        <a:rPr lang="es-E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arriskua</a:t>
                      </a:r>
                      <a:r>
                        <a:rPr lang="es-E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aho</a:t>
                      </a:r>
                      <a:r>
                        <a:rPr lang="es-E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bidezko</a:t>
                      </a:r>
                      <a:r>
                        <a:rPr lang="es-E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semaglutidarekin</a:t>
                      </a:r>
                      <a:r>
                        <a:rPr lang="es-ES" sz="1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.</a:t>
                      </a:r>
                    </a:p>
                    <a:p>
                      <a:endParaRPr lang="es-ES" sz="1100" dirty="0"/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897660"/>
                  </a:ext>
                </a:extLst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164951" y="5738947"/>
            <a:ext cx="8840655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100" dirty="0" smtClean="0"/>
              <a:t>ASK-KB: </a:t>
            </a:r>
            <a:r>
              <a:rPr lang="es-ES" sz="1100" dirty="0" err="1" smtClean="0"/>
              <a:t>saiakuntza</a:t>
            </a:r>
            <a:r>
              <a:rPr lang="es-ES" sz="1100" dirty="0" smtClean="0"/>
              <a:t> </a:t>
            </a:r>
            <a:r>
              <a:rPr lang="es-ES" sz="1100" dirty="0" err="1"/>
              <a:t>klinikoetan</a:t>
            </a:r>
            <a:r>
              <a:rPr lang="es-ES" sz="1100" dirty="0"/>
              <a:t> </a:t>
            </a:r>
            <a:r>
              <a:rPr lang="es-ES" sz="1100" dirty="0" err="1"/>
              <a:t>segurtasun</a:t>
            </a:r>
            <a:r>
              <a:rPr lang="es-ES" sz="1100" dirty="0"/>
              <a:t> </a:t>
            </a:r>
            <a:r>
              <a:rPr lang="es-ES" sz="1100" dirty="0" err="1" smtClean="0"/>
              <a:t>kardiobaskularra</a:t>
            </a:r>
            <a:r>
              <a:rPr lang="es-ES" sz="1100" dirty="0" smtClean="0"/>
              <a:t>: GKB: </a:t>
            </a:r>
            <a:r>
              <a:rPr lang="es-ES" sz="1100" dirty="0" err="1" smtClean="0"/>
              <a:t>gertaera</a:t>
            </a:r>
            <a:r>
              <a:rPr lang="es-ES" sz="1100" dirty="0" smtClean="0"/>
              <a:t> </a:t>
            </a:r>
            <a:r>
              <a:rPr lang="es-ES" sz="1100" dirty="0" err="1" smtClean="0"/>
              <a:t>kardiobaskularra</a:t>
            </a:r>
            <a:r>
              <a:rPr lang="es-ES" sz="1100" dirty="0" smtClean="0"/>
              <a:t>; GGK: </a:t>
            </a:r>
            <a:r>
              <a:rPr lang="es-ES" sz="1100" dirty="0" err="1" smtClean="0"/>
              <a:t>giltzurruneko</a:t>
            </a:r>
            <a:r>
              <a:rPr lang="es-ES" sz="1100" dirty="0" smtClean="0"/>
              <a:t> </a:t>
            </a:r>
            <a:r>
              <a:rPr lang="es-ES" sz="1100" dirty="0" err="1"/>
              <a:t>gaixotasun</a:t>
            </a:r>
            <a:r>
              <a:rPr lang="es-ES" sz="1100" dirty="0"/>
              <a:t> </a:t>
            </a:r>
            <a:r>
              <a:rPr lang="es-ES" sz="1100" dirty="0" err="1" smtClean="0"/>
              <a:t>kronikoa</a:t>
            </a:r>
            <a:r>
              <a:rPr lang="es-ES" sz="1100" dirty="0" smtClean="0"/>
              <a:t>; BG: </a:t>
            </a:r>
            <a:r>
              <a:rPr lang="es-ES" sz="1100" dirty="0" err="1" smtClean="0"/>
              <a:t>bihotz-gutxiegitasuna</a:t>
            </a:r>
            <a:r>
              <a:rPr lang="es-ES" sz="1100" dirty="0" smtClean="0"/>
              <a:t>; LP: </a:t>
            </a:r>
            <a:r>
              <a:rPr lang="es-ES" sz="1100" dirty="0" err="1" smtClean="0"/>
              <a:t>larruazalpeko</a:t>
            </a:r>
            <a:r>
              <a:rPr lang="es-ES" sz="1100" dirty="0" smtClean="0"/>
              <a:t>.</a:t>
            </a:r>
            <a:endParaRPr lang="es-ES" sz="1100" dirty="0"/>
          </a:p>
        </p:txBody>
      </p:sp>
    </p:spTree>
    <p:extLst>
      <p:ext uri="{BB962C8B-B14F-4D97-AF65-F5344CB8AC3E}">
        <p14:creationId xmlns:p14="http://schemas.microsoft.com/office/powerpoint/2010/main" val="610153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3004" y="214045"/>
            <a:ext cx="8373290" cy="537985"/>
          </a:xfrm>
        </p:spPr>
        <p:txBody>
          <a:bodyPr/>
          <a:lstStyle/>
          <a:p>
            <a:r>
              <a:rPr lang="es-ES" sz="2000" dirty="0" smtClean="0"/>
              <a:t>MACE GERTAEREN PREBENTZIOA: </a:t>
            </a:r>
            <a:r>
              <a:rPr lang="es-ES" sz="2000" dirty="0" err="1" smtClean="0"/>
              <a:t>Gliflozina</a:t>
            </a:r>
            <a:r>
              <a:rPr lang="es-ES" sz="2000" dirty="0" smtClean="0"/>
              <a:t> vs. arGLP-1</a:t>
            </a:r>
            <a:endParaRPr lang="es-ES" sz="1050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6554" y="828942"/>
            <a:ext cx="8686190" cy="4503634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Ez </a:t>
            </a:r>
            <a:r>
              <a:rPr lang="es-ES" sz="1600" dirty="0" err="1"/>
              <a:t>dago</a:t>
            </a:r>
            <a:r>
              <a:rPr lang="es-ES" sz="1600" dirty="0"/>
              <a:t> </a:t>
            </a:r>
            <a:r>
              <a:rPr lang="es-ES" sz="1600" dirty="0" err="1" smtClean="0"/>
              <a:t>ASKrik</a:t>
            </a:r>
            <a:r>
              <a:rPr lang="es-ES" sz="1600" dirty="0"/>
              <a:t>, </a:t>
            </a:r>
            <a:r>
              <a:rPr lang="es-ES" sz="1600" dirty="0" err="1"/>
              <a:t>glifozinak</a:t>
            </a:r>
            <a:r>
              <a:rPr lang="es-ES" sz="1600" dirty="0"/>
              <a:t> eta arGLP-1ak </a:t>
            </a:r>
            <a:r>
              <a:rPr lang="es-ES" sz="1600" dirty="0" err="1"/>
              <a:t>konparatzen</a:t>
            </a:r>
            <a:r>
              <a:rPr lang="es-ES" sz="1600" dirty="0"/>
              <a:t> </a:t>
            </a:r>
            <a:r>
              <a:rPr lang="es-ES" sz="1600" dirty="0" err="1"/>
              <a:t>dituena</a:t>
            </a:r>
            <a:r>
              <a:rPr lang="es-ES" sz="1600" dirty="0"/>
              <a:t> </a:t>
            </a:r>
            <a:r>
              <a:rPr lang="es-ES" sz="1600" dirty="0" err="1"/>
              <a:t>gertaera</a:t>
            </a:r>
            <a:r>
              <a:rPr lang="es-ES" sz="1600" dirty="0"/>
              <a:t> </a:t>
            </a:r>
            <a:r>
              <a:rPr lang="es-ES" sz="1600" dirty="0" err="1" smtClean="0"/>
              <a:t>kardiobaskularrak</a:t>
            </a:r>
            <a:r>
              <a:rPr lang="es-ES" sz="1600" dirty="0" smtClean="0"/>
              <a:t> </a:t>
            </a:r>
            <a:r>
              <a:rPr lang="es-ES" sz="1600" dirty="0"/>
              <a:t>eta </a:t>
            </a:r>
            <a:r>
              <a:rPr lang="es-ES" sz="1600" dirty="0" err="1"/>
              <a:t>giltzurrunekoak</a:t>
            </a:r>
            <a:r>
              <a:rPr lang="es-ES" sz="1600" dirty="0"/>
              <a:t> </a:t>
            </a:r>
            <a:r>
              <a:rPr lang="es-ES" sz="1600" dirty="0" err="1"/>
              <a:t>gutxitzean</a:t>
            </a:r>
            <a:r>
              <a:rPr lang="es-ES" sz="1600" dirty="0"/>
              <a:t>, </a:t>
            </a:r>
            <a:r>
              <a:rPr lang="es-ES" sz="1600" dirty="0" err="1"/>
              <a:t>edo</a:t>
            </a:r>
            <a:r>
              <a:rPr lang="es-ES" sz="1600" dirty="0"/>
              <a:t> MACE </a:t>
            </a:r>
            <a:r>
              <a:rPr lang="es-ES" sz="1600" dirty="0" err="1"/>
              <a:t>aldagaiaren</a:t>
            </a:r>
            <a:r>
              <a:rPr lang="es-ES" sz="1600" dirty="0"/>
              <a:t> </a:t>
            </a:r>
            <a:r>
              <a:rPr lang="es-ES" sz="1600" dirty="0" err="1"/>
              <a:t>osagaietan</a:t>
            </a:r>
            <a:r>
              <a:rPr lang="es-ES" sz="1600" dirty="0"/>
              <a:t>. </a:t>
            </a:r>
            <a:r>
              <a:rPr lang="es-ES" sz="1600" dirty="0" err="1" smtClean="0"/>
              <a:t>Sarean</a:t>
            </a:r>
            <a:r>
              <a:rPr lang="es-ES" sz="1600" dirty="0" smtClean="0"/>
              <a:t> </a:t>
            </a:r>
            <a:r>
              <a:rPr lang="es-ES" sz="1600" dirty="0" err="1"/>
              <a:t>egindako</a:t>
            </a:r>
            <a:r>
              <a:rPr lang="es-ES" sz="1600" dirty="0"/>
              <a:t> </a:t>
            </a:r>
            <a:r>
              <a:rPr lang="es-ES" sz="1600" dirty="0" err="1"/>
              <a:t>metanalisi</a:t>
            </a:r>
            <a:r>
              <a:rPr lang="es-ES" sz="1600" dirty="0"/>
              <a:t> </a:t>
            </a:r>
            <a:r>
              <a:rPr lang="es-ES" sz="1600" dirty="0" err="1"/>
              <a:t>batek</a:t>
            </a:r>
            <a:r>
              <a:rPr lang="es-ES" sz="1600" dirty="0"/>
              <a:t> </a:t>
            </a:r>
            <a:r>
              <a:rPr lang="es-ES" sz="1600" dirty="0" err="1"/>
              <a:t>farmako</a:t>
            </a:r>
            <a:r>
              <a:rPr lang="es-ES" sz="1600" dirty="0"/>
              <a:t> </a:t>
            </a:r>
            <a:r>
              <a:rPr lang="es-ES" sz="1600" dirty="0" err="1" smtClean="0"/>
              <a:t>horien</a:t>
            </a:r>
            <a:r>
              <a:rPr lang="es-ES" sz="1600" dirty="0" smtClean="0"/>
              <a:t> </a:t>
            </a:r>
            <a:r>
              <a:rPr lang="es-ES" sz="1600" dirty="0" err="1" smtClean="0"/>
              <a:t>onura</a:t>
            </a:r>
            <a:r>
              <a:rPr lang="es-ES" sz="1600" dirty="0" smtClean="0"/>
              <a:t> </a:t>
            </a:r>
            <a:r>
              <a:rPr lang="es-ES" sz="1600" dirty="0" err="1"/>
              <a:t>ebaluatu</a:t>
            </a:r>
            <a:r>
              <a:rPr lang="es-ES" sz="1600" dirty="0"/>
              <a:t> du </a:t>
            </a:r>
            <a:r>
              <a:rPr lang="es-ES" sz="1600" dirty="0" err="1"/>
              <a:t>plazeboarekin</a:t>
            </a:r>
            <a:r>
              <a:rPr lang="es-ES" sz="1600" dirty="0"/>
              <a:t> </a:t>
            </a:r>
            <a:r>
              <a:rPr lang="es-ES" sz="1600" dirty="0" err="1"/>
              <a:t>alderatuta</a:t>
            </a:r>
            <a:r>
              <a:rPr lang="es-ES" sz="1600" dirty="0"/>
              <a:t> </a:t>
            </a:r>
            <a:r>
              <a:rPr lang="es-ES" sz="1600" dirty="0" err="1"/>
              <a:t>arrisku</a:t>
            </a:r>
            <a:r>
              <a:rPr lang="es-ES" sz="1600" dirty="0"/>
              <a:t> </a:t>
            </a:r>
            <a:r>
              <a:rPr lang="es-ES" sz="1600" dirty="0" err="1"/>
              <a:t>basalaren</a:t>
            </a:r>
            <a:r>
              <a:rPr lang="es-ES" sz="1600" dirty="0"/>
              <a:t> </a:t>
            </a:r>
            <a:r>
              <a:rPr lang="es-ES" sz="1600" dirty="0" err="1"/>
              <a:t>arabera</a:t>
            </a:r>
            <a:r>
              <a:rPr lang="es-ES" sz="1600" dirty="0"/>
              <a:t>; </a:t>
            </a:r>
            <a:r>
              <a:rPr lang="es-ES" sz="1600" dirty="0" smtClean="0"/>
              <a:t>eta </a:t>
            </a:r>
            <a:r>
              <a:rPr lang="es-ES" sz="1600" dirty="0" err="1" smtClean="0"/>
              <a:t>gliflozinen</a:t>
            </a:r>
            <a:r>
              <a:rPr lang="es-ES" sz="1600" dirty="0" smtClean="0"/>
              <a:t> </a:t>
            </a:r>
            <a:r>
              <a:rPr lang="es-ES" sz="1600" dirty="0"/>
              <a:t>eta arGLP-1en </a:t>
            </a:r>
            <a:r>
              <a:rPr lang="es-ES" sz="1600" dirty="0" err="1"/>
              <a:t>arteko</a:t>
            </a:r>
            <a:r>
              <a:rPr lang="es-ES" sz="1600" dirty="0"/>
              <a:t> </a:t>
            </a:r>
            <a:r>
              <a:rPr lang="es-ES" sz="1600" dirty="0" err="1"/>
              <a:t>zeharkako</a:t>
            </a:r>
            <a:r>
              <a:rPr lang="es-ES" sz="1600" dirty="0"/>
              <a:t> </a:t>
            </a:r>
            <a:r>
              <a:rPr lang="es-ES" sz="1600" dirty="0" err="1"/>
              <a:t>konparazioetan</a:t>
            </a:r>
            <a:r>
              <a:rPr lang="es-ES" sz="1600" dirty="0"/>
              <a:t> </a:t>
            </a:r>
            <a:r>
              <a:rPr lang="es-ES" sz="1600" dirty="0" err="1"/>
              <a:t>oinarritutako</a:t>
            </a:r>
            <a:r>
              <a:rPr lang="es-ES" sz="1600" dirty="0"/>
              <a:t> </a:t>
            </a:r>
            <a:r>
              <a:rPr lang="es-ES" sz="1600" dirty="0" err="1"/>
              <a:t>emaitzak</a:t>
            </a:r>
            <a:r>
              <a:rPr lang="es-ES" sz="1600" dirty="0"/>
              <a:t> </a:t>
            </a:r>
            <a:r>
              <a:rPr lang="es-ES" sz="1600" dirty="0" err="1"/>
              <a:t>eman</a:t>
            </a:r>
            <a:r>
              <a:rPr lang="es-ES" sz="1600" dirty="0"/>
              <a:t> </a:t>
            </a:r>
            <a:r>
              <a:rPr lang="es-ES" sz="1600" dirty="0" err="1" smtClean="0"/>
              <a:t>ditu</a:t>
            </a:r>
            <a:r>
              <a:rPr lang="es-ES" sz="1600" dirty="0" smtClean="0"/>
              <a:t>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1600" dirty="0" err="1" smtClean="0"/>
              <a:t>Zeharkako</a:t>
            </a:r>
            <a:r>
              <a:rPr lang="es-ES" sz="1600" dirty="0" smtClean="0"/>
              <a:t> </a:t>
            </a:r>
            <a:r>
              <a:rPr lang="es-ES" sz="1600" dirty="0" err="1" smtClean="0"/>
              <a:t>konparazioak</a:t>
            </a:r>
            <a:r>
              <a:rPr lang="es-ES" sz="1600" dirty="0" smtClean="0"/>
              <a:t>: </a:t>
            </a:r>
            <a:r>
              <a:rPr lang="es-ES" sz="1600" dirty="0" err="1" smtClean="0"/>
              <a:t>gliflozinak</a:t>
            </a:r>
            <a:r>
              <a:rPr lang="es-ES" sz="1600" dirty="0" smtClean="0"/>
              <a:t> vs. arGLP-1</a:t>
            </a:r>
          </a:p>
          <a:p>
            <a:pPr marL="8001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1300" dirty="0" err="1" smtClean="0"/>
              <a:t>Gliflozinak</a:t>
            </a:r>
            <a:r>
              <a:rPr lang="es-ES" sz="1300" dirty="0" smtClean="0"/>
              <a:t>: arGLP-1ek </a:t>
            </a:r>
            <a:r>
              <a:rPr lang="es-ES" sz="1300" dirty="0" err="1"/>
              <a:t>baino</a:t>
            </a:r>
            <a:r>
              <a:rPr lang="es-ES" sz="1300" dirty="0"/>
              <a:t> </a:t>
            </a:r>
            <a:r>
              <a:rPr lang="es-ES" sz="1300" dirty="0" err="1"/>
              <a:t>emaitza</a:t>
            </a:r>
            <a:r>
              <a:rPr lang="es-ES" sz="1300" dirty="0"/>
              <a:t> </a:t>
            </a:r>
            <a:r>
              <a:rPr lang="es-ES" sz="1300" dirty="0" err="1"/>
              <a:t>hobeak</a:t>
            </a:r>
            <a:r>
              <a:rPr lang="es-ES" sz="1300" dirty="0"/>
              <a:t> eta </a:t>
            </a:r>
            <a:r>
              <a:rPr lang="es-ES" sz="1300" dirty="0" err="1"/>
              <a:t>sendoagoak</a:t>
            </a:r>
            <a:r>
              <a:rPr lang="es-ES" sz="1300" dirty="0"/>
              <a:t> </a:t>
            </a:r>
            <a:r>
              <a:rPr lang="es-ES" sz="1300" dirty="0" err="1" smtClean="0"/>
              <a:t>guztizko</a:t>
            </a:r>
            <a:r>
              <a:rPr lang="es-ES" sz="1300" dirty="0" smtClean="0"/>
              <a:t> </a:t>
            </a:r>
            <a:r>
              <a:rPr lang="es-ES" sz="1300" dirty="0" err="1"/>
              <a:t>hilkortasunean</a:t>
            </a:r>
            <a:r>
              <a:rPr lang="es-ES" sz="1300" dirty="0"/>
              <a:t> eta </a:t>
            </a:r>
            <a:r>
              <a:rPr lang="es-ES" sz="1300" dirty="0" err="1"/>
              <a:t>bihotz-gutxiegitasunagatiko</a:t>
            </a:r>
            <a:r>
              <a:rPr lang="es-ES" sz="1300" dirty="0"/>
              <a:t> </a:t>
            </a:r>
            <a:r>
              <a:rPr lang="es-ES" sz="1300" dirty="0" err="1" smtClean="0"/>
              <a:t>ospitaleratzean</a:t>
            </a:r>
            <a:endParaRPr lang="es-ES" sz="1300" dirty="0" smtClean="0"/>
          </a:p>
          <a:p>
            <a:pPr marL="8001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1300" dirty="0" smtClean="0"/>
              <a:t>arGLP-1: </a:t>
            </a:r>
            <a:r>
              <a:rPr lang="es-ES" sz="1300" dirty="0" err="1" smtClean="0"/>
              <a:t>emaitza</a:t>
            </a:r>
            <a:r>
              <a:rPr lang="es-ES" sz="1300" dirty="0" smtClean="0"/>
              <a:t> </a:t>
            </a:r>
            <a:r>
              <a:rPr lang="es-ES" sz="1300" dirty="0" err="1"/>
              <a:t>hobeak</a:t>
            </a:r>
            <a:r>
              <a:rPr lang="es-ES" sz="1300" dirty="0"/>
              <a:t> </a:t>
            </a:r>
            <a:r>
              <a:rPr lang="es-ES" sz="1300" dirty="0" err="1" smtClean="0"/>
              <a:t>iktusaren</a:t>
            </a:r>
            <a:r>
              <a:rPr lang="es-ES" sz="1300" dirty="0" smtClean="0"/>
              <a:t> </a:t>
            </a:r>
            <a:r>
              <a:rPr lang="es-ES" sz="1300" dirty="0" err="1"/>
              <a:t>prebentzioan</a:t>
            </a:r>
            <a:r>
              <a:rPr lang="es-ES" sz="1300" dirty="0"/>
              <a:t> (</a:t>
            </a:r>
            <a:r>
              <a:rPr lang="es-ES" sz="1300" dirty="0" err="1"/>
              <a:t>gliflozinak</a:t>
            </a:r>
            <a:r>
              <a:rPr lang="es-ES" sz="1300" dirty="0"/>
              <a:t> «</a:t>
            </a:r>
            <a:r>
              <a:rPr lang="es-ES" sz="1300" dirty="0" err="1"/>
              <a:t>neutroak</a:t>
            </a:r>
            <a:r>
              <a:rPr lang="es-ES" sz="1300" dirty="0"/>
              <a:t>» </a:t>
            </a:r>
            <a:r>
              <a:rPr lang="es-ES" sz="1300" dirty="0" err="1"/>
              <a:t>dira</a:t>
            </a:r>
            <a:r>
              <a:rPr lang="es-ES" sz="1300" dirty="0"/>
              <a:t> </a:t>
            </a:r>
            <a:r>
              <a:rPr lang="es-ES" sz="1300" dirty="0" err="1"/>
              <a:t>iktuserako</a:t>
            </a:r>
            <a:r>
              <a:rPr lang="es-ES" sz="1300" dirty="0"/>
              <a:t>). </a:t>
            </a:r>
            <a:endParaRPr lang="es-ES" sz="1300" dirty="0" smtClean="0"/>
          </a:p>
          <a:p>
            <a:pPr marL="8001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1300" dirty="0" err="1" smtClean="0"/>
              <a:t>Hilkortasun</a:t>
            </a:r>
            <a:r>
              <a:rPr lang="es-ES" sz="1300" dirty="0" smtClean="0"/>
              <a:t> </a:t>
            </a:r>
            <a:r>
              <a:rPr lang="es-ES" sz="1300" dirty="0" err="1"/>
              <a:t>kardiobaskularra</a:t>
            </a:r>
            <a:r>
              <a:rPr lang="es-ES" sz="1300" dirty="0"/>
              <a:t>, </a:t>
            </a:r>
            <a:r>
              <a:rPr lang="es-ES" sz="1300" dirty="0" err="1"/>
              <a:t>infartu</a:t>
            </a:r>
            <a:r>
              <a:rPr lang="es-ES" sz="1300" dirty="0"/>
              <a:t> </a:t>
            </a:r>
            <a:r>
              <a:rPr lang="es-ES" sz="1300" dirty="0" err="1"/>
              <a:t>ez-hilgarria</a:t>
            </a:r>
            <a:r>
              <a:rPr lang="es-ES" sz="1300" dirty="0"/>
              <a:t>, </a:t>
            </a:r>
            <a:r>
              <a:rPr lang="es-ES" sz="1300" dirty="0" err="1" smtClean="0"/>
              <a:t>giltzurrun-gertaerak</a:t>
            </a:r>
            <a:r>
              <a:rPr lang="es-ES" sz="1300" dirty="0" smtClean="0"/>
              <a:t>: </a:t>
            </a:r>
            <a:r>
              <a:rPr lang="es-ES" sz="1300" dirty="0" err="1" smtClean="0"/>
              <a:t>alderik</a:t>
            </a:r>
            <a:r>
              <a:rPr lang="es-ES" sz="1300" dirty="0" smtClean="0"/>
              <a:t> </a:t>
            </a:r>
            <a:r>
              <a:rPr lang="es-ES" sz="1300" dirty="0" err="1" smtClean="0"/>
              <a:t>ez</a:t>
            </a:r>
            <a:r>
              <a:rPr lang="es-ES" sz="1300" dirty="0" smtClean="0"/>
              <a:t> </a:t>
            </a:r>
            <a:r>
              <a:rPr lang="es-ES" sz="1300" dirty="0" err="1" smtClean="0"/>
              <a:t>zeharkako</a:t>
            </a:r>
            <a:r>
              <a:rPr lang="es-ES" sz="1300" dirty="0" smtClean="0"/>
              <a:t> </a:t>
            </a:r>
            <a:r>
              <a:rPr lang="es-ES" sz="1300" dirty="0" err="1" smtClean="0"/>
              <a:t>konparazioetan</a:t>
            </a:r>
            <a:endParaRPr lang="es-ES" sz="1300" dirty="0" smtClean="0"/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1600" dirty="0" err="1" smtClean="0"/>
              <a:t>Plazeboarekin</a:t>
            </a:r>
            <a:r>
              <a:rPr lang="es-ES" sz="1600" dirty="0" smtClean="0"/>
              <a:t> </a:t>
            </a:r>
            <a:r>
              <a:rPr lang="es-ES" sz="1600" dirty="0" err="1"/>
              <a:t>alderatuta</a:t>
            </a:r>
            <a:r>
              <a:rPr lang="es-ES" sz="1600" dirty="0"/>
              <a:t>, </a:t>
            </a:r>
            <a:r>
              <a:rPr lang="es-ES" sz="1600" dirty="0" err="1"/>
              <a:t>guztizko</a:t>
            </a:r>
            <a:r>
              <a:rPr lang="es-ES" sz="1600" dirty="0"/>
              <a:t> </a:t>
            </a:r>
            <a:r>
              <a:rPr lang="es-ES" sz="1600" dirty="0" err="1"/>
              <a:t>onura</a:t>
            </a:r>
            <a:r>
              <a:rPr lang="es-ES" sz="1600" dirty="0"/>
              <a:t> </a:t>
            </a:r>
            <a:r>
              <a:rPr lang="es-ES" sz="1600" dirty="0" err="1"/>
              <a:t>nabarmen</a:t>
            </a:r>
            <a:r>
              <a:rPr lang="es-ES" sz="1600" dirty="0"/>
              <a:t> </a:t>
            </a:r>
            <a:r>
              <a:rPr lang="es-ES" sz="1600" dirty="0" err="1"/>
              <a:t>aldatzen</a:t>
            </a:r>
            <a:r>
              <a:rPr lang="es-ES" sz="1600" dirty="0"/>
              <a:t> da </a:t>
            </a:r>
            <a:r>
              <a:rPr lang="es-ES" sz="1600" dirty="0" err="1"/>
              <a:t>pazienteen</a:t>
            </a:r>
            <a:r>
              <a:rPr lang="es-ES" sz="1600" dirty="0"/>
              <a:t> </a:t>
            </a:r>
            <a:r>
              <a:rPr lang="es-ES" sz="1600" dirty="0" err="1"/>
              <a:t>arrisku</a:t>
            </a:r>
            <a:r>
              <a:rPr lang="es-ES" sz="1600" dirty="0"/>
              <a:t> </a:t>
            </a:r>
            <a:r>
              <a:rPr lang="es-ES" sz="1600" dirty="0" err="1"/>
              <a:t>basalaren</a:t>
            </a:r>
            <a:r>
              <a:rPr lang="es-ES" sz="1600" dirty="0"/>
              <a:t> </a:t>
            </a:r>
            <a:r>
              <a:rPr lang="es-ES" sz="1600" dirty="0" err="1" smtClean="0"/>
              <a:t>arabera</a:t>
            </a:r>
            <a:r>
              <a:rPr lang="es-ES" sz="1600" dirty="0" smtClean="0"/>
              <a:t>. </a:t>
            </a:r>
            <a:r>
              <a:rPr lang="es-ES" sz="1600" dirty="0" err="1" smtClean="0"/>
              <a:t>Onura</a:t>
            </a:r>
            <a:r>
              <a:rPr lang="es-ES" sz="1600" dirty="0" smtClean="0"/>
              <a:t> </a:t>
            </a:r>
            <a:r>
              <a:rPr lang="es-ES" sz="1200" dirty="0" smtClean="0"/>
              <a:t>(</a:t>
            </a:r>
            <a:r>
              <a:rPr lang="es-ES" sz="1200" dirty="0" err="1" smtClean="0"/>
              <a:t>handienetik</a:t>
            </a:r>
            <a:r>
              <a:rPr lang="es-ES" sz="1200" dirty="0" smtClean="0"/>
              <a:t> </a:t>
            </a:r>
            <a:r>
              <a:rPr lang="es-ES" sz="1200" dirty="0" err="1"/>
              <a:t>txikienera</a:t>
            </a:r>
            <a:r>
              <a:rPr lang="es-ES" sz="1200" dirty="0"/>
              <a:t> </a:t>
            </a:r>
            <a:r>
              <a:rPr lang="es-ES" sz="1200" dirty="0" err="1" smtClean="0"/>
              <a:t>ordenatuta</a:t>
            </a:r>
            <a:r>
              <a:rPr lang="es-ES" sz="1200" dirty="0" smtClean="0"/>
              <a:t>): </a:t>
            </a:r>
            <a:r>
              <a:rPr lang="es-ES" sz="1600" dirty="0" err="1"/>
              <a:t>gaixotasun</a:t>
            </a:r>
            <a:r>
              <a:rPr lang="es-ES" sz="1600" dirty="0"/>
              <a:t> KB </a:t>
            </a:r>
            <a:r>
              <a:rPr lang="es-ES" sz="1600" dirty="0" smtClean="0"/>
              <a:t>+ </a:t>
            </a:r>
            <a:r>
              <a:rPr lang="es-ES" sz="1600" dirty="0" err="1" smtClean="0"/>
              <a:t>giltzurrunekoa</a:t>
            </a:r>
            <a:r>
              <a:rPr lang="es-ES" sz="1600" dirty="0" smtClean="0"/>
              <a:t> </a:t>
            </a:r>
            <a:r>
              <a:rPr lang="es-ES" sz="1600" dirty="0"/>
              <a:t>&gt; </a:t>
            </a:r>
            <a:r>
              <a:rPr lang="es-ES" sz="1600" dirty="0" err="1"/>
              <a:t>giltzurruneko</a:t>
            </a:r>
            <a:r>
              <a:rPr lang="es-ES" sz="1600" dirty="0"/>
              <a:t> </a:t>
            </a:r>
            <a:r>
              <a:rPr lang="es-ES" sz="1600" dirty="0" err="1" smtClean="0"/>
              <a:t>gaixotasuna</a:t>
            </a:r>
            <a:r>
              <a:rPr lang="es-ES" sz="1600" dirty="0" smtClean="0"/>
              <a:t> </a:t>
            </a:r>
            <a:r>
              <a:rPr lang="es-ES" sz="1600" dirty="0"/>
              <a:t>&gt; </a:t>
            </a:r>
            <a:r>
              <a:rPr lang="es-ES" sz="1600" dirty="0" err="1"/>
              <a:t>gaixotasun</a:t>
            </a:r>
            <a:r>
              <a:rPr lang="es-ES" sz="1600" dirty="0"/>
              <a:t> </a:t>
            </a:r>
            <a:r>
              <a:rPr lang="es-ES" sz="1600" dirty="0" smtClean="0"/>
              <a:t>KB </a:t>
            </a:r>
            <a:r>
              <a:rPr lang="es-ES" sz="1600" dirty="0"/>
              <a:t>&gt; </a:t>
            </a:r>
            <a:r>
              <a:rPr lang="es-ES" sz="1600" dirty="0" err="1"/>
              <a:t>lehen</a:t>
            </a:r>
            <a:r>
              <a:rPr lang="es-ES" sz="1600" dirty="0"/>
              <a:t> </a:t>
            </a:r>
            <a:r>
              <a:rPr lang="es-ES" sz="1600" dirty="0" err="1"/>
              <a:t>mailako</a:t>
            </a:r>
            <a:r>
              <a:rPr lang="es-ES" sz="1600" dirty="0"/>
              <a:t> </a:t>
            </a:r>
            <a:r>
              <a:rPr lang="es-ES" sz="1600" dirty="0" err="1"/>
              <a:t>prebentzioa</a:t>
            </a:r>
            <a:r>
              <a:rPr lang="es-ES" sz="1600" dirty="0"/>
              <a:t>, 3 </a:t>
            </a:r>
            <a:r>
              <a:rPr lang="es-ES" sz="1600" dirty="0" err="1"/>
              <a:t>arrisku-faktore</a:t>
            </a:r>
            <a:r>
              <a:rPr lang="es-ES" sz="1600" dirty="0"/>
              <a:t> </a:t>
            </a:r>
            <a:r>
              <a:rPr lang="es-ES" sz="1600" dirty="0" err="1"/>
              <a:t>edo</a:t>
            </a:r>
            <a:r>
              <a:rPr lang="es-ES" sz="1600" dirty="0"/>
              <a:t> </a:t>
            </a:r>
            <a:r>
              <a:rPr lang="es-ES" sz="1600" dirty="0" err="1"/>
              <a:t>gehiagorekin</a:t>
            </a:r>
            <a:r>
              <a:rPr lang="es-ES" sz="1600" dirty="0"/>
              <a:t> &gt; </a:t>
            </a:r>
            <a:r>
              <a:rPr lang="es-ES" sz="1600" dirty="0" err="1"/>
              <a:t>lehen</a:t>
            </a:r>
            <a:r>
              <a:rPr lang="es-ES" sz="1600" dirty="0"/>
              <a:t> </a:t>
            </a:r>
            <a:r>
              <a:rPr lang="es-ES" sz="1600" dirty="0" err="1"/>
              <a:t>mailako</a:t>
            </a:r>
            <a:r>
              <a:rPr lang="es-ES" sz="1600" dirty="0"/>
              <a:t> </a:t>
            </a:r>
            <a:r>
              <a:rPr lang="es-ES" sz="1600" dirty="0" err="1"/>
              <a:t>prebentzioa</a:t>
            </a:r>
            <a:r>
              <a:rPr lang="es-ES" sz="1600" dirty="0"/>
              <a:t>, 3 </a:t>
            </a:r>
            <a:r>
              <a:rPr lang="es-ES" sz="1600" dirty="0" err="1"/>
              <a:t>arrisku-faktore</a:t>
            </a:r>
            <a:r>
              <a:rPr lang="es-ES" sz="1600" dirty="0"/>
              <a:t> </a:t>
            </a:r>
            <a:r>
              <a:rPr lang="es-ES" sz="1600" dirty="0" err="1"/>
              <a:t>baino</a:t>
            </a:r>
            <a:r>
              <a:rPr lang="es-ES" sz="1600" dirty="0"/>
              <a:t> </a:t>
            </a:r>
            <a:r>
              <a:rPr lang="es-ES" sz="1600" dirty="0" err="1" smtClean="0"/>
              <a:t>gutxiagorekin</a:t>
            </a:r>
            <a:r>
              <a:rPr lang="es-ES" sz="1600" dirty="0" smtClean="0"/>
              <a:t>. 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408526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1" y="57247"/>
            <a:ext cx="9143999" cy="831128"/>
          </a:xfrm>
        </p:spPr>
        <p:txBody>
          <a:bodyPr/>
          <a:lstStyle/>
          <a:p>
            <a:r>
              <a:rPr lang="es-ES" sz="2000" dirty="0" smtClean="0"/>
              <a:t>FARMAKO </a:t>
            </a:r>
            <a:r>
              <a:rPr lang="es-ES" sz="2000" dirty="0"/>
              <a:t>ANTIDIABETIKOEN </a:t>
            </a:r>
            <a:r>
              <a:rPr lang="es-ES" sz="2000" dirty="0" smtClean="0"/>
              <a:t>MORBIMORTALITATEAREN GAINEKO </a:t>
            </a:r>
            <a:r>
              <a:rPr lang="es-ES" sz="2000" dirty="0"/>
              <a:t>ONDORIOAK</a:t>
            </a:r>
            <a:br>
              <a:rPr lang="es-ES" sz="2000" dirty="0"/>
            </a:br>
            <a:endParaRPr lang="es-ES" sz="1050" dirty="0">
              <a:latin typeface="Arial Black" panose="020B0A04020102020204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992075"/>
              </p:ext>
            </p:extLst>
          </p:nvPr>
        </p:nvGraphicFramePr>
        <p:xfrm>
          <a:off x="385354" y="789710"/>
          <a:ext cx="8373290" cy="4862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8112">
                  <a:extLst>
                    <a:ext uri="{9D8B030D-6E8A-4147-A177-3AD203B41FA5}">
                      <a16:colId xmlns:a16="http://schemas.microsoft.com/office/drawing/2014/main" val="1253012075"/>
                    </a:ext>
                  </a:extLst>
                </a:gridCol>
                <a:gridCol w="6615178">
                  <a:extLst>
                    <a:ext uri="{9D8B030D-6E8A-4147-A177-3AD203B41FA5}">
                      <a16:colId xmlns:a16="http://schemas.microsoft.com/office/drawing/2014/main" val="184303642"/>
                    </a:ext>
                  </a:extLst>
                </a:gridCol>
              </a:tblGrid>
              <a:tr h="304152">
                <a:tc>
                  <a:txBody>
                    <a:bodyPr/>
                    <a:lstStyle/>
                    <a:p>
                      <a:endParaRPr lang="es-ES" dirty="0">
                        <a:solidFill>
                          <a:srgbClr val="5FB1B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1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800" b="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1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01762"/>
                  </a:ext>
                </a:extLst>
              </a:tr>
              <a:tr h="62296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600" b="1" kern="1200" dirty="0" err="1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Pioglitazona</a:t>
                      </a:r>
                      <a:endParaRPr lang="es-ES" sz="1600" b="1" kern="1200" dirty="0" smtClean="0">
                        <a:solidFill>
                          <a:srgbClr val="5FB1B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ES" sz="1100" b="1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Gertaera</a:t>
                      </a:r>
                      <a:r>
                        <a:rPr lang="es-E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1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kardiobaskularrak</a:t>
                      </a:r>
                      <a:r>
                        <a:rPr lang="es-E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Gaixotasun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KB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duten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pazienteengan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s-ES" sz="110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pioglitazonak</a:t>
                      </a:r>
                      <a:r>
                        <a:rPr lang="es-ES" sz="110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gutxitu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egin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zituen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aldagai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konbinatuaren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guztizko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hilkortasuna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infartu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ez-hilgarria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eta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iktus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ez-hilgarria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gertaerak</a:t>
                      </a:r>
                      <a:endParaRPr lang="es-ES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ES" sz="1100" b="1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Bihotz-gutxiegitasuna</a:t>
                      </a:r>
                      <a:r>
                        <a:rPr lang="es-E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(BG): </a:t>
                      </a:r>
                      <a:r>
                        <a:rPr lang="es-ES" sz="1100" kern="1200" dirty="0" err="1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Pioglitazonak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handitu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egin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zuen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BG-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gatiko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ospitaleratzeko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arriskua</a:t>
                      </a:r>
                      <a:endParaRPr lang="es-ES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770452"/>
                  </a:ext>
                </a:extLst>
              </a:tr>
              <a:tr h="7456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1" kern="1200" dirty="0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iDPP-4 (“</a:t>
                      </a:r>
                      <a:r>
                        <a:rPr lang="es-ES" sz="1600" b="1" kern="1200" dirty="0" err="1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gliptinak</a:t>
                      </a:r>
                      <a:r>
                        <a:rPr lang="es-ES" sz="1600" b="1" kern="1200" dirty="0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E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MACE </a:t>
                      </a:r>
                      <a:r>
                        <a:rPr lang="es-ES" sz="1100" b="1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gertaerak</a:t>
                      </a:r>
                      <a:r>
                        <a:rPr lang="es-E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ES" sz="11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iDPP4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neutroak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dira</a:t>
                      </a:r>
                      <a:endParaRPr lang="es-ES" sz="11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ES" sz="1100" b="1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Bihotz-gutxiegitasuna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: </a:t>
                      </a:r>
                      <a:r>
                        <a:rPr lang="es-ES" sz="1100" dirty="0" err="1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saxagliptina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BG-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gatiko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ospitaleratzeko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arrisku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handiagoarekin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lotu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da,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aurrez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BG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duten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pazienteen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kasuan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.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Alogliptina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: BG-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gatiko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ospitaleratze-maiztasuna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apur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bat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handitzearekin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lotu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da,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estatistikoki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ez-esanguratsua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(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FDAk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oharra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eragin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zuen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2016an)</a:t>
                      </a:r>
                      <a:endParaRPr lang="es-ES" sz="1100" dirty="0"/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037481"/>
                  </a:ext>
                </a:extLst>
              </a:tr>
              <a:tr h="91903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600" b="1" kern="1200" dirty="0" err="1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Metformina</a:t>
                      </a:r>
                      <a:endParaRPr lang="es-ES" sz="1600" b="1" kern="1200" dirty="0">
                        <a:solidFill>
                          <a:srgbClr val="5FB1B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Gertaera</a:t>
                      </a:r>
                      <a:r>
                        <a:rPr lang="es-ES" sz="11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kardiobaskularrak</a:t>
                      </a:r>
                      <a:r>
                        <a:rPr lang="es-ES" sz="11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(GKB): 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metforminaren</a:t>
                      </a:r>
                      <a:r>
                        <a:rPr lang="es-ES" sz="110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onura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KB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buruzko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ebidentzia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UKPDS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ASKetik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eta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hari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10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urtera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egindako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jarraipenetik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dator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. </a:t>
                      </a:r>
                    </a:p>
                    <a:p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Tratamendu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gehigarri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gisa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gliflozina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arGLP-1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edo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gliptinekin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egindako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ASK-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KBetan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sartutako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paziente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gehientsuenek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metformina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jasotzen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zuten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lehen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farmako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gisa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eta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farmako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horiek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metforminaren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terapia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gehigarri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gisa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erabiltzeko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gomendioa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babesten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dute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s-ES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517704"/>
                  </a:ext>
                </a:extLst>
              </a:tr>
              <a:tr h="30634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600" b="1" kern="1200" dirty="0" err="1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Sulfonilureak</a:t>
                      </a:r>
                      <a:r>
                        <a:rPr lang="es-ES" sz="1600" b="1" kern="1200" dirty="0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 (SU)</a:t>
                      </a:r>
                      <a:endParaRPr lang="es-ES" sz="1600" b="1" kern="1200" dirty="0">
                        <a:solidFill>
                          <a:srgbClr val="5FB1B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Gertaera</a:t>
                      </a:r>
                      <a:r>
                        <a:rPr lang="es-ES" sz="11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mikro</a:t>
                      </a:r>
                      <a:r>
                        <a:rPr lang="es-ES" sz="11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eta </a:t>
                      </a:r>
                      <a:r>
                        <a:rPr lang="es-ES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makrobaskularrak</a:t>
                      </a:r>
                      <a:r>
                        <a:rPr lang="es-ES" sz="11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sulfonilureen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eragina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ez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da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behar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bezala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aztertu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xede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horrekin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diseinatutako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ASKetan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Gertaera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mikrobaskular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onuragarrien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zeharkako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ebidentzia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s-ES" sz="110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gliklazidarentzat</a:t>
                      </a:r>
                      <a:r>
                        <a:rPr lang="es-ES" sz="110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 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(ADVANCE ASK), eta MACE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gertaerei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dagokionez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efektu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neutrozehar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neutroen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zeharkako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ebidentzia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s-ES" sz="1100" kern="1200" dirty="0" err="1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glimepiridarentzat</a:t>
                      </a:r>
                      <a:r>
                        <a:rPr lang="es-ES" sz="1100" kern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( 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vs.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linapliptina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CAROLINA ASK) . </a:t>
                      </a:r>
                    </a:p>
                    <a:p>
                      <a:r>
                        <a:rPr lang="es-ES" sz="1100" b="0" kern="1200" dirty="0" err="1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Glibenklamida</a:t>
                      </a:r>
                      <a:r>
                        <a:rPr lang="es-ES" sz="1100" b="0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beste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SU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batzuekin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alderatuta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hilkortasun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eta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hipogluzemia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larriagoarekin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lota (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ez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da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gomendagarria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). </a:t>
                      </a:r>
                      <a:endParaRPr lang="es-ES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897660"/>
                  </a:ext>
                </a:extLst>
              </a:tr>
              <a:tr h="27961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600" b="1" kern="1200" dirty="0" err="1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Errepaglinida</a:t>
                      </a:r>
                      <a:endParaRPr lang="es-ES" sz="1600" b="1" kern="1200" dirty="0">
                        <a:solidFill>
                          <a:srgbClr val="5FB1B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Ez dira behar bezala ebaluatu ASK-KBn</a:t>
                      </a:r>
                      <a:endParaRPr lang="es-ES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966525"/>
                  </a:ext>
                </a:extLst>
              </a:tr>
              <a:tr h="30634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600" b="1" kern="1200" dirty="0" err="1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Intsulina</a:t>
                      </a:r>
                      <a:r>
                        <a:rPr lang="es-ES" sz="1600" b="1" kern="1200" dirty="0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1" kern="1200" dirty="0" err="1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basala</a:t>
                      </a:r>
                      <a:endParaRPr lang="es-ES" sz="1600" b="1" kern="1200" dirty="0">
                        <a:solidFill>
                          <a:srgbClr val="5FB1B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MACE </a:t>
                      </a:r>
                      <a:r>
                        <a:rPr lang="es-ES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gertaerak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ES" sz="1100" kern="1200" dirty="0" err="1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glargina</a:t>
                      </a:r>
                      <a:r>
                        <a:rPr lang="es-ES" sz="1100" kern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intsulina</a:t>
                      </a:r>
                      <a:r>
                        <a:rPr lang="es-ES" sz="1100" kern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ohiko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tratamenduarekin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alderatuta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(ORIGIN)  eta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glargina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intsulina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degludec</a:t>
                      </a:r>
                      <a:r>
                        <a:rPr lang="es-ES" sz="1100" kern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kern="1200" dirty="0" err="1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intsulinarekin</a:t>
                      </a:r>
                      <a:r>
                        <a:rPr lang="es-ES" sz="1100" kern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alderatuta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(DEVOTE),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neutroak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MACE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gertaeretan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endParaRPr lang="es-ES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367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46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2699" y="214045"/>
            <a:ext cx="8373290" cy="322504"/>
          </a:xfrm>
        </p:spPr>
        <p:txBody>
          <a:bodyPr/>
          <a:lstStyle/>
          <a:p>
            <a:r>
              <a:rPr lang="es-ES" sz="2000" dirty="0" smtClean="0"/>
              <a:t>ANTIDIABETIKOEN EZAUGARRIAK</a:t>
            </a:r>
            <a:endParaRPr lang="es-ES" sz="1050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2698" y="1219489"/>
            <a:ext cx="8530045" cy="4249638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s-ES" sz="1600" dirty="0"/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s-ES" sz="16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5952"/>
            <a:ext cx="9144000" cy="625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39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2699" y="190994"/>
            <a:ext cx="8373290" cy="831128"/>
          </a:xfrm>
        </p:spPr>
        <p:txBody>
          <a:bodyPr/>
          <a:lstStyle/>
          <a:p>
            <a:r>
              <a:rPr lang="es-ES" sz="2000" dirty="0" smtClean="0"/>
              <a:t>HEMOGLOBINA </a:t>
            </a:r>
            <a:r>
              <a:rPr lang="es-ES" sz="2000" dirty="0"/>
              <a:t>GLIKOSILATUAREN XEDE-BALOREAK (</a:t>
            </a:r>
            <a:r>
              <a:rPr lang="es-ES" sz="2000" dirty="0" smtClean="0"/>
              <a:t>HbA1c)</a:t>
            </a:r>
            <a:endParaRPr lang="es-ES" sz="1050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2698" y="1219489"/>
            <a:ext cx="8530045" cy="4249638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s-ES" sz="1600" dirty="0"/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1600" b="1" dirty="0"/>
              <a:t>Oro </a:t>
            </a:r>
            <a:r>
              <a:rPr lang="es-ES" sz="1600" b="1" dirty="0" err="1"/>
              <a:t>har</a:t>
            </a:r>
            <a:r>
              <a:rPr lang="es-ES" sz="1600" b="1" dirty="0"/>
              <a:t>, HbA1c-ren %7tik </a:t>
            </a:r>
            <a:r>
              <a:rPr lang="es-ES" sz="1600" b="1" dirty="0" err="1"/>
              <a:t>beherako</a:t>
            </a:r>
            <a:r>
              <a:rPr lang="es-ES" sz="1600" b="1" dirty="0"/>
              <a:t> </a:t>
            </a:r>
            <a:r>
              <a:rPr lang="es-ES" sz="1600" b="1" dirty="0" err="1"/>
              <a:t>helburu</a:t>
            </a:r>
            <a:r>
              <a:rPr lang="es-ES" sz="1600" b="1" dirty="0"/>
              <a:t> </a:t>
            </a:r>
            <a:r>
              <a:rPr lang="es-ES" sz="1600" b="1" dirty="0" err="1"/>
              <a:t>orientagarriak</a:t>
            </a:r>
            <a:r>
              <a:rPr lang="es-ES" sz="1600" b="1" dirty="0"/>
              <a:t> </a:t>
            </a:r>
            <a:r>
              <a:rPr lang="es-ES" sz="1600" dirty="0" err="1"/>
              <a:t>gomendatzen</a:t>
            </a:r>
            <a:r>
              <a:rPr lang="es-ES" sz="1600" dirty="0"/>
              <a:t> </a:t>
            </a:r>
            <a:r>
              <a:rPr lang="es-ES" sz="1600" dirty="0" err="1"/>
              <a:t>dira</a:t>
            </a:r>
            <a:r>
              <a:rPr lang="es-ES" sz="1600" dirty="0"/>
              <a:t>, </a:t>
            </a:r>
            <a:r>
              <a:rPr lang="es-ES" sz="1600" dirty="0" err="1"/>
              <a:t>zeinak</a:t>
            </a:r>
            <a:r>
              <a:rPr lang="es-ES" sz="1600" dirty="0"/>
              <a:t> </a:t>
            </a:r>
            <a:r>
              <a:rPr lang="es-ES" sz="1600" dirty="0" err="1"/>
              <a:t>indibidualizatu</a:t>
            </a:r>
            <a:r>
              <a:rPr lang="es-ES" sz="1600" dirty="0"/>
              <a:t> </a:t>
            </a:r>
            <a:r>
              <a:rPr lang="es-ES" sz="1600" dirty="0" err="1"/>
              <a:t>egin</a:t>
            </a:r>
            <a:r>
              <a:rPr lang="es-ES" sz="1600" dirty="0"/>
              <a:t> </a:t>
            </a:r>
            <a:r>
              <a:rPr lang="es-ES" sz="1600" dirty="0" err="1"/>
              <a:t>behar</a:t>
            </a:r>
            <a:r>
              <a:rPr lang="es-ES" sz="1600" dirty="0"/>
              <a:t> </a:t>
            </a:r>
            <a:r>
              <a:rPr lang="es-ES" sz="1600" dirty="0" err="1"/>
              <a:t>baitira</a:t>
            </a:r>
            <a:r>
              <a:rPr lang="es-ES" sz="1600" dirty="0"/>
              <a:t> </a:t>
            </a:r>
            <a:r>
              <a:rPr lang="es-ES" sz="1600" dirty="0" err="1"/>
              <a:t>faktore</a:t>
            </a:r>
            <a:r>
              <a:rPr lang="es-ES" sz="1600" dirty="0"/>
              <a:t> </a:t>
            </a:r>
            <a:r>
              <a:rPr lang="es-ES" sz="1600" dirty="0" err="1"/>
              <a:t>hauek</a:t>
            </a:r>
            <a:r>
              <a:rPr lang="es-ES" sz="1600" dirty="0"/>
              <a:t> </a:t>
            </a:r>
            <a:r>
              <a:rPr lang="es-ES" sz="1600" dirty="0" err="1"/>
              <a:t>kontuan</a:t>
            </a:r>
            <a:r>
              <a:rPr lang="es-ES" sz="1600" dirty="0"/>
              <a:t> </a:t>
            </a:r>
            <a:r>
              <a:rPr lang="es-ES" sz="1600" dirty="0" err="1"/>
              <a:t>hartuta</a:t>
            </a:r>
            <a:r>
              <a:rPr lang="es-ES" sz="1600" dirty="0"/>
              <a:t>: </a:t>
            </a:r>
            <a:r>
              <a:rPr lang="es-ES" sz="1600" dirty="0" err="1"/>
              <a:t>adina</a:t>
            </a:r>
            <a:r>
              <a:rPr lang="es-ES" sz="1600" dirty="0"/>
              <a:t> eta </a:t>
            </a:r>
            <a:r>
              <a:rPr lang="es-ES" sz="1600" dirty="0" err="1"/>
              <a:t>hauskortasuna</a:t>
            </a:r>
            <a:r>
              <a:rPr lang="es-ES" sz="1600" dirty="0"/>
              <a:t>, </a:t>
            </a:r>
            <a:r>
              <a:rPr lang="es-ES" sz="1600" dirty="0" err="1"/>
              <a:t>komorbilitatea</a:t>
            </a:r>
            <a:r>
              <a:rPr lang="es-ES" sz="1600" dirty="0"/>
              <a:t>, </a:t>
            </a:r>
            <a:r>
              <a:rPr lang="es-ES" sz="1600" dirty="0" err="1"/>
              <a:t>gaixotasunaren</a:t>
            </a:r>
            <a:r>
              <a:rPr lang="es-ES" sz="1600" dirty="0"/>
              <a:t> </a:t>
            </a:r>
            <a:r>
              <a:rPr lang="es-ES" sz="1600" dirty="0" err="1"/>
              <a:t>bilakaera-urteak</a:t>
            </a:r>
            <a:r>
              <a:rPr lang="es-ES" sz="1600" dirty="0"/>
              <a:t>, </a:t>
            </a:r>
            <a:r>
              <a:rPr lang="es-ES" sz="1600" dirty="0" err="1"/>
              <a:t>ondorio</a:t>
            </a:r>
            <a:r>
              <a:rPr lang="es-ES" sz="1600" dirty="0"/>
              <a:t> </a:t>
            </a:r>
            <a:r>
              <a:rPr lang="es-ES" sz="1600" dirty="0" err="1"/>
              <a:t>kaltegarriak</a:t>
            </a:r>
            <a:r>
              <a:rPr lang="es-ES" sz="1600" dirty="0"/>
              <a:t> </a:t>
            </a:r>
            <a:r>
              <a:rPr lang="es-ES" sz="1600" dirty="0" err="1"/>
              <a:t>izateko</a:t>
            </a:r>
            <a:r>
              <a:rPr lang="es-ES" sz="1600" dirty="0"/>
              <a:t> </a:t>
            </a:r>
            <a:r>
              <a:rPr lang="es-ES" sz="1600" dirty="0" err="1"/>
              <a:t>arriskua</a:t>
            </a:r>
            <a:r>
              <a:rPr lang="es-ES" sz="1600" dirty="0"/>
              <a:t>, </a:t>
            </a:r>
            <a:r>
              <a:rPr lang="es-ES" sz="1600" dirty="0" err="1"/>
              <a:t>bizi-itxaropena</a:t>
            </a:r>
            <a:r>
              <a:rPr lang="es-ES" sz="1600" dirty="0"/>
              <a:t> eta </a:t>
            </a:r>
            <a:r>
              <a:rPr lang="es-ES" sz="1600" dirty="0" err="1"/>
              <a:t>pazienteen</a:t>
            </a:r>
            <a:r>
              <a:rPr lang="es-ES" sz="1600" dirty="0"/>
              <a:t> </a:t>
            </a:r>
            <a:r>
              <a:rPr lang="es-ES" sz="1600" dirty="0" err="1" smtClean="0"/>
              <a:t>lehentasunak</a:t>
            </a:r>
            <a:r>
              <a:rPr lang="es-ES" sz="1600" dirty="0" smtClean="0"/>
              <a:t>.</a:t>
            </a:r>
            <a:endParaRPr lang="es-ES" sz="1600" dirty="0"/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1600" b="1" dirty="0"/>
              <a:t>HbA1c-ren </a:t>
            </a:r>
            <a:r>
              <a:rPr lang="es-ES" sz="1600" b="1" dirty="0" err="1"/>
              <a:t>helburu</a:t>
            </a:r>
            <a:r>
              <a:rPr lang="es-ES" sz="1600" b="1" dirty="0"/>
              <a:t> </a:t>
            </a:r>
            <a:r>
              <a:rPr lang="es-ES" sz="1600" b="1" dirty="0" err="1"/>
              <a:t>zorrotzagoa</a:t>
            </a:r>
            <a:r>
              <a:rPr lang="es-ES" sz="1600" b="1" dirty="0"/>
              <a:t> </a:t>
            </a:r>
            <a:r>
              <a:rPr lang="es-ES" sz="1600" b="1" dirty="0" err="1"/>
              <a:t>bat</a:t>
            </a:r>
            <a:r>
              <a:rPr lang="es-ES" sz="1600" b="1" dirty="0"/>
              <a:t> –% 6,5etik </a:t>
            </a:r>
            <a:r>
              <a:rPr lang="es-ES" sz="1600" b="1" dirty="0" err="1"/>
              <a:t>beherakoa</a:t>
            </a:r>
            <a:r>
              <a:rPr lang="es-ES" sz="1600" dirty="0"/>
              <a:t>– </a:t>
            </a:r>
            <a:r>
              <a:rPr lang="es-ES" sz="1600" dirty="0" err="1"/>
              <a:t>erabiltzeko</a:t>
            </a:r>
            <a:r>
              <a:rPr lang="es-ES" sz="1600" dirty="0"/>
              <a:t> </a:t>
            </a:r>
            <a:r>
              <a:rPr lang="es-ES" sz="1600" dirty="0" err="1"/>
              <a:t>aukera</a:t>
            </a:r>
            <a:r>
              <a:rPr lang="es-ES" sz="1600" dirty="0"/>
              <a:t> </a:t>
            </a:r>
            <a:r>
              <a:rPr lang="es-ES" sz="1600" dirty="0" err="1"/>
              <a:t>kontsidera</a:t>
            </a:r>
            <a:r>
              <a:rPr lang="es-ES" sz="1600" dirty="0"/>
              <a:t> </a:t>
            </a:r>
            <a:r>
              <a:rPr lang="es-ES" sz="1600" dirty="0" err="1"/>
              <a:t>daiteke</a:t>
            </a:r>
            <a:r>
              <a:rPr lang="es-ES" sz="1600" dirty="0"/>
              <a:t>, </a:t>
            </a:r>
            <a:r>
              <a:rPr lang="es-ES" sz="1600" dirty="0" err="1"/>
              <a:t>konplikaziorik</a:t>
            </a:r>
            <a:r>
              <a:rPr lang="es-ES" sz="1600" dirty="0"/>
              <a:t> </a:t>
            </a:r>
            <a:r>
              <a:rPr lang="es-ES" sz="1600" dirty="0" err="1"/>
              <a:t>gabeko</a:t>
            </a:r>
            <a:r>
              <a:rPr lang="es-ES" sz="1600" dirty="0"/>
              <a:t> </a:t>
            </a:r>
            <a:r>
              <a:rPr lang="es-ES" sz="1600" dirty="0" err="1"/>
              <a:t>paziente</a:t>
            </a:r>
            <a:r>
              <a:rPr lang="es-ES" sz="1600" dirty="0"/>
              <a:t> </a:t>
            </a:r>
            <a:r>
              <a:rPr lang="es-ES" sz="1600" dirty="0" err="1"/>
              <a:t>gazteen</a:t>
            </a:r>
            <a:r>
              <a:rPr lang="es-ES" sz="1600" dirty="0"/>
              <a:t> </a:t>
            </a:r>
            <a:r>
              <a:rPr lang="es-ES" sz="1600" dirty="0" err="1"/>
              <a:t>edo</a:t>
            </a:r>
            <a:r>
              <a:rPr lang="es-ES" sz="1600" dirty="0"/>
              <a:t> </a:t>
            </a:r>
            <a:r>
              <a:rPr lang="es-ES" sz="1600" dirty="0" err="1"/>
              <a:t>diagnostikatu</a:t>
            </a:r>
            <a:r>
              <a:rPr lang="es-ES" sz="1600" dirty="0"/>
              <a:t> </a:t>
            </a:r>
            <a:r>
              <a:rPr lang="es-ES" sz="1600" dirty="0" err="1"/>
              <a:t>berrien</a:t>
            </a:r>
            <a:r>
              <a:rPr lang="es-ES" sz="1600" dirty="0"/>
              <a:t> </a:t>
            </a:r>
            <a:r>
              <a:rPr lang="es-ES" sz="1600" dirty="0" err="1" smtClean="0"/>
              <a:t>kasuan</a:t>
            </a:r>
            <a:r>
              <a:rPr lang="es-ES" sz="1600" dirty="0" smtClean="0"/>
              <a:t>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1600" b="1" dirty="0" err="1" smtClean="0"/>
              <a:t>Zorroztasun</a:t>
            </a:r>
            <a:r>
              <a:rPr lang="es-ES" sz="1600" b="1" dirty="0" smtClean="0"/>
              <a:t> </a:t>
            </a:r>
            <a:r>
              <a:rPr lang="es-ES" sz="1600" b="1" dirty="0" err="1"/>
              <a:t>txikiagoko</a:t>
            </a:r>
            <a:r>
              <a:rPr lang="es-ES" sz="1600" b="1" dirty="0"/>
              <a:t> </a:t>
            </a:r>
            <a:r>
              <a:rPr lang="es-ES" sz="1600" b="1" dirty="0" err="1"/>
              <a:t>helburuak</a:t>
            </a:r>
            <a:r>
              <a:rPr lang="es-ES" sz="1600" b="1" dirty="0"/>
              <a:t> –% 8-8,5etik </a:t>
            </a:r>
            <a:r>
              <a:rPr lang="es-ES" sz="1600" b="1" dirty="0" err="1"/>
              <a:t>beherakoak</a:t>
            </a:r>
            <a:r>
              <a:rPr lang="es-ES" sz="1600" dirty="0"/>
              <a:t>– </a:t>
            </a:r>
            <a:r>
              <a:rPr lang="es-ES" sz="1600" dirty="0" err="1"/>
              <a:t>egokiak</a:t>
            </a:r>
            <a:r>
              <a:rPr lang="es-ES" sz="1600" dirty="0"/>
              <a:t> </a:t>
            </a:r>
            <a:r>
              <a:rPr lang="es-ES" sz="1600" dirty="0" err="1"/>
              <a:t>dira</a:t>
            </a:r>
            <a:r>
              <a:rPr lang="es-ES" sz="1600" dirty="0"/>
              <a:t>, </a:t>
            </a:r>
            <a:r>
              <a:rPr lang="es-ES" sz="1600" dirty="0" err="1"/>
              <a:t>honako</a:t>
            </a:r>
            <a:r>
              <a:rPr lang="es-ES" sz="1600" dirty="0"/>
              <a:t> </a:t>
            </a:r>
            <a:r>
              <a:rPr lang="es-ES" sz="1600" dirty="0" err="1"/>
              <a:t>ezaugarri</a:t>
            </a:r>
            <a:r>
              <a:rPr lang="es-ES" sz="1600" dirty="0"/>
              <a:t> </a:t>
            </a:r>
            <a:r>
              <a:rPr lang="es-ES" sz="1600" dirty="0" err="1"/>
              <a:t>hauek</a:t>
            </a:r>
            <a:r>
              <a:rPr lang="es-ES" sz="1600" dirty="0"/>
              <a:t> </a:t>
            </a:r>
            <a:r>
              <a:rPr lang="es-ES" sz="1600" dirty="0" err="1"/>
              <a:t>dituzten</a:t>
            </a:r>
            <a:r>
              <a:rPr lang="es-ES" sz="1600" dirty="0"/>
              <a:t> </a:t>
            </a:r>
            <a:r>
              <a:rPr lang="es-ES" sz="1600" dirty="0" err="1"/>
              <a:t>pazienteen</a:t>
            </a:r>
            <a:r>
              <a:rPr lang="es-ES" sz="1600" dirty="0"/>
              <a:t> </a:t>
            </a:r>
            <a:r>
              <a:rPr lang="es-ES" sz="1600" dirty="0" err="1"/>
              <a:t>kasuetan</a:t>
            </a:r>
            <a:r>
              <a:rPr lang="es-ES" sz="1600" dirty="0"/>
              <a:t>: </a:t>
            </a:r>
            <a:r>
              <a:rPr lang="es-ES" sz="1600" dirty="0" err="1"/>
              <a:t>adin</a:t>
            </a:r>
            <a:r>
              <a:rPr lang="es-ES" sz="1600" dirty="0"/>
              <a:t> oso </a:t>
            </a:r>
            <a:r>
              <a:rPr lang="es-ES" sz="1600" dirty="0" err="1"/>
              <a:t>aurreratua</a:t>
            </a:r>
            <a:r>
              <a:rPr lang="es-ES" sz="1600" dirty="0"/>
              <a:t>, </a:t>
            </a:r>
            <a:r>
              <a:rPr lang="es-ES" sz="1600" dirty="0" err="1"/>
              <a:t>hauskortasuna</a:t>
            </a:r>
            <a:r>
              <a:rPr lang="es-ES" sz="1600" dirty="0"/>
              <a:t> </a:t>
            </a:r>
            <a:r>
              <a:rPr lang="es-ES" sz="1600" dirty="0" err="1"/>
              <a:t>edo</a:t>
            </a:r>
            <a:r>
              <a:rPr lang="es-ES" sz="1600" dirty="0"/>
              <a:t> </a:t>
            </a:r>
            <a:r>
              <a:rPr lang="es-ES" sz="1600" dirty="0" err="1"/>
              <a:t>komorbilitate</a:t>
            </a:r>
            <a:r>
              <a:rPr lang="es-ES" sz="1600" dirty="0"/>
              <a:t> </a:t>
            </a:r>
            <a:r>
              <a:rPr lang="es-ES" sz="1600" dirty="0" err="1"/>
              <a:t>handia</a:t>
            </a:r>
            <a:r>
              <a:rPr lang="es-ES" sz="1600" dirty="0"/>
              <a:t>, </a:t>
            </a:r>
            <a:r>
              <a:rPr lang="es-ES" sz="1600" dirty="0" err="1"/>
              <a:t>bizi-itxaropen</a:t>
            </a:r>
            <a:r>
              <a:rPr lang="es-ES" sz="1600" dirty="0"/>
              <a:t> </a:t>
            </a:r>
            <a:r>
              <a:rPr lang="es-ES" sz="1600" dirty="0" err="1"/>
              <a:t>mugatua</a:t>
            </a:r>
            <a:r>
              <a:rPr lang="es-ES" sz="1600" dirty="0"/>
              <a:t>, </a:t>
            </a:r>
            <a:r>
              <a:rPr lang="es-ES" sz="1600" dirty="0" err="1"/>
              <a:t>iraupen</a:t>
            </a:r>
            <a:r>
              <a:rPr lang="es-ES" sz="1600" dirty="0"/>
              <a:t> </a:t>
            </a:r>
            <a:r>
              <a:rPr lang="es-ES" sz="1600" dirty="0" err="1"/>
              <a:t>luzeko</a:t>
            </a:r>
            <a:r>
              <a:rPr lang="es-ES" sz="1600" dirty="0"/>
              <a:t> </a:t>
            </a:r>
            <a:r>
              <a:rPr lang="es-ES" sz="1600" dirty="0" err="1"/>
              <a:t>diabetesa</a:t>
            </a:r>
            <a:r>
              <a:rPr lang="es-ES" sz="1600" dirty="0"/>
              <a:t> </a:t>
            </a:r>
            <a:r>
              <a:rPr lang="es-ES" sz="1600" dirty="0" err="1"/>
              <a:t>edo</a:t>
            </a:r>
            <a:r>
              <a:rPr lang="es-ES" sz="1600" dirty="0"/>
              <a:t> </a:t>
            </a:r>
            <a:r>
              <a:rPr lang="es-ES" sz="1600" dirty="0" err="1"/>
              <a:t>gaixotasunaren</a:t>
            </a:r>
            <a:r>
              <a:rPr lang="es-ES" sz="1600" dirty="0"/>
              <a:t> </a:t>
            </a:r>
            <a:r>
              <a:rPr lang="es-ES" sz="1600" dirty="0" err="1"/>
              <a:t>sintomak</a:t>
            </a:r>
            <a:r>
              <a:rPr lang="es-ES" sz="1600" dirty="0"/>
              <a:t> </a:t>
            </a:r>
            <a:r>
              <a:rPr lang="es-ES" sz="1600" dirty="0" err="1"/>
              <a:t>saihesteko</a:t>
            </a:r>
            <a:r>
              <a:rPr lang="es-ES" sz="1600" dirty="0"/>
              <a:t>, </a:t>
            </a:r>
            <a:r>
              <a:rPr lang="es-ES" sz="1600" dirty="0" err="1"/>
              <a:t>bizi-kalitatea</a:t>
            </a:r>
            <a:r>
              <a:rPr lang="es-ES" sz="1600" dirty="0"/>
              <a:t> </a:t>
            </a:r>
            <a:r>
              <a:rPr lang="es-ES" sz="1600" dirty="0" err="1"/>
              <a:t>hobetzeko</a:t>
            </a:r>
            <a:r>
              <a:rPr lang="es-ES" sz="1600" dirty="0"/>
              <a:t> eta </a:t>
            </a:r>
            <a:r>
              <a:rPr lang="es-ES" sz="1600" dirty="0" err="1"/>
              <a:t>hipogluzemia</a:t>
            </a:r>
            <a:r>
              <a:rPr lang="es-ES" sz="1600" dirty="0"/>
              <a:t> </a:t>
            </a:r>
            <a:r>
              <a:rPr lang="es-ES" sz="1600" dirty="0" err="1"/>
              <a:t>edo</a:t>
            </a:r>
            <a:r>
              <a:rPr lang="es-ES" sz="1600" dirty="0"/>
              <a:t> </a:t>
            </a:r>
            <a:r>
              <a:rPr lang="es-ES" sz="1600" dirty="0" err="1"/>
              <a:t>bestelako</a:t>
            </a:r>
            <a:r>
              <a:rPr lang="es-ES" sz="1600" dirty="0"/>
              <a:t> </a:t>
            </a:r>
            <a:r>
              <a:rPr lang="es-ES" sz="1600" dirty="0" err="1"/>
              <a:t>ondorio</a:t>
            </a:r>
            <a:r>
              <a:rPr lang="es-ES" sz="1600" dirty="0"/>
              <a:t> </a:t>
            </a:r>
            <a:r>
              <a:rPr lang="es-ES" sz="1600" dirty="0" err="1"/>
              <a:t>kaltegarriak</a:t>
            </a:r>
            <a:r>
              <a:rPr lang="es-ES" sz="1600" dirty="0"/>
              <a:t> </a:t>
            </a:r>
            <a:r>
              <a:rPr lang="es-ES" sz="1600" dirty="0" err="1"/>
              <a:t>izateko</a:t>
            </a:r>
            <a:r>
              <a:rPr lang="es-ES" sz="1600" dirty="0"/>
              <a:t> </a:t>
            </a:r>
            <a:r>
              <a:rPr lang="es-ES" sz="1600" dirty="0" err="1"/>
              <a:t>arriskua</a:t>
            </a:r>
            <a:r>
              <a:rPr lang="es-ES" sz="1600" dirty="0"/>
              <a:t> </a:t>
            </a:r>
            <a:r>
              <a:rPr lang="es-ES" sz="1600" dirty="0" err="1"/>
              <a:t>murrizteko</a:t>
            </a:r>
            <a:r>
              <a:rPr lang="es-ES" sz="1600" dirty="0"/>
              <a:t> </a:t>
            </a:r>
            <a:r>
              <a:rPr lang="es-ES" sz="1600" dirty="0" err="1"/>
              <a:t>esku-hartzeak</a:t>
            </a:r>
            <a:r>
              <a:rPr lang="es-ES" sz="1600" dirty="0"/>
              <a:t> </a:t>
            </a:r>
            <a:r>
              <a:rPr lang="es-ES" sz="1600" dirty="0" err="1"/>
              <a:t>nagusitzen</a:t>
            </a:r>
            <a:r>
              <a:rPr lang="es-ES" sz="1600" dirty="0"/>
              <a:t> </a:t>
            </a:r>
            <a:r>
              <a:rPr lang="es-ES" sz="1600" dirty="0" err="1"/>
              <a:t>diren</a:t>
            </a:r>
            <a:r>
              <a:rPr lang="es-ES" sz="1600" dirty="0"/>
              <a:t> </a:t>
            </a:r>
            <a:r>
              <a:rPr lang="es-ES" sz="1600" dirty="0" err="1"/>
              <a:t>beste</a:t>
            </a:r>
            <a:r>
              <a:rPr lang="es-ES" sz="1600" dirty="0"/>
              <a:t> </a:t>
            </a:r>
            <a:r>
              <a:rPr lang="es-ES" sz="1600" dirty="0" err="1"/>
              <a:t>egoera</a:t>
            </a:r>
            <a:r>
              <a:rPr lang="es-ES" sz="1600" dirty="0"/>
              <a:t> </a:t>
            </a:r>
            <a:r>
              <a:rPr lang="es-ES" sz="1600" dirty="0" err="1"/>
              <a:t>batzuen</a:t>
            </a:r>
            <a:r>
              <a:rPr lang="es-ES" sz="1600" dirty="0"/>
              <a:t> </a:t>
            </a:r>
            <a:r>
              <a:rPr lang="es-ES" sz="1600" dirty="0" err="1" smtClean="0"/>
              <a:t>kasuan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190288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2698" y="92704"/>
            <a:ext cx="8530044" cy="831128"/>
          </a:xfrm>
        </p:spPr>
        <p:txBody>
          <a:bodyPr/>
          <a:lstStyle/>
          <a:p>
            <a:r>
              <a:rPr lang="pt-BR" sz="2000" dirty="0"/>
              <a:t>TRATAMENDU FARMAKOLOGIKOAREN PROPOSAMENA </a:t>
            </a:r>
            <a:r>
              <a:rPr lang="pt-BR" sz="2000" dirty="0" smtClean="0"/>
              <a:t>DM2an</a:t>
            </a:r>
            <a:r>
              <a:rPr lang="es-ES" sz="2000" dirty="0" smtClean="0"/>
              <a:t>:  </a:t>
            </a:r>
            <a:r>
              <a:rPr lang="es-ES" sz="2400" u="sng" dirty="0" err="1" smtClean="0"/>
              <a:t>Hasierako</a:t>
            </a:r>
            <a:r>
              <a:rPr lang="es-ES" sz="2400" u="sng" dirty="0" smtClean="0"/>
              <a:t> </a:t>
            </a:r>
            <a:r>
              <a:rPr lang="es-ES" sz="2400" u="sng" dirty="0" err="1" smtClean="0"/>
              <a:t>tratamendua</a:t>
            </a:r>
            <a:endParaRPr lang="es-ES" sz="400" u="sng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-74591" y="1287855"/>
            <a:ext cx="8530045" cy="4249638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s-ES" sz="1600" dirty="0"/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s-ES" sz="1600" dirty="0"/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352698" y="1045173"/>
            <a:ext cx="8530045" cy="480869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1600" b="1" dirty="0" err="1"/>
              <a:t>Metforminak</a:t>
            </a:r>
            <a:r>
              <a:rPr lang="es-ES" sz="1600" b="1" dirty="0"/>
              <a:t> </a:t>
            </a:r>
            <a:r>
              <a:rPr lang="es-ES" sz="1600" b="1" dirty="0" err="1"/>
              <a:t>jarraitzen</a:t>
            </a:r>
            <a:r>
              <a:rPr lang="es-ES" sz="1600" b="1" dirty="0"/>
              <a:t> du </a:t>
            </a:r>
            <a:r>
              <a:rPr lang="es-ES" sz="1600" b="1" dirty="0" err="1"/>
              <a:t>izaten</a:t>
            </a:r>
            <a:r>
              <a:rPr lang="es-ES" sz="1600" b="1" dirty="0"/>
              <a:t> </a:t>
            </a:r>
            <a:r>
              <a:rPr lang="es-ES" sz="1600" b="1" dirty="0" err="1"/>
              <a:t>hasierako</a:t>
            </a:r>
            <a:r>
              <a:rPr lang="es-ES" sz="1600" b="1" dirty="0"/>
              <a:t> </a:t>
            </a:r>
            <a:r>
              <a:rPr lang="es-ES" sz="1600" b="1" dirty="0" err="1"/>
              <a:t>aukerako</a:t>
            </a:r>
            <a:r>
              <a:rPr lang="es-ES" sz="1600" b="1" dirty="0"/>
              <a:t> </a:t>
            </a:r>
            <a:r>
              <a:rPr lang="es-ES" sz="1600" b="1" dirty="0" err="1"/>
              <a:t>tratamendua</a:t>
            </a:r>
            <a:r>
              <a:rPr lang="es-ES" sz="1600" b="1" dirty="0"/>
              <a:t> </a:t>
            </a:r>
            <a:r>
              <a:rPr lang="es-ES" sz="1600" dirty="0"/>
              <a:t>DM2 </a:t>
            </a:r>
            <a:r>
              <a:rPr lang="es-ES" sz="1600" dirty="0" err="1"/>
              <a:t>duten</a:t>
            </a:r>
            <a:r>
              <a:rPr lang="es-ES" sz="1600" dirty="0"/>
              <a:t> </a:t>
            </a:r>
            <a:r>
              <a:rPr lang="es-ES" sz="1600" dirty="0" err="1"/>
              <a:t>pazienteen</a:t>
            </a:r>
            <a:r>
              <a:rPr lang="es-ES" sz="1600" dirty="0"/>
              <a:t> </a:t>
            </a:r>
            <a:r>
              <a:rPr lang="es-ES" sz="1600" dirty="0" err="1"/>
              <a:t>kasuetan</a:t>
            </a:r>
            <a:r>
              <a:rPr lang="es-ES" sz="1600" dirty="0"/>
              <a:t>, </a:t>
            </a:r>
            <a:r>
              <a:rPr lang="es-ES" sz="1600" dirty="0" err="1"/>
              <a:t>kontraindikazioa</a:t>
            </a:r>
            <a:r>
              <a:rPr lang="es-ES" sz="1600" dirty="0"/>
              <a:t> (</a:t>
            </a:r>
            <a:r>
              <a:rPr lang="es-ES" sz="1600" dirty="0" err="1"/>
              <a:t>IGe</a:t>
            </a:r>
            <a:r>
              <a:rPr lang="es-ES" sz="1600" dirty="0"/>
              <a:t> &lt;30 ml/min/1,73 m</a:t>
            </a:r>
            <a:r>
              <a:rPr lang="es-ES" sz="1600" baseline="30000" dirty="0"/>
              <a:t>2</a:t>
            </a:r>
            <a:r>
              <a:rPr lang="es-ES" sz="1600" dirty="0" smtClean="0"/>
              <a:t>) </a:t>
            </a:r>
            <a:r>
              <a:rPr lang="es-ES" sz="1600" dirty="0" err="1"/>
              <a:t>edo</a:t>
            </a:r>
            <a:r>
              <a:rPr lang="es-ES" sz="1600" dirty="0"/>
              <a:t> </a:t>
            </a:r>
            <a:r>
              <a:rPr lang="es-ES" sz="1600" dirty="0" err="1"/>
              <a:t>intolerantzia</a:t>
            </a:r>
            <a:r>
              <a:rPr lang="es-ES" sz="1600" dirty="0"/>
              <a:t> </a:t>
            </a:r>
            <a:r>
              <a:rPr lang="es-ES" sz="1600" dirty="0" err="1"/>
              <a:t>dagoenean</a:t>
            </a:r>
            <a:r>
              <a:rPr lang="es-ES" sz="1600" dirty="0"/>
              <a:t> izan </a:t>
            </a:r>
            <a:r>
              <a:rPr lang="es-ES" sz="1600" dirty="0" err="1" smtClean="0"/>
              <a:t>ezik</a:t>
            </a:r>
            <a:r>
              <a:rPr lang="es-ES" sz="1600" dirty="0" smtClean="0"/>
              <a:t>.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1600" dirty="0" err="1"/>
              <a:t>Tolerantzia</a:t>
            </a:r>
            <a:r>
              <a:rPr lang="es-ES" sz="1600" dirty="0"/>
              <a:t> </a:t>
            </a:r>
            <a:r>
              <a:rPr lang="es-ES" sz="1600" dirty="0" err="1"/>
              <a:t>hobetzeko</a:t>
            </a:r>
            <a:r>
              <a:rPr lang="es-ES" sz="1600" dirty="0"/>
              <a:t>, </a:t>
            </a:r>
            <a:r>
              <a:rPr lang="es-ES" sz="1600" dirty="0" err="1"/>
              <a:t>gomendatzen</a:t>
            </a:r>
            <a:r>
              <a:rPr lang="es-ES" sz="1600" dirty="0"/>
              <a:t> da 500-850 mg-</a:t>
            </a:r>
            <a:r>
              <a:rPr lang="es-ES" sz="1600" dirty="0" err="1"/>
              <a:t>ko</a:t>
            </a:r>
            <a:r>
              <a:rPr lang="es-ES" sz="1600" dirty="0"/>
              <a:t> </a:t>
            </a:r>
            <a:r>
              <a:rPr lang="es-ES" sz="1600" dirty="0" err="1"/>
              <a:t>dosiarekin</a:t>
            </a:r>
            <a:r>
              <a:rPr lang="es-ES" sz="1600" dirty="0"/>
              <a:t> </a:t>
            </a:r>
            <a:r>
              <a:rPr lang="es-ES" sz="1600" dirty="0" err="1"/>
              <a:t>hastea</a:t>
            </a:r>
            <a:r>
              <a:rPr lang="es-ES" sz="1600" dirty="0"/>
              <a:t> </a:t>
            </a:r>
            <a:r>
              <a:rPr lang="es-ES" sz="1400" dirty="0"/>
              <a:t>(1000 mg-</a:t>
            </a:r>
            <a:r>
              <a:rPr lang="es-ES" sz="1400" dirty="0" err="1"/>
              <a:t>ko</a:t>
            </a:r>
            <a:r>
              <a:rPr lang="es-ES" sz="1400" dirty="0"/>
              <a:t> </a:t>
            </a:r>
            <a:r>
              <a:rPr lang="es-ES" sz="1400" dirty="0" err="1"/>
              <a:t>konprimatu</a:t>
            </a:r>
            <a:r>
              <a:rPr lang="es-ES" sz="1400" dirty="0"/>
              <a:t> </a:t>
            </a:r>
            <a:r>
              <a:rPr lang="es-ES" sz="1400" dirty="0" err="1"/>
              <a:t>erdia</a:t>
            </a:r>
            <a:r>
              <a:rPr lang="es-ES" sz="1400" dirty="0"/>
              <a:t> </a:t>
            </a:r>
            <a:r>
              <a:rPr lang="es-ES" sz="1400" dirty="0" err="1"/>
              <a:t>edo</a:t>
            </a:r>
            <a:r>
              <a:rPr lang="es-ES" sz="1400" dirty="0"/>
              <a:t> 850 mg-</a:t>
            </a:r>
            <a:r>
              <a:rPr lang="es-ES" sz="1400" dirty="0" err="1"/>
              <a:t>ko</a:t>
            </a:r>
            <a:r>
              <a:rPr lang="es-ES" sz="1400" dirty="0"/>
              <a:t> </a:t>
            </a:r>
            <a:r>
              <a:rPr lang="es-ES" sz="1400" dirty="0" err="1"/>
              <a:t>konprimatu</a:t>
            </a:r>
            <a:r>
              <a:rPr lang="es-ES" sz="1400" dirty="0"/>
              <a:t> </a:t>
            </a:r>
            <a:r>
              <a:rPr lang="es-ES" sz="1400" dirty="0" err="1"/>
              <a:t>bat</a:t>
            </a:r>
            <a:r>
              <a:rPr lang="es-ES" sz="1400" dirty="0"/>
              <a:t>) </a:t>
            </a:r>
            <a:r>
              <a:rPr lang="es-ES" sz="1600" dirty="0" err="1"/>
              <a:t>egunean</a:t>
            </a:r>
            <a:r>
              <a:rPr lang="es-ES" sz="1600" dirty="0"/>
              <a:t> </a:t>
            </a:r>
            <a:r>
              <a:rPr lang="es-ES" sz="1600" dirty="0" err="1"/>
              <a:t>behin</a:t>
            </a:r>
            <a:r>
              <a:rPr lang="es-ES" sz="1600" dirty="0"/>
              <a:t> </a:t>
            </a:r>
            <a:r>
              <a:rPr lang="es-ES" sz="1400" dirty="0"/>
              <a:t>(</a:t>
            </a:r>
            <a:r>
              <a:rPr lang="es-ES" sz="1400" dirty="0" err="1"/>
              <a:t>normalean</a:t>
            </a:r>
            <a:r>
              <a:rPr lang="es-ES" sz="1400" dirty="0"/>
              <a:t> </a:t>
            </a:r>
            <a:r>
              <a:rPr lang="es-ES" sz="1400" dirty="0" err="1"/>
              <a:t>afariarekin</a:t>
            </a:r>
            <a:r>
              <a:rPr lang="es-ES" sz="1400" dirty="0"/>
              <a:t> batera</a:t>
            </a:r>
            <a:r>
              <a:rPr lang="es-ES" sz="1600" dirty="0"/>
              <a:t>) </a:t>
            </a:r>
            <a:r>
              <a:rPr lang="es-ES" sz="1600" dirty="0" err="1"/>
              <a:t>lehenengo</a:t>
            </a:r>
            <a:r>
              <a:rPr lang="es-ES" sz="1600" dirty="0"/>
              <a:t> </a:t>
            </a:r>
            <a:r>
              <a:rPr lang="es-ES" sz="1600" dirty="0" err="1"/>
              <a:t>bi</a:t>
            </a:r>
            <a:r>
              <a:rPr lang="es-ES" sz="1600" dirty="0"/>
              <a:t> </a:t>
            </a:r>
            <a:r>
              <a:rPr lang="es-ES" sz="1600" dirty="0" err="1"/>
              <a:t>asteetan</a:t>
            </a:r>
            <a:r>
              <a:rPr lang="es-ES" sz="1600" dirty="0"/>
              <a:t>, eta </a:t>
            </a:r>
            <a:r>
              <a:rPr lang="es-ES" sz="1600" dirty="0" err="1"/>
              <a:t>pixkanaka</a:t>
            </a:r>
            <a:r>
              <a:rPr lang="es-ES" sz="1600" dirty="0"/>
              <a:t> </a:t>
            </a:r>
            <a:r>
              <a:rPr lang="es-ES" sz="1600" dirty="0" err="1"/>
              <a:t>handitzea</a:t>
            </a:r>
            <a:r>
              <a:rPr lang="es-ES" sz="1600" dirty="0"/>
              <a:t> </a:t>
            </a:r>
            <a:r>
              <a:rPr lang="es-ES" sz="1600" dirty="0" err="1"/>
              <a:t>eguneko</a:t>
            </a:r>
            <a:r>
              <a:rPr lang="es-ES" sz="1600" dirty="0"/>
              <a:t> </a:t>
            </a:r>
            <a:r>
              <a:rPr lang="es-ES" sz="1600" dirty="0" err="1"/>
              <a:t>guztizko</a:t>
            </a:r>
            <a:r>
              <a:rPr lang="es-ES" sz="1600" dirty="0"/>
              <a:t> </a:t>
            </a:r>
            <a:r>
              <a:rPr lang="es-ES" sz="1600" dirty="0" err="1"/>
              <a:t>dosia</a:t>
            </a:r>
            <a:r>
              <a:rPr lang="es-ES" sz="1600" dirty="0"/>
              <a:t> </a:t>
            </a:r>
            <a:r>
              <a:rPr lang="es-ES" sz="1600" dirty="0" err="1"/>
              <a:t>lortu</a:t>
            </a:r>
            <a:r>
              <a:rPr lang="es-ES" sz="1600" dirty="0"/>
              <a:t> arte, </a:t>
            </a:r>
            <a:r>
              <a:rPr lang="es-ES" sz="1600" dirty="0" err="1"/>
              <a:t>normalean</a:t>
            </a:r>
            <a:r>
              <a:rPr lang="es-ES" sz="1600" dirty="0"/>
              <a:t> 1700-2000 </a:t>
            </a:r>
            <a:r>
              <a:rPr lang="es-ES" sz="1600" dirty="0" smtClean="0"/>
              <a:t>mg/</a:t>
            </a:r>
            <a:r>
              <a:rPr lang="es-ES" sz="1600" dirty="0" err="1" smtClean="0"/>
              <a:t>eguneko</a:t>
            </a:r>
            <a:r>
              <a:rPr lang="es-ES" sz="1600" dirty="0" smtClean="0"/>
              <a:t>, </a:t>
            </a:r>
            <a:r>
              <a:rPr lang="es-ES" sz="1600" dirty="0" err="1"/>
              <a:t>bi</a:t>
            </a:r>
            <a:r>
              <a:rPr lang="es-ES" sz="1600" dirty="0"/>
              <a:t> </a:t>
            </a:r>
            <a:r>
              <a:rPr lang="es-ES" sz="1600" dirty="0" err="1" smtClean="0"/>
              <a:t>edo</a:t>
            </a:r>
            <a:r>
              <a:rPr lang="es-ES" sz="1600" dirty="0" smtClean="0"/>
              <a:t> </a:t>
            </a:r>
            <a:r>
              <a:rPr lang="es-ES" sz="1600" dirty="0" err="1"/>
              <a:t>hiru</a:t>
            </a:r>
            <a:r>
              <a:rPr lang="es-ES" sz="1600" dirty="0"/>
              <a:t> </a:t>
            </a:r>
            <a:r>
              <a:rPr lang="es-ES" sz="1600" dirty="0" err="1"/>
              <a:t>hartualditan</a:t>
            </a:r>
            <a:r>
              <a:rPr lang="es-ES" sz="1600" dirty="0"/>
              <a:t> </a:t>
            </a:r>
            <a:r>
              <a:rPr lang="es-ES" sz="1600" dirty="0" err="1" smtClean="0"/>
              <a:t>banatuta</a:t>
            </a:r>
            <a:r>
              <a:rPr lang="es-ES" sz="1600" dirty="0" smtClean="0"/>
              <a:t>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1600" b="1" dirty="0" err="1"/>
              <a:t>Metformina</a:t>
            </a:r>
            <a:r>
              <a:rPr lang="es-ES" sz="1600" b="1" dirty="0"/>
              <a:t> </a:t>
            </a:r>
            <a:r>
              <a:rPr lang="es-ES" sz="1600" b="1" dirty="0" err="1"/>
              <a:t>kontraindikatuta</a:t>
            </a:r>
            <a:r>
              <a:rPr lang="es-ES" sz="1600" dirty="0"/>
              <a:t> </a:t>
            </a:r>
            <a:r>
              <a:rPr lang="es-ES" sz="1600" dirty="0" err="1"/>
              <a:t>dagoenean</a:t>
            </a:r>
            <a:r>
              <a:rPr lang="es-ES" sz="1600" dirty="0"/>
              <a:t> (</a:t>
            </a:r>
            <a:r>
              <a:rPr lang="es-ES" sz="1600" dirty="0" err="1"/>
              <a:t>adibidez</a:t>
            </a:r>
            <a:r>
              <a:rPr lang="es-ES" sz="1600" dirty="0"/>
              <a:t>, </a:t>
            </a:r>
            <a:r>
              <a:rPr lang="es-ES" sz="1600" dirty="0" err="1"/>
              <a:t>IGe</a:t>
            </a:r>
            <a:r>
              <a:rPr lang="es-ES" sz="1600" dirty="0"/>
              <a:t> &lt;30 ml/min </a:t>
            </a:r>
            <a:r>
              <a:rPr lang="es-ES" sz="1600" dirty="0" err="1"/>
              <a:t>baldin</a:t>
            </a:r>
            <a:r>
              <a:rPr lang="es-ES" sz="1600" dirty="0"/>
              <a:t> </a:t>
            </a:r>
            <a:r>
              <a:rPr lang="es-ES" sz="1600" dirty="0" err="1"/>
              <a:t>bada</a:t>
            </a:r>
            <a:r>
              <a:rPr lang="es-ES" sz="1600" dirty="0"/>
              <a:t>) </a:t>
            </a:r>
            <a:r>
              <a:rPr lang="es-ES" sz="1600" dirty="0" err="1"/>
              <a:t>edo</a:t>
            </a:r>
            <a:r>
              <a:rPr lang="es-ES" sz="1600" dirty="0"/>
              <a:t> </a:t>
            </a:r>
            <a:r>
              <a:rPr lang="es-ES" sz="1600" dirty="0" err="1"/>
              <a:t>toleratzen</a:t>
            </a:r>
            <a:r>
              <a:rPr lang="es-ES" sz="1600" dirty="0"/>
              <a:t> </a:t>
            </a:r>
            <a:r>
              <a:rPr lang="es-ES" sz="1600" dirty="0" err="1"/>
              <a:t>ez</a:t>
            </a:r>
            <a:r>
              <a:rPr lang="es-ES" sz="1600" dirty="0"/>
              <a:t> </a:t>
            </a:r>
            <a:r>
              <a:rPr lang="es-ES" sz="1600" dirty="0" err="1"/>
              <a:t>denean</a:t>
            </a:r>
            <a:r>
              <a:rPr lang="es-ES" sz="1600" dirty="0"/>
              <a:t>, </a:t>
            </a:r>
            <a:r>
              <a:rPr lang="es-ES" sz="1600" dirty="0" err="1"/>
              <a:t>beste</a:t>
            </a:r>
            <a:r>
              <a:rPr lang="es-ES" sz="1600" dirty="0"/>
              <a:t> </a:t>
            </a:r>
            <a:r>
              <a:rPr lang="es-ES" sz="1600" dirty="0" err="1" smtClean="0"/>
              <a:t>antidiabetiko</a:t>
            </a:r>
            <a:r>
              <a:rPr lang="es-ES" sz="1600" dirty="0" smtClean="0"/>
              <a:t> </a:t>
            </a:r>
            <a:r>
              <a:rPr lang="es-ES" sz="1600" dirty="0" err="1" smtClean="0"/>
              <a:t>ez-intsuliniko</a:t>
            </a:r>
            <a:r>
              <a:rPr lang="es-ES" sz="1600" dirty="0" smtClean="0"/>
              <a:t> </a:t>
            </a:r>
            <a:r>
              <a:rPr lang="es-ES" sz="1600" dirty="0" err="1"/>
              <a:t>batekin</a:t>
            </a:r>
            <a:r>
              <a:rPr lang="es-ES" sz="1600" dirty="0"/>
              <a:t> </a:t>
            </a:r>
            <a:r>
              <a:rPr lang="es-ES" sz="1600" dirty="0" err="1"/>
              <a:t>hastea</a:t>
            </a:r>
            <a:r>
              <a:rPr lang="es-ES" sz="1600" dirty="0"/>
              <a:t> </a:t>
            </a:r>
            <a:r>
              <a:rPr lang="es-ES" sz="1600" dirty="0" err="1"/>
              <a:t>gomendatzen</a:t>
            </a:r>
            <a:r>
              <a:rPr lang="es-ES" sz="1600" dirty="0"/>
              <a:t> da, </a:t>
            </a:r>
            <a:r>
              <a:rPr lang="es-ES" sz="1600" dirty="0" err="1"/>
              <a:t>baldintzatzaile</a:t>
            </a:r>
            <a:r>
              <a:rPr lang="es-ES" sz="1600" dirty="0"/>
              <a:t> </a:t>
            </a:r>
            <a:r>
              <a:rPr lang="es-ES" sz="1600" dirty="0" err="1"/>
              <a:t>kliniko</a:t>
            </a:r>
            <a:r>
              <a:rPr lang="es-ES" sz="1600" dirty="0"/>
              <a:t> </a:t>
            </a:r>
            <a:r>
              <a:rPr lang="es-ES" sz="1600" dirty="0" err="1"/>
              <a:t>nagusien</a:t>
            </a:r>
            <a:r>
              <a:rPr lang="es-ES" sz="1600" dirty="0"/>
              <a:t> </a:t>
            </a:r>
            <a:r>
              <a:rPr lang="es-ES" sz="1600" dirty="0" err="1"/>
              <a:t>arabera</a:t>
            </a:r>
            <a:r>
              <a:rPr lang="es-ES" sz="1600" b="1" dirty="0"/>
              <a:t> </a:t>
            </a:r>
            <a:r>
              <a:rPr lang="es-ES" sz="1600" b="1" dirty="0" smtClean="0"/>
              <a:t>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1600" b="1" dirty="0" err="1" smtClean="0"/>
              <a:t>Hipergluzemia</a:t>
            </a:r>
            <a:r>
              <a:rPr lang="es-ES" sz="1600" dirty="0"/>
              <a:t>, </a:t>
            </a:r>
            <a:r>
              <a:rPr lang="es-ES" sz="1600" dirty="0" err="1"/>
              <a:t>zetosia</a:t>
            </a:r>
            <a:r>
              <a:rPr lang="es-ES" sz="1600" dirty="0"/>
              <a:t> </a:t>
            </a:r>
            <a:r>
              <a:rPr lang="es-ES" sz="1600" dirty="0" err="1"/>
              <a:t>edo</a:t>
            </a:r>
            <a:r>
              <a:rPr lang="es-ES" sz="1600" dirty="0"/>
              <a:t> </a:t>
            </a:r>
            <a:r>
              <a:rPr lang="es-ES" sz="1600" dirty="0" err="1"/>
              <a:t>nahi</a:t>
            </a:r>
            <a:r>
              <a:rPr lang="es-ES" sz="1600" dirty="0"/>
              <a:t> </a:t>
            </a:r>
            <a:r>
              <a:rPr lang="es-ES" sz="1600" dirty="0" err="1"/>
              <a:t>gabeko</a:t>
            </a:r>
            <a:r>
              <a:rPr lang="es-ES" sz="1600" dirty="0"/>
              <a:t> </a:t>
            </a:r>
            <a:r>
              <a:rPr lang="es-ES" sz="1600" dirty="0" err="1"/>
              <a:t>pisu</a:t>
            </a:r>
            <a:r>
              <a:rPr lang="es-ES" sz="1600" dirty="0"/>
              <a:t>-galera </a:t>
            </a:r>
            <a:r>
              <a:rPr lang="es-ES" sz="1600" b="1" dirty="0" err="1"/>
              <a:t>sintomak</a:t>
            </a:r>
            <a:r>
              <a:rPr lang="es-ES" sz="1600" b="1" dirty="0"/>
              <a:t> </a:t>
            </a:r>
            <a:r>
              <a:rPr lang="es-ES" sz="1600" b="1" dirty="0" err="1"/>
              <a:t>daudenean</a:t>
            </a:r>
            <a:r>
              <a:rPr lang="es-ES" sz="1600" dirty="0" smtClean="0"/>
              <a:t>, </a:t>
            </a:r>
            <a:r>
              <a:rPr lang="es-ES" sz="1600" dirty="0" err="1"/>
              <a:t>intsulina</a:t>
            </a:r>
            <a:r>
              <a:rPr lang="es-ES" sz="1600" dirty="0"/>
              <a:t> </a:t>
            </a:r>
            <a:r>
              <a:rPr lang="es-ES" sz="1600" dirty="0" err="1"/>
              <a:t>bidezko</a:t>
            </a:r>
            <a:r>
              <a:rPr lang="es-ES" sz="1600" dirty="0"/>
              <a:t> </a:t>
            </a:r>
            <a:r>
              <a:rPr lang="es-ES" sz="1600" dirty="0" err="1"/>
              <a:t>tratamendua</a:t>
            </a:r>
            <a:r>
              <a:rPr lang="es-ES" sz="1600" dirty="0"/>
              <a:t> </a:t>
            </a:r>
            <a:r>
              <a:rPr lang="es-ES" sz="1600" dirty="0" err="1"/>
              <a:t>gomendatzen</a:t>
            </a:r>
            <a:r>
              <a:rPr lang="es-ES" sz="1600" dirty="0"/>
              <a:t> </a:t>
            </a:r>
            <a:r>
              <a:rPr lang="es-ES" sz="1600" dirty="0" smtClean="0"/>
              <a:t>da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1600" b="1" dirty="0" err="1"/>
              <a:t>Hipergluzemia</a:t>
            </a:r>
            <a:r>
              <a:rPr lang="es-ES" sz="1600" b="1" dirty="0"/>
              <a:t> </a:t>
            </a:r>
            <a:r>
              <a:rPr lang="es-ES" sz="1600" b="1" dirty="0" err="1"/>
              <a:t>maila</a:t>
            </a:r>
            <a:r>
              <a:rPr lang="es-ES" sz="1600" b="1" dirty="0"/>
              <a:t> oso </a:t>
            </a:r>
            <a:r>
              <a:rPr lang="es-ES" sz="1600" b="1" dirty="0" err="1"/>
              <a:t>altuak</a:t>
            </a:r>
            <a:r>
              <a:rPr lang="es-ES" sz="1600" b="1" dirty="0"/>
              <a:t> </a:t>
            </a:r>
            <a:r>
              <a:rPr lang="es-ES" sz="1600" dirty="0" err="1"/>
              <a:t>dituzten</a:t>
            </a:r>
            <a:r>
              <a:rPr lang="es-ES" sz="1600" dirty="0"/>
              <a:t> </a:t>
            </a:r>
            <a:r>
              <a:rPr lang="es-ES" sz="1600" b="1" dirty="0" err="1"/>
              <a:t>paziente</a:t>
            </a:r>
            <a:r>
              <a:rPr lang="es-ES" sz="1600" b="1" dirty="0"/>
              <a:t> </a:t>
            </a:r>
            <a:r>
              <a:rPr lang="es-ES" sz="1600" b="1" dirty="0" err="1"/>
              <a:t>asintomatikoen</a:t>
            </a:r>
            <a:r>
              <a:rPr lang="es-ES" sz="1600" b="1" dirty="0"/>
              <a:t> </a:t>
            </a:r>
            <a:r>
              <a:rPr lang="es-ES" sz="1600" b="1" dirty="0" err="1" smtClean="0"/>
              <a:t>kasuan</a:t>
            </a:r>
            <a:r>
              <a:rPr lang="es-ES" sz="1600" b="1" dirty="0" smtClean="0"/>
              <a:t> </a:t>
            </a:r>
            <a:r>
              <a:rPr lang="es-ES" sz="1400" dirty="0"/>
              <a:t>(</a:t>
            </a:r>
            <a:r>
              <a:rPr lang="es-ES" sz="1400" dirty="0" smtClean="0"/>
              <a:t>HbA1c </a:t>
            </a:r>
            <a:r>
              <a:rPr lang="es-ES" sz="1400" dirty="0" err="1"/>
              <a:t>gomendatutako</a:t>
            </a:r>
            <a:r>
              <a:rPr lang="es-ES" sz="1400" dirty="0"/>
              <a:t> </a:t>
            </a:r>
            <a:r>
              <a:rPr lang="es-ES" sz="1400" dirty="0" err="1"/>
              <a:t>helburua</a:t>
            </a:r>
            <a:r>
              <a:rPr lang="es-ES" sz="1400" dirty="0"/>
              <a:t> </a:t>
            </a:r>
            <a:r>
              <a:rPr lang="es-ES" sz="1400" dirty="0" err="1"/>
              <a:t>baino</a:t>
            </a:r>
            <a:r>
              <a:rPr lang="es-ES" sz="1400" dirty="0"/>
              <a:t> %1,5 </a:t>
            </a:r>
            <a:r>
              <a:rPr lang="es-ES" sz="1400" dirty="0" err="1" smtClean="0"/>
              <a:t>handiagoa</a:t>
            </a:r>
            <a:r>
              <a:rPr lang="es-ES" sz="1400" dirty="0" smtClean="0"/>
              <a:t>), </a:t>
            </a:r>
            <a:r>
              <a:rPr lang="es-ES" sz="1600" dirty="0"/>
              <a:t>terapia </a:t>
            </a:r>
            <a:r>
              <a:rPr lang="es-ES" sz="1600" dirty="0" err="1"/>
              <a:t>konbinatu</a:t>
            </a:r>
            <a:r>
              <a:rPr lang="es-ES" sz="1600" dirty="0"/>
              <a:t> </a:t>
            </a:r>
            <a:r>
              <a:rPr lang="es-ES" sz="1600" dirty="0" err="1"/>
              <a:t>batekin</a:t>
            </a:r>
            <a:r>
              <a:rPr lang="es-ES" sz="1600" dirty="0"/>
              <a:t> </a:t>
            </a:r>
            <a:r>
              <a:rPr lang="es-ES" sz="1600" dirty="0" err="1"/>
              <a:t>hasteko</a:t>
            </a:r>
            <a:r>
              <a:rPr lang="es-ES" sz="1600" dirty="0"/>
              <a:t> </a:t>
            </a:r>
            <a:r>
              <a:rPr lang="es-ES" sz="1600" dirty="0" err="1"/>
              <a:t>aukera</a:t>
            </a:r>
            <a:r>
              <a:rPr lang="es-ES" sz="1600" dirty="0"/>
              <a:t> </a:t>
            </a:r>
            <a:r>
              <a:rPr lang="es-ES" sz="1600" dirty="0" err="1"/>
              <a:t>kontsidera</a:t>
            </a:r>
            <a:r>
              <a:rPr lang="es-ES" sz="1600" dirty="0"/>
              <a:t> </a:t>
            </a:r>
            <a:r>
              <a:rPr lang="es-ES" sz="1600" dirty="0" err="1" smtClean="0"/>
              <a:t>daiteke</a:t>
            </a:r>
            <a:r>
              <a:rPr lang="es-ES" sz="1600" dirty="0" smtClean="0"/>
              <a:t>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1600" b="1" dirty="0"/>
              <a:t>GGK, </a:t>
            </a:r>
            <a:r>
              <a:rPr lang="es-ES" sz="1600" b="1" dirty="0" err="1"/>
              <a:t>eiekzio-frakzio</a:t>
            </a:r>
            <a:r>
              <a:rPr lang="es-ES" sz="1600" b="1" dirty="0"/>
              <a:t> </a:t>
            </a:r>
            <a:r>
              <a:rPr lang="es-ES" sz="1600" b="1" dirty="0" err="1"/>
              <a:t>murriztua</a:t>
            </a:r>
            <a:r>
              <a:rPr lang="es-ES" sz="1600" b="1" dirty="0"/>
              <a:t> </a:t>
            </a:r>
            <a:r>
              <a:rPr lang="es-ES" sz="1600" b="1" dirty="0" err="1"/>
              <a:t>edo</a:t>
            </a:r>
            <a:r>
              <a:rPr lang="es-ES" sz="1600" b="1" dirty="0"/>
              <a:t> </a:t>
            </a:r>
            <a:r>
              <a:rPr lang="es-ES" sz="1600" b="1" dirty="0" smtClean="0"/>
              <a:t>GKB </a:t>
            </a:r>
            <a:r>
              <a:rPr lang="es-ES" sz="1600" b="1" dirty="0" err="1"/>
              <a:t>aterosklerotikoa</a:t>
            </a:r>
            <a:r>
              <a:rPr lang="es-ES" sz="1600" b="1" dirty="0"/>
              <a:t> </a:t>
            </a:r>
            <a:r>
              <a:rPr lang="es-ES" sz="1600" dirty="0" err="1"/>
              <a:t>duten</a:t>
            </a:r>
            <a:r>
              <a:rPr lang="es-ES" sz="1600" dirty="0"/>
              <a:t> </a:t>
            </a:r>
            <a:r>
              <a:rPr lang="es-ES" sz="1600" dirty="0" err="1"/>
              <a:t>pazienteen</a:t>
            </a:r>
            <a:r>
              <a:rPr lang="es-ES" sz="1600" dirty="0"/>
              <a:t> </a:t>
            </a:r>
            <a:r>
              <a:rPr lang="es-ES" sz="1600" dirty="0" err="1"/>
              <a:t>kasuan</a:t>
            </a:r>
            <a:r>
              <a:rPr lang="es-ES" sz="1600" dirty="0"/>
              <a:t>, terapia </a:t>
            </a:r>
            <a:r>
              <a:rPr lang="es-ES" sz="1600" dirty="0" err="1"/>
              <a:t>konbinatuarekin</a:t>
            </a:r>
            <a:r>
              <a:rPr lang="es-ES" sz="1600" dirty="0"/>
              <a:t> </a:t>
            </a:r>
            <a:r>
              <a:rPr lang="es-ES" sz="1600" dirty="0" err="1"/>
              <a:t>hasteko</a:t>
            </a:r>
            <a:r>
              <a:rPr lang="es-ES" sz="1600" dirty="0"/>
              <a:t> </a:t>
            </a:r>
            <a:r>
              <a:rPr lang="es-ES" sz="1600" dirty="0" err="1"/>
              <a:t>aukera</a:t>
            </a:r>
            <a:r>
              <a:rPr lang="es-ES" sz="1600" dirty="0"/>
              <a:t> </a:t>
            </a:r>
            <a:r>
              <a:rPr lang="es-ES" sz="1600" dirty="0" err="1" smtClean="0"/>
              <a:t>kontsidera</a:t>
            </a:r>
            <a:r>
              <a:rPr lang="es-ES" sz="1600" dirty="0" smtClean="0"/>
              <a:t> </a:t>
            </a:r>
            <a:r>
              <a:rPr lang="es-ES" sz="1600" dirty="0" err="1" smtClean="0"/>
              <a:t>daiteke</a:t>
            </a:r>
            <a:r>
              <a:rPr lang="es-ES" sz="1600" dirty="0" smtClean="0"/>
              <a:t>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862000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ABCB4777-E655-384D-ACFE-1875E78C165D}" vid="{556E43C3-FFFE-7346-B204-4B9D6F11E73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1CD9D10FA1F543857F910471C88E3F" ma:contentTypeVersion="12" ma:contentTypeDescription="Create a new document." ma:contentTypeScope="" ma:versionID="7fbd41f527ea1485d5ccd90662872387">
  <xsd:schema xmlns:xsd="http://www.w3.org/2001/XMLSchema" xmlns:xs="http://www.w3.org/2001/XMLSchema" xmlns:p="http://schemas.microsoft.com/office/2006/metadata/properties" xmlns:ns2="1fdafc60-6e87-4fef-9209-278af2a3ac6d" xmlns:ns3="f301a845-6ce7-4628-b9f3-e90712a662a6" targetNamespace="http://schemas.microsoft.com/office/2006/metadata/properties" ma:root="true" ma:fieldsID="b40406071a89c0f4ca00712af41b7b3b" ns2:_="" ns3:_="">
    <xsd:import namespace="1fdafc60-6e87-4fef-9209-278af2a3ac6d"/>
    <xsd:import namespace="f301a845-6ce7-4628-b9f3-e90712a66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afc60-6e87-4fef-9209-278af2a3ac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01a845-6ce7-4628-b9f3-e90712a66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9FD691-2936-4D32-A768-BA130563C4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3C29DF-73E4-4EA7-90F1-394DDFB73BC0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301a845-6ce7-4628-b9f3-e90712a662a6"/>
    <ds:schemaRef ds:uri="http://purl.org/dc/terms/"/>
    <ds:schemaRef ds:uri="http://schemas.openxmlformats.org/package/2006/metadata/core-properties"/>
    <ds:schemaRef ds:uri="1fdafc60-6e87-4fef-9209-278af2a3ac6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60F20DD-1389-435C-A37F-9B8BE838612E}"/>
</file>

<file path=docProps/app.xml><?xml version="1.0" encoding="utf-8"?>
<Properties xmlns="http://schemas.openxmlformats.org/officeDocument/2006/extended-properties" xmlns:vt="http://schemas.openxmlformats.org/officeDocument/2006/docPropsVTypes">
  <Template>Presentación</Template>
  <TotalTime>1687</TotalTime>
  <Words>2048</Words>
  <Application>Microsoft Office PowerPoint</Application>
  <PresentationFormat>Presentación en pantalla (4:3)</PresentationFormat>
  <Paragraphs>119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3" baseType="lpstr">
      <vt:lpstr>Arial</vt:lpstr>
      <vt:lpstr>Arial Black</vt:lpstr>
      <vt:lpstr>Calibri</vt:lpstr>
      <vt:lpstr>Symbol</vt:lpstr>
      <vt:lpstr>Times New Roman</vt:lpstr>
      <vt:lpstr>Wingdings</vt:lpstr>
      <vt:lpstr>Tema de Office</vt:lpstr>
      <vt:lpstr>Presentación de PowerPoint</vt:lpstr>
      <vt:lpstr>Aurkibidea</vt:lpstr>
      <vt:lpstr>SARRERA</vt:lpstr>
      <vt:lpstr>FARMAKO ANTIDIABETIKOEN MORBIMORTALITATE KARDIOBASKULARRAREN ETA GILTZURRUNEKO MORBIMORTALITATEAREN GAINEKO ONDORIOAK</vt:lpstr>
      <vt:lpstr>MACE GERTAEREN PREBENTZIOA: Gliflozina vs. arGLP-1</vt:lpstr>
      <vt:lpstr>FARMAKO ANTIDIABETIKOEN MORBIMORTALITATEAREN GAINEKO ONDORIOAK </vt:lpstr>
      <vt:lpstr>ANTIDIABETIKOEN EZAUGARRIAK</vt:lpstr>
      <vt:lpstr>HEMOGLOBINA GLIKOSILATUAREN XEDE-BALOREAK (HbA1c)</vt:lpstr>
      <vt:lpstr>TRATAMENDU FARMAKOLOGIKOAREN PROPOSAMENA DM2an:  Hasierako tratamendua</vt:lpstr>
      <vt:lpstr>TRATAMENDU FARMACOLOGIKOAREN PROPOSAPENA DM2an:   Tratamendu konbinatua</vt:lpstr>
      <vt:lpstr>Presentación de PowerPoint</vt:lpstr>
      <vt:lpstr>TRATAMENDU FARMACOLOGIKOAREN PROPOSAPENA DM2an: Tratamendua areagotzea: Intsulina, arGLP-1 edo aho bidezko terapia hirukoitza? </vt:lpstr>
      <vt:lpstr>Aurreko tratamenduak doitzea, iSGLT-2, arGLP-1 edo intsulina basala elkartzean</vt:lpstr>
      <vt:lpstr>TRATAMENDUA DESAREAGOTZEA</vt:lpstr>
      <vt:lpstr>Presentación de PowerPoint</vt:lpstr>
      <vt:lpstr>Presentación de PowerPoint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López Varona, Mª José</dc:creator>
  <cp:lastModifiedBy>Ander Rosado Ortiz De Zarate</cp:lastModifiedBy>
  <cp:revision>459</cp:revision>
  <dcterms:created xsi:type="dcterms:W3CDTF">2020-03-06T09:54:11Z</dcterms:created>
  <dcterms:modified xsi:type="dcterms:W3CDTF">2021-06-14T10:30:07Z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0x010100491CD9D10FA1F543857F910471C88E3F</vt:lpwstr>
  </property>
</Properties>
</file>