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966D"/>
    <a:srgbClr val="A48536"/>
    <a:srgbClr val="D3BA7B"/>
    <a:srgbClr val="D3C9C3"/>
    <a:srgbClr val="6F610F"/>
    <a:srgbClr val="E6D04A"/>
    <a:srgbClr val="FDFBF1"/>
    <a:srgbClr val="F8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solidFill>
                <a:srgbClr val="A4853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3747734665062825E-2"/>
                  <c:y val="6.02121974274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2.8917990720390361E-4"/>
                  <c:y val="1.885972068870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-2.746441114573419E-2"/>
                  <c:y val="-3.771929911404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1.6389815992202895E-2"/>
                  <c:y val="-2.514629425160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2.7787862347409585E-3"/>
                  <c:y val="2.20027696126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68574C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24.336898395721921</c:v>
                </c:pt>
                <c:pt idx="1">
                  <c:v>21.368983957219257</c:v>
                </c:pt>
                <c:pt idx="2">
                  <c:v>24.486631016042807</c:v>
                </c:pt>
                <c:pt idx="3">
                  <c:v>15.021390374331553</c:v>
                </c:pt>
                <c:pt idx="4">
                  <c:v>14.786096256684495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40"/>
          <c:min val="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ED5-4A2C-BEBF-E3ED61096559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D5-4A2C-BEBF-E3ED61096559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0.93100000000000005</c:v>
                </c:pt>
                <c:pt idx="1">
                  <c:v>6.899999999999995E-2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D5-4A2C-BEBF-E3ED61096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A46-4F35-A91F-B2C99072703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A46-4F35-A91F-B2C990727030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0.95399999999999996</c:v>
                </c:pt>
                <c:pt idx="1">
                  <c:v>4.6000000000000041E-2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46-4F35-A91F-B2C990727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8590-40D3-848F-9B9EF0FB7518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8590-40D3-848F-9B9EF0FB7518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8590-40D3-848F-9B9EF0FB7518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8590-40D3-848F-9B9EF0FB7518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8590-40D3-848F-9B9EF0FB7518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8590-40D3-848F-9B9EF0FB7518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8590-40D3-848F-9B9EF0FB7518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8590-40D3-848F-9B9EF0FB7518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90-40D3-848F-9B9EF0FB7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65.873015873015859</c:v>
                </c:pt>
                <c:pt idx="1">
                  <c:v>53.800000000000004</c:v>
                </c:pt>
                <c:pt idx="2">
                  <c:v>68.571428571428569</c:v>
                </c:pt>
                <c:pt idx="3">
                  <c:v>58.148148148148152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90-40D3-848F-9B9EF0FB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62.032967032967008</c:v>
                </c:pt>
                <c:pt idx="1">
                  <c:v>62.032967032967008</c:v>
                </c:pt>
                <c:pt idx="2">
                  <c:v>62.032967032967008</c:v>
                </c:pt>
                <c:pt idx="3">
                  <c:v>62.032967032967008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590-40D3-848F-9B9EF0FB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47C7-4412-92C9-2B9F01DD273F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47C7-4412-92C9-2B9F01DD273F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47C7-4412-92C9-2B9F01DD273F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47C7-4412-92C9-2B9F01DD273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47C7-4412-92C9-2B9F01DD273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47C7-4412-92C9-2B9F01DD273F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47C7-4412-92C9-2B9F01DD273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47C7-4412-92C9-2B9F01DD273F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C7-4412-92C9-2B9F01DD2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66.739130434782595</c:v>
                </c:pt>
                <c:pt idx="1">
                  <c:v>49.777777777777779</c:v>
                </c:pt>
                <c:pt idx="2">
                  <c:v>62.749999999999986</c:v>
                </c:pt>
                <c:pt idx="3">
                  <c:v>52.800000000000004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C7-4412-92C9-2B9F01DD2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58.59</c:v>
                </c:pt>
                <c:pt idx="1">
                  <c:v>58.59</c:v>
                </c:pt>
                <c:pt idx="2">
                  <c:v>58.59</c:v>
                </c:pt>
                <c:pt idx="3">
                  <c:v>58.59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7C7-4412-92C9-2B9F01DD2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DE80-41ED-8360-A2B397EFB0F9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DE80-41ED-8360-A2B397EFB0F9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DE80-41ED-8360-A2B397EFB0F9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DE80-41ED-8360-A2B397EFB0F9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DE80-41ED-8360-A2B397EFB0F9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DE80-41ED-8360-A2B397EFB0F9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DE80-41ED-8360-A2B397EFB0F9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DE80-41ED-8360-A2B397EFB0F9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80-41ED-8360-A2B397EFB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69.032258064516128</c:v>
                </c:pt>
                <c:pt idx="1">
                  <c:v>66.410256410256409</c:v>
                </c:pt>
                <c:pt idx="2">
                  <c:v>77.8125</c:v>
                </c:pt>
                <c:pt idx="3">
                  <c:v>66.666666666666657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80-41ED-8360-A2B397EFB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70.17</c:v>
                </c:pt>
                <c:pt idx="1">
                  <c:v>70.17</c:v>
                </c:pt>
                <c:pt idx="2">
                  <c:v>70.17</c:v>
                </c:pt>
                <c:pt idx="3">
                  <c:v>70.17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E80-41ED-8360-A2B397EFB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60791016279098E-2"/>
          <c:y val="0"/>
          <c:w val="0.94999695612691792"/>
          <c:h val="0.8232213465148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A08A7E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6A5D-4E43-B25B-0605DFB22DEB}"/>
              </c:ext>
            </c:extLst>
          </c:dPt>
          <c:dPt>
            <c:idx val="1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6A5D-4E43-B25B-0605DFB22DEB}"/>
              </c:ext>
            </c:extLst>
          </c:dPt>
          <c:dPt>
            <c:idx val="2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6A5D-4E43-B25B-0605DFB22DEB}"/>
              </c:ext>
            </c:extLst>
          </c:dPt>
          <c:dPt>
            <c:idx val="3"/>
            <c:invertIfNegative val="0"/>
            <c:bubble3D val="0"/>
            <c:spPr>
              <a:solidFill>
                <a:srgbClr val="D3BA7B"/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6A5D-4E43-B25B-0605DFB22DEB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6A5D-4E43-B25B-0605DFB22DEB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6A5D-4E43-B25B-0605DFB22DEB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6A5D-4E43-B25B-0605DFB22DE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6A5D-4E43-B25B-0605DFB22DEB}"/>
              </c:ext>
            </c:extLst>
          </c:dPt>
          <c:dLbls>
            <c:dLbl>
              <c:idx val="2"/>
              <c:layout>
                <c:manualLayout>
                  <c:x val="3.0971962513719965E-3"/>
                  <c:y val="1.040151132160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5D-4E43-B25B-0605DFB22D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Hoja1!$B$2:$B$5</c:f>
              <c:numCache>
                <c:formatCode>###0.00</c:formatCode>
                <c:ptCount val="4"/>
                <c:pt idx="0">
                  <c:v>70.877192982456151</c:v>
                </c:pt>
                <c:pt idx="1">
                  <c:v>66.382978723404236</c:v>
                </c:pt>
                <c:pt idx="2">
                  <c:v>80.256410256410291</c:v>
                </c:pt>
                <c:pt idx="3">
                  <c:v>67.391304347826079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A5D-4E43-B25B-0605DFB22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632192"/>
        <c:axId val="16063808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2225">
              <a:solidFill>
                <a:srgbClr val="68574C"/>
              </a:solidFill>
            </a:ln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B-086 Barakaldo
</c:v>
                </c:pt>
                <c:pt idx="1">
                  <c:v>B-090 Bilbao
</c:v>
                </c:pt>
                <c:pt idx="2">
                  <c:v>B-097 Basauri
</c:v>
                </c:pt>
                <c:pt idx="3">
                  <c:v>G-070 Zarautz
</c:v>
                </c:pt>
              </c:strCache>
            </c:strRef>
          </c:cat>
          <c:val>
            <c:numRef>
              <c:f>Hoja1!$C$2:$C$5</c:f>
              <c:numCache>
                <c:formatCode>###0.00</c:formatCode>
                <c:ptCount val="4"/>
                <c:pt idx="0">
                  <c:v>71.33</c:v>
                </c:pt>
                <c:pt idx="1">
                  <c:v>71.33</c:v>
                </c:pt>
                <c:pt idx="2">
                  <c:v>71.33</c:v>
                </c:pt>
                <c:pt idx="3">
                  <c:v>71.33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A5D-4E43-B25B-0605DFB22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32192"/>
        <c:axId val="160638080"/>
      </c:line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600"/>
            </a:pPr>
            <a:endParaRPr lang="es-ES"/>
          </a:p>
        </c:txPr>
        <c:crossAx val="160638080"/>
        <c:crossesAt val="0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0.98399999999999999</c:v>
                </c:pt>
                <c:pt idx="1">
                  <c:v>1.6000000000000014E-2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4869806458478704"/>
                  <c:y val="-8.5656230043363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61.847826086956552</c:v>
                </c:pt>
                <c:pt idx="1">
                  <c:v>38.152173913043448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6961657932800608"/>
                  <c:y val="-0.12346692487645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69.962758255187069</c:v>
                </c:pt>
                <c:pt idx="1">
                  <c:v>30.037241744812931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88883491408715"/>
          <c:y val="0.24392983829993514"/>
          <c:w val="0.42131020849968376"/>
          <c:h val="0.54409085988842953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431-4CDA-B5C2-50AB4B12DD4E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431-4CDA-B5C2-50AB4B12DD4E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D431-4CDA-B5C2-50AB4B12DD4E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D431-4CDA-B5C2-50AB4B12DD4E}"/>
              </c:ext>
            </c:extLst>
          </c:dPt>
          <c:dPt>
            <c:idx val="4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Hoja1!$B$2:$B$6</c:f>
              <c:numCache>
                <c:formatCode>0.0%</c:formatCode>
                <c:ptCount val="5"/>
                <c:pt idx="0">
                  <c:v>0.96502732240437161</c:v>
                </c:pt>
                <c:pt idx="1">
                  <c:v>3.4972677595628415E-2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31-4CDA-B5C2-50AB4B12DD4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Año 2013 (n=304)2</c:v>
                </c:pt>
              </c:strCache>
            </c:strRef>
          </c:tx>
          <c:dPt>
            <c:idx val="0"/>
            <c:bubble3D val="0"/>
            <c:spPr>
              <a:solidFill>
                <a:srgbClr val="C7D9A3"/>
              </a:solidFill>
            </c:spPr>
            <c:extLst>
              <c:ext xmlns:c16="http://schemas.microsoft.com/office/drawing/2014/chart" uri="{C3380CC4-5D6E-409C-BE32-E72D297353CC}">
                <c16:uniqueId val="{0000000C-D431-4CDA-B5C2-50AB4B12DD4E}"/>
              </c:ext>
            </c:extLst>
          </c:dPt>
          <c:dPt>
            <c:idx val="1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E-D431-4CDA-B5C2-50AB4B12DD4E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10-D431-4CDA-B5C2-50AB4B12DD4E}"/>
              </c:ext>
            </c:extLst>
          </c:dPt>
          <c:dPt>
            <c:idx val="3"/>
            <c:bubble3D val="0"/>
            <c:spPr>
              <a:solidFill>
                <a:srgbClr val="D87E7E"/>
              </a:solidFill>
            </c:spPr>
            <c:extLst>
              <c:ext xmlns:c16="http://schemas.microsoft.com/office/drawing/2014/chart" uri="{C3380CC4-5D6E-409C-BE32-E72D297353CC}">
                <c16:uniqueId val="{00000012-D431-4CDA-B5C2-50AB4B12DD4E}"/>
              </c:ext>
            </c:extLst>
          </c:dPt>
          <c:dPt>
            <c:idx val="4"/>
            <c:bubble3D val="0"/>
            <c:spPr>
              <a:solidFill>
                <a:srgbClr val="E4A6A6"/>
              </a:solidFill>
            </c:spPr>
            <c:extLst>
              <c:ext xmlns:c16="http://schemas.microsoft.com/office/drawing/2014/chart" uri="{C3380CC4-5D6E-409C-BE32-E72D297353CC}">
                <c16:uniqueId val="{00000014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Hoja1!$C$2:$C$6</c:f>
              <c:numCache>
                <c:formatCode>0.0%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31-4CDA-B5C2-50AB4B12D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25"/>
      </c:doughnutChart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DE1-47BC-8EAE-AF7A3A518E1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E1-47BC-8EAE-AF7A3A518E1E}"/>
              </c:ext>
            </c:extLst>
          </c:dPt>
          <c:dLbls>
            <c:dLbl>
              <c:idx val="0"/>
              <c:layout>
                <c:manualLayout>
                  <c:x val="0.14869806458478704"/>
                  <c:y val="-7.5063054608988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E1-47BC-8EAE-AF7A3A518E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E1-47BC-8EAE-AF7A3A518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60.4324324324324</c:v>
                </c:pt>
                <c:pt idx="1">
                  <c:v>39.5675675675676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1-47BC-8EAE-AF7A3A518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C56-40D6-8464-49C907EF28F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56-40D6-8464-49C907EF28FE}"/>
              </c:ext>
            </c:extLst>
          </c:dPt>
          <c:dLbls>
            <c:dLbl>
              <c:idx val="0"/>
              <c:layout>
                <c:manualLayout>
                  <c:x val="0.154192101823977"/>
                  <c:y val="-9.87879078235041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6-40D6-8464-49C907EF28F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6-40D6-8464-49C907EF2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 formatCode="###0.00">
                  <c:v>58.644067796610152</c:v>
                </c:pt>
                <c:pt idx="1">
                  <c:v>41.355932203389848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56-40D6-8464-49C907EF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04A-4D55-9F89-F76C5DB3216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04A-4D55-9F89-F76C5DB3216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0.91500000000000004</c:v>
                </c:pt>
                <c:pt idx="1">
                  <c:v>8.4999999999999964E-2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4A-4D55-9F89-F76C5DB3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CCF-41F6-AF3E-DE620A440489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CCF-41F6-AF3E-DE620A440489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0.97699999999999998</c:v>
                </c:pt>
                <c:pt idx="1">
                  <c:v>2.300000000000002E-2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CF-41F6-AF3E-DE620A440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37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93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96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5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7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8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983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06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03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DD5-CF9E-46E2-BE6E-C95B709ED97D}" type="datetimeFigureOut">
              <a:rPr lang="es-ES" smtClean="0"/>
              <a:t>26/01/2023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F36-C591-4FE3-8FA9-933643ECC06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91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7.xml"/><Relationship Id="rId18" Type="http://schemas.openxmlformats.org/officeDocument/2006/relationships/chart" Target="../charts/chart12.xml"/><Relationship Id="rId3" Type="http://schemas.microsoft.com/office/2007/relationships/hdphoto" Target="../media/hdphoto1.wdp"/><Relationship Id="rId21" Type="http://schemas.openxmlformats.org/officeDocument/2006/relationships/chart" Target="../charts/chart15.xml"/><Relationship Id="rId7" Type="http://schemas.openxmlformats.org/officeDocument/2006/relationships/image" Target="../media/image4.png"/><Relationship Id="rId12" Type="http://schemas.openxmlformats.org/officeDocument/2006/relationships/chart" Target="../charts/chart6.xml"/><Relationship Id="rId17" Type="http://schemas.openxmlformats.org/officeDocument/2006/relationships/chart" Target="../charts/chart11.xml"/><Relationship Id="rId2" Type="http://schemas.openxmlformats.org/officeDocument/2006/relationships/image" Target="../media/image1.png"/><Relationship Id="rId16" Type="http://schemas.openxmlformats.org/officeDocument/2006/relationships/chart" Target="../charts/chart10.xml"/><Relationship Id="rId20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openxmlformats.org/officeDocument/2006/relationships/chart" Target="../charts/chart1.xml"/><Relationship Id="rId15" Type="http://schemas.openxmlformats.org/officeDocument/2006/relationships/chart" Target="../charts/chart9.xml"/><Relationship Id="rId10" Type="http://schemas.openxmlformats.org/officeDocument/2006/relationships/chart" Target="../charts/chart4.xml"/><Relationship Id="rId19" Type="http://schemas.openxmlformats.org/officeDocument/2006/relationships/chart" Target="../charts/chart13.xml"/><Relationship Id="rId4" Type="http://schemas.openxmlformats.org/officeDocument/2006/relationships/image" Target="../media/image2.png"/><Relationship Id="rId9" Type="http://schemas.openxmlformats.org/officeDocument/2006/relationships/chart" Target="../charts/chart3.xml"/><Relationship Id="rId1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34B78621-083D-42E2-BA16-0289548EFD78}"/>
              </a:ext>
            </a:extLst>
          </p:cNvPr>
          <p:cNvGrpSpPr/>
          <p:nvPr/>
        </p:nvGrpSpPr>
        <p:grpSpPr>
          <a:xfrm>
            <a:off x="0" y="-11550"/>
            <a:ext cx="12192000" cy="6866618"/>
            <a:chOff x="3903" y="-53406"/>
            <a:chExt cx="12192000" cy="6866618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88FD79D-2D9E-4D6E-B35E-1BAE6FDC4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36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03" y="-50547"/>
              <a:ext cx="2295003" cy="6863759"/>
            </a:xfrm>
            <a:prstGeom prst="rect">
              <a:avLst/>
            </a:prstGeom>
          </p:spPr>
        </p:pic>
        <p:sp>
          <p:nvSpPr>
            <p:cNvPr id="6" name="Rectángulo redondeado 5"/>
            <p:cNvSpPr/>
            <p:nvPr/>
          </p:nvSpPr>
          <p:spPr>
            <a:xfrm>
              <a:off x="1908428" y="-53406"/>
              <a:ext cx="10287475" cy="6858000"/>
            </a:xfrm>
            <a:prstGeom prst="roundRect">
              <a:avLst>
                <a:gd name="adj" fmla="val 0"/>
              </a:avLst>
            </a:prstGeom>
            <a:solidFill>
              <a:srgbClr val="FDFB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u-ES" dirty="0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21" t="17125" r="8341" b="17579"/>
          <a:stretch/>
        </p:blipFill>
        <p:spPr>
          <a:xfrm>
            <a:off x="11063559" y="52365"/>
            <a:ext cx="969527" cy="4774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54471" y="55547"/>
            <a:ext cx="7657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  <a:ea typeface="Brandon Grotesque Thin" charset="0"/>
                <a:cs typeface="Brandon Grotesque Thin" charset="0"/>
              </a:rPr>
              <a:t>VISESAKO BEZEROEN ASEBETETZEA, SALMENTA-MODALITATEAN, 2022</a:t>
            </a:r>
          </a:p>
        </p:txBody>
      </p:sp>
      <p:graphicFrame>
        <p:nvGraphicFramePr>
          <p:cNvPr id="8" name="37 Gráfico"/>
          <p:cNvGraphicFramePr/>
          <p:nvPr>
            <p:extLst>
              <p:ext uri="{D42A27DB-BD31-4B8C-83A1-F6EECF244321}">
                <p14:modId xmlns:p14="http://schemas.microsoft.com/office/powerpoint/2010/main" val="143097809"/>
              </p:ext>
            </p:extLst>
          </p:nvPr>
        </p:nvGraphicFramePr>
        <p:xfrm>
          <a:off x="6112444" y="1085468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23 CuadroTexto"/>
          <p:cNvSpPr txBox="1"/>
          <p:nvPr/>
        </p:nvSpPr>
        <p:spPr>
          <a:xfrm>
            <a:off x="2065168" y="505698"/>
            <a:ext cx="108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Fitxa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teknikoa</a:t>
            </a:r>
          </a:p>
        </p:txBody>
      </p:sp>
      <p:sp>
        <p:nvSpPr>
          <p:cNvPr id="16" name="23 CuadroTexto"/>
          <p:cNvSpPr txBox="1"/>
          <p:nvPr/>
        </p:nvSpPr>
        <p:spPr>
          <a:xfrm>
            <a:off x="6137329" y="540747"/>
            <a:ext cx="212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Bezeroen lehentasunak etxebizitzari begira</a:t>
            </a:r>
          </a:p>
        </p:txBody>
      </p:sp>
      <p:sp>
        <p:nvSpPr>
          <p:cNvPr id="21" name="25 Rectángulo"/>
          <p:cNvSpPr/>
          <p:nvPr/>
        </p:nvSpPr>
        <p:spPr bwMode="auto">
          <a:xfrm flipV="1">
            <a:off x="2234887" y="3467885"/>
            <a:ext cx="3351326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25 Rectángulo"/>
          <p:cNvSpPr/>
          <p:nvPr/>
        </p:nvSpPr>
        <p:spPr bwMode="auto">
          <a:xfrm flipV="1">
            <a:off x="7231375" y="3419323"/>
            <a:ext cx="4018342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Conector 24"/>
          <p:cNvSpPr/>
          <p:nvPr/>
        </p:nvSpPr>
        <p:spPr bwMode="auto">
          <a:xfrm>
            <a:off x="2180366" y="841662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6954" y="886765"/>
            <a:ext cx="273258" cy="273258"/>
          </a:xfrm>
          <a:prstGeom prst="rect">
            <a:avLst/>
          </a:prstGeom>
        </p:spPr>
      </p:pic>
      <p:graphicFrame>
        <p:nvGraphicFramePr>
          <p:cNvPr id="4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188065"/>
              </p:ext>
            </p:extLst>
          </p:nvPr>
        </p:nvGraphicFramePr>
        <p:xfrm>
          <a:off x="2056928" y="1933920"/>
          <a:ext cx="3585430" cy="13746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3291158222"/>
                    </a:ext>
                  </a:extLst>
                </a:gridCol>
              </a:tblGrid>
              <a:tr h="223453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Unibertsoa</a:t>
                      </a:r>
                      <a:endParaRPr lang="es-ES" sz="7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Lagina</a:t>
                      </a:r>
                      <a:endParaRPr lang="es-ES" sz="7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Lagin-errorea</a:t>
                      </a:r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*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Erantzun</a:t>
                      </a:r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-tasa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B-086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 1,6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39849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</a:t>
                      </a:r>
                      <a:r>
                        <a:rPr lang="es-ES" sz="700" b="0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372283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B-097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 2,3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2819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G-070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s-ES" sz="7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 5,0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805584"/>
                  </a:ext>
                </a:extLst>
              </a:tr>
              <a:tr h="2302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Guztira</a:t>
                      </a:r>
                      <a:r>
                        <a:rPr lang="es-ES" sz="9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 1,5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541186"/>
                  </a:ext>
                </a:extLst>
              </a:tr>
            </a:tbl>
          </a:graphicData>
        </a:graphic>
      </p:graphicFrame>
      <p:sp>
        <p:nvSpPr>
          <p:cNvPr id="36" name="23 CuadroTexto"/>
          <p:cNvSpPr txBox="1"/>
          <p:nvPr/>
        </p:nvSpPr>
        <p:spPr>
          <a:xfrm>
            <a:off x="2782776" y="796105"/>
            <a:ext cx="301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Telefono bidezko CATI elkarrizketa (</a:t>
            </a:r>
            <a:r>
              <a:rPr lang="eu-E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Computer</a:t>
            </a:r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u-E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Assisted</a:t>
            </a:r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u-E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Telephone</a:t>
            </a:r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Interview, ordenagailu bidezko sistema </a:t>
            </a:r>
            <a:r>
              <a:rPr lang="eu-ES" sz="8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Gandía</a:t>
            </a:r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Integra plataformarekin), salmenta-modalitatean etxebizitza bat erosi duten pertsonei.  </a:t>
            </a:r>
          </a:p>
          <a:p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.  </a:t>
            </a:r>
          </a:p>
        </p:txBody>
      </p:sp>
      <p:sp>
        <p:nvSpPr>
          <p:cNvPr id="37" name="23 CuadroTexto"/>
          <p:cNvSpPr txBox="1"/>
          <p:nvPr/>
        </p:nvSpPr>
        <p:spPr>
          <a:xfrm>
            <a:off x="2778375" y="1300206"/>
            <a:ext cx="3023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8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Laginari dagokionez, 187 elkarrizketa egin dira 196 bezeroren artean, eta datu globalei begira, laginaren errore-marjina e=±% 1,5 da. Honako sustapen hauek jorratu dira: B-086 (Barakaldo), B-090 (Bilbo), B-097 (Basauri) eta G-070 (Zarautz).</a:t>
            </a:r>
          </a:p>
        </p:txBody>
      </p:sp>
      <p:sp>
        <p:nvSpPr>
          <p:cNvPr id="43" name="Conector 42"/>
          <p:cNvSpPr/>
          <p:nvPr/>
        </p:nvSpPr>
        <p:spPr bwMode="auto">
          <a:xfrm>
            <a:off x="2179984" y="1300206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41442" y="1352526"/>
            <a:ext cx="278998" cy="278998"/>
          </a:xfrm>
          <a:prstGeom prst="rect">
            <a:avLst/>
          </a:prstGeom>
          <a:solidFill>
            <a:srgbClr val="A48536"/>
          </a:solidFill>
        </p:spPr>
      </p:pic>
      <p:graphicFrame>
        <p:nvGraphicFramePr>
          <p:cNvPr id="4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21060"/>
              </p:ext>
            </p:extLst>
          </p:nvPr>
        </p:nvGraphicFramePr>
        <p:xfrm>
          <a:off x="5035631" y="2120287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875853" y="2125310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98,4</a:t>
            </a:r>
          </a:p>
        </p:txBody>
      </p:sp>
      <p:sp>
        <p:nvSpPr>
          <p:cNvPr id="28" name="23 CuadroTexto"/>
          <p:cNvSpPr txBox="1"/>
          <p:nvPr/>
        </p:nvSpPr>
        <p:spPr>
          <a:xfrm>
            <a:off x="8599291" y="569989"/>
            <a:ext cx="172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u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Asebetetzea zerbitzu-arloekiko*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0770873" y="587926"/>
            <a:ext cx="1275677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>
                <a:ea typeface="Verdana" panose="020B0604030504040204" pitchFamily="34" charset="0"/>
              </a:rPr>
              <a:t>AIO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146257" y="3567180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u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Asebetetze-espontaneoko indizea*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966005" y="1330849"/>
            <a:ext cx="2565393" cy="1799964"/>
            <a:chOff x="6767082" y="1120404"/>
            <a:chExt cx="2565393" cy="1799964"/>
          </a:xfrm>
        </p:grpSpPr>
        <p:sp>
          <p:nvSpPr>
            <p:cNvPr id="34" name="23 CuadroTexto"/>
            <p:cNvSpPr txBox="1"/>
            <p:nvPr/>
          </p:nvSpPr>
          <p:spPr>
            <a:xfrm>
              <a:off x="7722531" y="1120404"/>
              <a:ext cx="641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Etxebizitza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5" name="23 CuadroTexto"/>
            <p:cNvSpPr txBox="1"/>
            <p:nvPr/>
          </p:nvSpPr>
          <p:spPr>
            <a:xfrm>
              <a:off x="8687632" y="1767687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Prezioa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8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Kokapena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eta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dimentsioak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9" name="23 CuadroTexto"/>
            <p:cNvSpPr txBox="1"/>
            <p:nvPr/>
          </p:nvSpPr>
          <p:spPr>
            <a:xfrm>
              <a:off x="7016119" y="2581814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Entregatu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arteko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41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Entregatu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ondorengo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</p:grpSp>
      <p:graphicFrame>
        <p:nvGraphicFramePr>
          <p:cNvPr id="5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46581"/>
              </p:ext>
            </p:extLst>
          </p:nvPr>
        </p:nvGraphicFramePr>
        <p:xfrm>
          <a:off x="8390164" y="1174199"/>
          <a:ext cx="2127007" cy="19861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704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Guztira</a:t>
                      </a:r>
                      <a:endParaRPr lang="es-ES" sz="9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ES" sz="7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= 140)</a:t>
                      </a:r>
                      <a:endParaRPr lang="es-ES" sz="7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Etxebizitza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kalitatea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Kokapena</a:t>
                      </a:r>
                      <a:r>
                        <a:rPr lang="es-ES" sz="1050" b="0" i="1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eta </a:t>
                      </a:r>
                      <a:r>
                        <a:rPr lang="es-ES" sz="1050" b="0" i="1" u="none" strike="noStrike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dimentsioak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77,56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Prezioa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73,32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Entregatu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arteko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64,75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Entregatu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ondorengo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61,45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4" name="Conector recto 63"/>
          <p:cNvCxnSpPr>
            <a:cxnSpLocks/>
          </p:cNvCxnSpPr>
          <p:nvPr/>
        </p:nvCxnSpPr>
        <p:spPr>
          <a:xfrm>
            <a:off x="6125820" y="3434989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cxnSpLocks/>
          </p:cNvCxnSpPr>
          <p:nvPr/>
        </p:nvCxnSpPr>
        <p:spPr>
          <a:xfrm>
            <a:off x="6125820" y="502177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>
            <a:cxnSpLocks/>
          </p:cNvCxnSpPr>
          <p:nvPr/>
        </p:nvCxnSpPr>
        <p:spPr>
          <a:xfrm>
            <a:off x="6125820" y="644693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isósceles 3"/>
          <p:cNvSpPr/>
          <p:nvPr/>
        </p:nvSpPr>
        <p:spPr>
          <a:xfrm rot="5400000">
            <a:off x="10413943" y="2179953"/>
            <a:ext cx="530234" cy="211675"/>
          </a:xfrm>
          <a:prstGeom prst="triangle">
            <a:avLst/>
          </a:prstGeom>
          <a:solidFill>
            <a:srgbClr val="D3B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37472"/>
              </p:ext>
            </p:extLst>
          </p:nvPr>
        </p:nvGraphicFramePr>
        <p:xfrm>
          <a:off x="5409087" y="3721689"/>
          <a:ext cx="2311597" cy="111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873724"/>
              </p:ext>
            </p:extLst>
          </p:nvPr>
        </p:nvGraphicFramePr>
        <p:xfrm>
          <a:off x="10276494" y="1652268"/>
          <a:ext cx="2302442" cy="109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6195976" y="6554133"/>
            <a:ext cx="5577273" cy="4154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>
              <a:buClr>
                <a:srgbClr val="C0C0C0"/>
              </a:buClr>
              <a:buSzPts val="1800"/>
            </a:pPr>
            <a:r>
              <a:rPr lang="eu-ES" sz="700" i="1" dirty="0">
                <a:solidFill>
                  <a:schemeClr val="bg1">
                    <a:lumMod val="65000"/>
                  </a:schemeClr>
                </a:solidFill>
              </a:rPr>
              <a:t>* Asebetetze-eskala: gutxienez 0 “batere asebeteta” eta gehienez 100 “oso asebeteta”.</a:t>
            </a:r>
          </a:p>
          <a:p>
            <a:pPr>
              <a:buClr>
                <a:srgbClr val="C0C0C0"/>
              </a:buClr>
              <a:buSzPts val="1800"/>
            </a:pPr>
            <a:r>
              <a:rPr lang="eu-ES" sz="700" i="1" dirty="0">
                <a:solidFill>
                  <a:schemeClr val="bg1">
                    <a:lumMod val="65000"/>
                  </a:schemeClr>
                </a:solidFill>
              </a:rPr>
              <a:t>** AIO: asebetetze-maila haztatua, 5 zerbitzu-arloei emandako garrantziaren arabera.</a:t>
            </a:r>
          </a:p>
          <a:p>
            <a:pPr>
              <a:buClr>
                <a:srgbClr val="C0C0C0"/>
              </a:buClr>
              <a:buSzPts val="1800"/>
            </a:pPr>
            <a:r>
              <a:rPr lang="eu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8751DE8-943E-4DFA-82C3-A994D14AC150}"/>
              </a:ext>
            </a:extLst>
          </p:cNvPr>
          <p:cNvSpPr/>
          <p:nvPr/>
        </p:nvSpPr>
        <p:spPr>
          <a:xfrm>
            <a:off x="2216035" y="3310207"/>
            <a:ext cx="27781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Lagin-errorea % 95,5eko konfiantza-mailarako 1,96 </a:t>
            </a:r>
            <a:r>
              <a:rPr lang="eu-ES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u-ES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</a:t>
            </a:r>
            <a:r>
              <a:rPr lang="eu-ES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m </a:t>
            </a:r>
            <a:r>
              <a:rPr lang="eu-ES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-ri dagokionez</a:t>
            </a:r>
            <a:endParaRPr lang="eu-ES" sz="600" i="1" dirty="0">
              <a:solidFill>
                <a:schemeClr val="bg1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2F9AA0BC-45D5-4503-9250-EDF9D11A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491" y="3541767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NPS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77" name="11 Gráfico">
            <a:extLst>
              <a:ext uri="{FF2B5EF4-FFF2-40B4-BE49-F238E27FC236}">
                <a16:creationId xmlns:a16="http://schemas.microsoft.com/office/drawing/2014/main" id="{3B85A88A-69ED-4632-AD87-2A68DF1F0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031570"/>
              </p:ext>
            </p:extLst>
          </p:nvPr>
        </p:nvGraphicFramePr>
        <p:xfrm>
          <a:off x="8559033" y="3733112"/>
          <a:ext cx="1725186" cy="125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78" name="13 CuadroTexto">
            <a:extLst>
              <a:ext uri="{FF2B5EF4-FFF2-40B4-BE49-F238E27FC236}">
                <a16:creationId xmlns:a16="http://schemas.microsoft.com/office/drawing/2014/main" id="{B4AAC2CF-9186-478C-9702-792DE588B495}"/>
              </a:ext>
            </a:extLst>
          </p:cNvPr>
          <p:cNvSpPr txBox="1"/>
          <p:nvPr/>
        </p:nvSpPr>
        <p:spPr>
          <a:xfrm>
            <a:off x="9621149" y="4285250"/>
            <a:ext cx="727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rgbClr val="C00000"/>
                </a:solidFill>
              </a:rPr>
              <a:t>- 8,7</a:t>
            </a:r>
            <a:endParaRPr lang="es-ES" sz="1000" i="1" dirty="0">
              <a:solidFill>
                <a:srgbClr val="C00000"/>
              </a:solidFill>
            </a:endParaRPr>
          </a:p>
        </p:txBody>
      </p:sp>
      <p:sp>
        <p:nvSpPr>
          <p:cNvPr id="79" name="Rectangle 3">
            <a:extLst>
              <a:ext uri="{FF2B5EF4-FFF2-40B4-BE49-F238E27FC236}">
                <a16:creationId xmlns:a16="http://schemas.microsoft.com/office/drawing/2014/main" id="{84DDB538-5BD8-41B9-83BE-2EB8F581E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829" y="5107607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irudia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0" name="7 Gráfico">
            <a:extLst>
              <a:ext uri="{FF2B5EF4-FFF2-40B4-BE49-F238E27FC236}">
                <a16:creationId xmlns:a16="http://schemas.microsoft.com/office/drawing/2014/main" id="{4EDE8F43-A111-4DA9-85DD-B06E0D402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169814"/>
              </p:ext>
            </p:extLst>
          </p:nvPr>
        </p:nvGraphicFramePr>
        <p:xfrm>
          <a:off x="5425604" y="5225090"/>
          <a:ext cx="2311597" cy="1095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1" name="Rectangle 3">
            <a:extLst>
              <a:ext uri="{FF2B5EF4-FFF2-40B4-BE49-F238E27FC236}">
                <a16:creationId xmlns:a16="http://schemas.microsoft.com/office/drawing/2014/main" id="{60918415-E4B2-4029-86EC-728315D8D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365" y="5116753"/>
            <a:ext cx="3138346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beste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sustatzaile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batzuen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aldean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2" name="7 Gráfico">
            <a:extLst>
              <a:ext uri="{FF2B5EF4-FFF2-40B4-BE49-F238E27FC236}">
                <a16:creationId xmlns:a16="http://schemas.microsoft.com/office/drawing/2014/main" id="{5CA066F8-0DE4-455E-AF50-C265D0E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59424"/>
              </p:ext>
            </p:extLst>
          </p:nvPr>
        </p:nvGraphicFramePr>
        <p:xfrm>
          <a:off x="8347686" y="5246486"/>
          <a:ext cx="2311597" cy="1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83" name="23 CuadroTexto">
            <a:extLst>
              <a:ext uri="{FF2B5EF4-FFF2-40B4-BE49-F238E27FC236}">
                <a16:creationId xmlns:a16="http://schemas.microsoft.com/office/drawing/2014/main" id="{37A69854-7710-43AF-B4B6-1AC6EA8AD00C}"/>
              </a:ext>
            </a:extLst>
          </p:cNvPr>
          <p:cNvSpPr txBox="1"/>
          <p:nvPr/>
        </p:nvSpPr>
        <p:spPr>
          <a:xfrm>
            <a:off x="2880003" y="3546975"/>
            <a:ext cx="212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 irudi instituzionala</a:t>
            </a:r>
          </a:p>
        </p:txBody>
      </p:sp>
      <p:sp>
        <p:nvSpPr>
          <p:cNvPr id="89" name="27 CuadroTexto">
            <a:extLst>
              <a:ext uri="{FF2B5EF4-FFF2-40B4-BE49-F238E27FC236}">
                <a16:creationId xmlns:a16="http://schemas.microsoft.com/office/drawing/2014/main" id="{5F4AEB4B-BE9B-40C8-90C3-A89B91400E96}"/>
              </a:ext>
            </a:extLst>
          </p:cNvPr>
          <p:cNvSpPr txBox="1"/>
          <p:nvPr/>
        </p:nvSpPr>
        <p:spPr>
          <a:xfrm>
            <a:off x="9240546" y="384120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90" name="28 CuadroTexto">
            <a:extLst>
              <a:ext uri="{FF2B5EF4-FFF2-40B4-BE49-F238E27FC236}">
                <a16:creationId xmlns:a16="http://schemas.microsoft.com/office/drawing/2014/main" id="{7889D294-5BE0-4F27-9815-8E510D9DEC97}"/>
              </a:ext>
            </a:extLst>
          </p:cNvPr>
          <p:cNvSpPr txBox="1"/>
          <p:nvPr/>
        </p:nvSpPr>
        <p:spPr>
          <a:xfrm>
            <a:off x="9670542" y="412863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91" name="29 CuadroTexto">
            <a:extLst>
              <a:ext uri="{FF2B5EF4-FFF2-40B4-BE49-F238E27FC236}">
                <a16:creationId xmlns:a16="http://schemas.microsoft.com/office/drawing/2014/main" id="{6D260F6E-9A5F-46AD-8FF5-2420CE035D7E}"/>
              </a:ext>
            </a:extLst>
          </p:cNvPr>
          <p:cNvSpPr txBox="1"/>
          <p:nvPr/>
        </p:nvSpPr>
        <p:spPr>
          <a:xfrm>
            <a:off x="9447159" y="4632131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92" name="30 CuadroTexto">
            <a:extLst>
              <a:ext uri="{FF2B5EF4-FFF2-40B4-BE49-F238E27FC236}">
                <a16:creationId xmlns:a16="http://schemas.microsoft.com/office/drawing/2014/main" id="{27F7E2D2-9620-4EED-ABF6-2FD6AB9028E8}"/>
              </a:ext>
            </a:extLst>
          </p:cNvPr>
          <p:cNvSpPr txBox="1"/>
          <p:nvPr/>
        </p:nvSpPr>
        <p:spPr>
          <a:xfrm>
            <a:off x="8787310" y="462578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-100</a:t>
            </a:r>
          </a:p>
        </p:txBody>
      </p:sp>
      <p:sp>
        <p:nvSpPr>
          <p:cNvPr id="93" name="31 CuadroTexto">
            <a:extLst>
              <a:ext uri="{FF2B5EF4-FFF2-40B4-BE49-F238E27FC236}">
                <a16:creationId xmlns:a16="http://schemas.microsoft.com/office/drawing/2014/main" id="{67D3D318-BC3A-492D-AB92-C74D46783190}"/>
              </a:ext>
            </a:extLst>
          </p:cNvPr>
          <p:cNvSpPr txBox="1"/>
          <p:nvPr/>
        </p:nvSpPr>
        <p:spPr>
          <a:xfrm>
            <a:off x="8698437" y="4167384"/>
            <a:ext cx="330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-50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4509AF0-B070-4368-8598-A40FF340E60A}"/>
              </a:ext>
            </a:extLst>
          </p:cNvPr>
          <p:cNvCxnSpPr/>
          <p:nvPr/>
        </p:nvCxnSpPr>
        <p:spPr>
          <a:xfrm>
            <a:off x="6012622" y="845626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3BFD045-B111-4CF9-A0EE-D13B5518C97F}"/>
              </a:ext>
            </a:extLst>
          </p:cNvPr>
          <p:cNvCxnSpPr/>
          <p:nvPr/>
        </p:nvCxnSpPr>
        <p:spPr>
          <a:xfrm>
            <a:off x="5869318" y="3736474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7 Gráfico">
            <a:extLst>
              <a:ext uri="{FF2B5EF4-FFF2-40B4-BE49-F238E27FC236}">
                <a16:creationId xmlns:a16="http://schemas.microsoft.com/office/drawing/2014/main" id="{CF45527E-EAEE-9A0F-501E-D850762E6D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667573"/>
              </p:ext>
            </p:extLst>
          </p:nvPr>
        </p:nvGraphicFramePr>
        <p:xfrm>
          <a:off x="5035631" y="2356243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8A15EF0E-CDE6-9989-F21F-B0F1587D2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156" y="2361266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91,5</a:t>
            </a:r>
          </a:p>
        </p:txBody>
      </p:sp>
      <p:graphicFrame>
        <p:nvGraphicFramePr>
          <p:cNvPr id="10" name="7 Gráfico">
            <a:extLst>
              <a:ext uri="{FF2B5EF4-FFF2-40B4-BE49-F238E27FC236}">
                <a16:creationId xmlns:a16="http://schemas.microsoft.com/office/drawing/2014/main" id="{0CE370C8-A3D9-9E4C-1D06-63DB72739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219278"/>
              </p:ext>
            </p:extLst>
          </p:nvPr>
        </p:nvGraphicFramePr>
        <p:xfrm>
          <a:off x="5035631" y="2591426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0AFCFAC3-D792-6C6B-3C0F-A60A91BEA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254" y="2596449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97,7</a:t>
            </a:r>
          </a:p>
        </p:txBody>
      </p:sp>
      <p:graphicFrame>
        <p:nvGraphicFramePr>
          <p:cNvPr id="15" name="7 Gráfico">
            <a:extLst>
              <a:ext uri="{FF2B5EF4-FFF2-40B4-BE49-F238E27FC236}">
                <a16:creationId xmlns:a16="http://schemas.microsoft.com/office/drawing/2014/main" id="{0B940196-C6E1-027D-CB36-DDDE2C399F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26386"/>
              </p:ext>
            </p:extLst>
          </p:nvPr>
        </p:nvGraphicFramePr>
        <p:xfrm>
          <a:off x="5032142" y="2825768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7" name="Rectangle 3">
            <a:extLst>
              <a:ext uri="{FF2B5EF4-FFF2-40B4-BE49-F238E27FC236}">
                <a16:creationId xmlns:a16="http://schemas.microsoft.com/office/drawing/2014/main" id="{F55DC6D8-C597-BBBA-5CBD-AD32914BF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327" y="2830791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93,1</a:t>
            </a:r>
          </a:p>
        </p:txBody>
      </p:sp>
      <p:graphicFrame>
        <p:nvGraphicFramePr>
          <p:cNvPr id="18" name="7 Gráfico">
            <a:extLst>
              <a:ext uri="{FF2B5EF4-FFF2-40B4-BE49-F238E27FC236}">
                <a16:creationId xmlns:a16="http://schemas.microsoft.com/office/drawing/2014/main" id="{223D59B7-0E7D-BE90-B0AC-FDEE7F855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999300"/>
              </p:ext>
            </p:extLst>
          </p:nvPr>
        </p:nvGraphicFramePr>
        <p:xfrm>
          <a:off x="5035631" y="3050553"/>
          <a:ext cx="368580" cy="30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" name="Rectangle 3">
            <a:extLst>
              <a:ext uri="{FF2B5EF4-FFF2-40B4-BE49-F238E27FC236}">
                <a16:creationId xmlns:a16="http://schemas.microsoft.com/office/drawing/2014/main" id="{2F5F0668-C982-997E-346F-B50E8D0E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400" y="3055576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95,4</a:t>
            </a:r>
          </a:p>
        </p:txBody>
      </p:sp>
      <p:graphicFrame>
        <p:nvGraphicFramePr>
          <p:cNvPr id="22" name="10 Tabla">
            <a:extLst>
              <a:ext uri="{FF2B5EF4-FFF2-40B4-BE49-F238E27FC236}">
                <a16:creationId xmlns:a16="http://schemas.microsoft.com/office/drawing/2014/main" id="{7070FC9D-7CBA-8422-0F5E-F45624A1F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35186"/>
              </p:ext>
            </p:extLst>
          </p:nvPr>
        </p:nvGraphicFramePr>
        <p:xfrm>
          <a:off x="7273088" y="3882618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</a:t>
                      </a:r>
                      <a:r>
                        <a:rPr lang="es-ES" sz="80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Bilbo</a:t>
                      </a:r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56,92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55,19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10 Tabla">
            <a:extLst>
              <a:ext uri="{FF2B5EF4-FFF2-40B4-BE49-F238E27FC236}">
                <a16:creationId xmlns:a16="http://schemas.microsoft.com/office/drawing/2014/main" id="{65704329-1790-D825-FD5B-77368B8AD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288577"/>
              </p:ext>
            </p:extLst>
          </p:nvPr>
        </p:nvGraphicFramePr>
        <p:xfrm>
          <a:off x="10258981" y="3867770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</a:t>
                      </a:r>
                      <a:r>
                        <a:rPr lang="es-ES" sz="80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Bilbo</a:t>
                      </a:r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- 25,5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- 33,3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10 Tabla">
            <a:extLst>
              <a:ext uri="{FF2B5EF4-FFF2-40B4-BE49-F238E27FC236}">
                <a16:creationId xmlns:a16="http://schemas.microsoft.com/office/drawing/2014/main" id="{9ABEFE56-ADF3-35AA-A1FB-1B0366359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63705"/>
              </p:ext>
            </p:extLst>
          </p:nvPr>
        </p:nvGraphicFramePr>
        <p:xfrm>
          <a:off x="7287733" y="5405564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67,26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</a:t>
                      </a:r>
                      <a:r>
                        <a:rPr lang="es-ES" sz="80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Bilbo</a:t>
                      </a:r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52,59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66,43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51,11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10 Tabla">
            <a:extLst>
              <a:ext uri="{FF2B5EF4-FFF2-40B4-BE49-F238E27FC236}">
                <a16:creationId xmlns:a16="http://schemas.microsoft.com/office/drawing/2014/main" id="{B43B3F0E-FEF1-83B5-FAED-5346ADAEC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0976"/>
              </p:ext>
            </p:extLst>
          </p:nvPr>
        </p:nvGraphicFramePr>
        <p:xfrm>
          <a:off x="10265075" y="5398477"/>
          <a:ext cx="1283608" cy="10301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B-086 (Barakaldo)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58,75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B-090 (</a:t>
                      </a:r>
                      <a:r>
                        <a:rPr lang="es-ES" sz="80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Bilbo</a:t>
                      </a:r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49,33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B-097 (Basauri)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69,38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25752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G-070 (Zarautz)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AB966D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CuadroTexto 41">
            <a:extLst>
              <a:ext uri="{FF2B5EF4-FFF2-40B4-BE49-F238E27FC236}">
                <a16:creationId xmlns:a16="http://schemas.microsoft.com/office/drawing/2014/main" id="{E4B3C987-3ADF-AA18-9252-D645DA6432BB}"/>
              </a:ext>
            </a:extLst>
          </p:cNvPr>
          <p:cNvSpPr txBox="1"/>
          <p:nvPr/>
        </p:nvSpPr>
        <p:spPr>
          <a:xfrm>
            <a:off x="2130680" y="3870921"/>
            <a:ext cx="188690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Kalitateko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zerbitzuak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eskaintzen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ditu</a:t>
            </a:r>
            <a:endParaRPr lang="es-ES" sz="9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1BA0BA1-38C0-23DC-C684-4DC26AD7ECBB}"/>
              </a:ext>
            </a:extLst>
          </p:cNvPr>
          <p:cNvSpPr txBox="1"/>
          <p:nvPr/>
        </p:nvSpPr>
        <p:spPr>
          <a:xfrm>
            <a:off x="4222058" y="3870921"/>
            <a:ext cx="12523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Gardena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da</a:t>
            </a:r>
            <a:endParaRPr lang="es-ES" sz="9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D956B100-D731-0773-64E2-7481FE258A64}"/>
              </a:ext>
            </a:extLst>
          </p:cNvPr>
          <p:cNvSpPr txBox="1"/>
          <p:nvPr/>
        </p:nvSpPr>
        <p:spPr>
          <a:xfrm>
            <a:off x="2119358" y="5136142"/>
            <a:ext cx="176282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Ingurumena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errespetatzen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du</a:t>
            </a:r>
            <a:endParaRPr lang="es-ES" sz="9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AD35D925-EFF1-CBF3-9B0D-623884BD8F8F}"/>
              </a:ext>
            </a:extLst>
          </p:cNvPr>
          <p:cNvSpPr txBox="1"/>
          <p:nvPr/>
        </p:nvSpPr>
        <p:spPr>
          <a:xfrm>
            <a:off x="4153910" y="5115365"/>
            <a:ext cx="1511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Gizarteari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ekarpenak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egiten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dizkio</a:t>
            </a:r>
            <a:endParaRPr lang="es-ES" sz="900" dirty="0"/>
          </a:p>
        </p:txBody>
      </p:sp>
      <p:graphicFrame>
        <p:nvGraphicFramePr>
          <p:cNvPr id="50" name="32 Gráfico">
            <a:extLst>
              <a:ext uri="{FF2B5EF4-FFF2-40B4-BE49-F238E27FC236}">
                <a16:creationId xmlns:a16="http://schemas.microsoft.com/office/drawing/2014/main" id="{D5C1FB58-407B-9355-647B-7C53A56DF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0240156"/>
              </p:ext>
            </p:extLst>
          </p:nvPr>
        </p:nvGraphicFramePr>
        <p:xfrm>
          <a:off x="2156374" y="4124082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51" name="Rectangle 3">
            <a:extLst>
              <a:ext uri="{FF2B5EF4-FFF2-40B4-BE49-F238E27FC236}">
                <a16:creationId xmlns:a16="http://schemas.microsoft.com/office/drawing/2014/main" id="{5BD11826-F48D-708C-F133-BB893434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279" y="3943959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62,03</a:t>
            </a:r>
          </a:p>
        </p:txBody>
      </p:sp>
      <p:graphicFrame>
        <p:nvGraphicFramePr>
          <p:cNvPr id="52" name="32 Gráfico">
            <a:extLst>
              <a:ext uri="{FF2B5EF4-FFF2-40B4-BE49-F238E27FC236}">
                <a16:creationId xmlns:a16="http://schemas.microsoft.com/office/drawing/2014/main" id="{AEF939BA-05BC-A951-11E0-072066835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3547417"/>
              </p:ext>
            </p:extLst>
          </p:nvPr>
        </p:nvGraphicFramePr>
        <p:xfrm>
          <a:off x="4016144" y="4139593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3" name="32 Gráfico">
            <a:extLst>
              <a:ext uri="{FF2B5EF4-FFF2-40B4-BE49-F238E27FC236}">
                <a16:creationId xmlns:a16="http://schemas.microsoft.com/office/drawing/2014/main" id="{3F4EB3FF-9D10-8BBC-C5EE-28E7A62788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416679"/>
              </p:ext>
            </p:extLst>
          </p:nvPr>
        </p:nvGraphicFramePr>
        <p:xfrm>
          <a:off x="2234887" y="5539007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54" name="32 Gráfico">
            <a:extLst>
              <a:ext uri="{FF2B5EF4-FFF2-40B4-BE49-F238E27FC236}">
                <a16:creationId xmlns:a16="http://schemas.microsoft.com/office/drawing/2014/main" id="{D0B42CFE-2F04-7E98-56BD-D4378C168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22196"/>
              </p:ext>
            </p:extLst>
          </p:nvPr>
        </p:nvGraphicFramePr>
        <p:xfrm>
          <a:off x="4065098" y="5539007"/>
          <a:ext cx="1722579" cy="97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55" name="Rectangle 3">
            <a:extLst>
              <a:ext uri="{FF2B5EF4-FFF2-40B4-BE49-F238E27FC236}">
                <a16:creationId xmlns:a16="http://schemas.microsoft.com/office/drawing/2014/main" id="{5FECE668-AEF0-81F3-5122-595631C1C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914" y="3953266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58,59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9ACC6307-5AD9-4B52-9E2A-D6097063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4817" y="5362065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70,17</a:t>
            </a: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7B12A2E5-45AC-A115-B25C-44D67D434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437" y="5352737"/>
            <a:ext cx="1327927" cy="2474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400"/>
              </a:lnSpc>
              <a:buClr>
                <a:srgbClr val="C0C0C0"/>
              </a:buClr>
              <a:buSzPts val="1800"/>
            </a:pPr>
            <a:r>
              <a:rPr lang="es-ES" sz="700" dirty="0">
                <a:solidFill>
                  <a:srgbClr val="A48536"/>
                </a:solidFill>
                <a:latin typeface="Helvetica" pitchFamily="34" charset="0"/>
              </a:rPr>
              <a:t>71,33</a:t>
            </a:r>
          </a:p>
        </p:txBody>
      </p:sp>
    </p:spTree>
    <p:extLst>
      <p:ext uri="{BB962C8B-B14F-4D97-AF65-F5344CB8AC3E}">
        <p14:creationId xmlns:p14="http://schemas.microsoft.com/office/powerpoint/2010/main" val="109927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342</Words>
  <Application>Microsoft Office PowerPoint</Application>
  <PresentationFormat>Panorámica</PresentationFormat>
  <Paragraphs>122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Bahnschrift Light SemiCondensed</vt:lpstr>
      <vt:lpstr>Calibri</vt:lpstr>
      <vt:lpstr>Calibri Light</vt:lpstr>
      <vt:lpstr>Century Gothic</vt:lpstr>
      <vt:lpstr>Helvetica</vt:lpstr>
      <vt:lpstr>Symbol</vt:lpstr>
      <vt:lpstr>Wingdings</vt:lpstr>
      <vt:lpstr>Tema de Office</vt:lpstr>
      <vt:lpstr>Presentación de PowerPoint</vt:lpstr>
    </vt:vector>
  </TitlesOfParts>
  <Company>Ikertalde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Kepa Salaverria</dc:creator>
  <cp:lastModifiedBy>Jose Miguel Olea</cp:lastModifiedBy>
  <cp:revision>82</cp:revision>
  <cp:lastPrinted>2023-01-26T13:52:38Z</cp:lastPrinted>
  <dcterms:created xsi:type="dcterms:W3CDTF">2020-12-21T16:30:31Z</dcterms:created>
  <dcterms:modified xsi:type="dcterms:W3CDTF">2023-01-26T14:00:25Z</dcterms:modified>
</cp:coreProperties>
</file>