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6C2"/>
    <a:srgbClr val="AB966D"/>
    <a:srgbClr val="D3BA7B"/>
    <a:srgbClr val="A48536"/>
    <a:srgbClr val="D3C9C3"/>
    <a:srgbClr val="6F610F"/>
    <a:srgbClr val="E6D04A"/>
    <a:srgbClr val="FDFBF1"/>
    <a:srgbClr val="F8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2376002573444"/>
          <c:y val="0.23088826929654599"/>
          <c:w val="0.53538317445673511"/>
          <c:h val="0.6896126205283386"/>
        </c:manualLayout>
      </c:layout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solidFill>
                <a:srgbClr val="3EA6C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6843713956383649E-2"/>
                  <c:y val="1.1879554673685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40-4589-90AD-98C7E527C88F}"/>
                </c:ext>
              </c:extLst>
            </c:dLbl>
            <c:dLbl>
              <c:idx val="1"/>
              <c:layout>
                <c:manualLayout>
                  <c:x val="-2.746441114573419E-2"/>
                  <c:y val="-3.771929911404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0-4589-90AD-98C7E527C88F}"/>
                </c:ext>
              </c:extLst>
            </c:dLbl>
            <c:dLbl>
              <c:idx val="2"/>
              <c:layout>
                <c:manualLayout>
                  <c:x val="-3.7812396474147289E-2"/>
                  <c:y val="-1.7389761376604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40-4589-90AD-98C7E527C88F}"/>
                </c:ext>
              </c:extLst>
            </c:dLbl>
            <c:dLbl>
              <c:idx val="3"/>
              <c:layout>
                <c:manualLayout>
                  <c:x val="-1.6389815992202895E-2"/>
                  <c:y val="-2.5146294251602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0-4589-90AD-98C7E527C88F}"/>
                </c:ext>
              </c:extLst>
            </c:dLbl>
            <c:dLbl>
              <c:idx val="4"/>
              <c:layout>
                <c:manualLayout>
                  <c:x val="2.7787862347409585E-3"/>
                  <c:y val="2.2002769612658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40-4589-90AD-98C7E527C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68574C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Hoja1!$B$2:$B$6</c:f>
              <c:numCache>
                <c:formatCode>###0.00</c:formatCode>
                <c:ptCount val="5"/>
                <c:pt idx="0">
                  <c:v>19.269230769230774</c:v>
                </c:pt>
                <c:pt idx="1">
                  <c:v>20.25</c:v>
                </c:pt>
                <c:pt idx="2">
                  <c:v>22.5</c:v>
                </c:pt>
                <c:pt idx="3">
                  <c:v>19.711538461538474</c:v>
                </c:pt>
                <c:pt idx="4">
                  <c:v>18.269230769230766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40-4589-90AD-98C7E527C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94304"/>
        <c:axId val="156209920"/>
      </c:radarChart>
      <c:catAx>
        <c:axId val="154594304"/>
        <c:scaling>
          <c:orientation val="minMax"/>
        </c:scaling>
        <c:delete val="1"/>
        <c:axPos val="b"/>
        <c:majorGridlines/>
        <c:numFmt formatCode="General" sourceLinked="0"/>
        <c:majorTickMark val="none"/>
        <c:minorTickMark val="none"/>
        <c:tickLblPos val="nextTo"/>
        <c:crossAx val="156209920"/>
        <c:crosses val="autoZero"/>
        <c:auto val="1"/>
        <c:lblAlgn val="ctr"/>
        <c:lblOffset val="100"/>
        <c:noMultiLvlLbl val="0"/>
      </c:catAx>
      <c:valAx>
        <c:axId val="156209920"/>
        <c:scaling>
          <c:orientation val="minMax"/>
          <c:max val="24"/>
          <c:min val="10"/>
        </c:scaling>
        <c:delete val="1"/>
        <c:axPos val="l"/>
        <c:majorGridlines>
          <c:spPr>
            <a:ln>
              <a:prstDash val="dashDot"/>
            </a:ln>
          </c:spPr>
        </c:majorGridlines>
        <c:numFmt formatCode="#,##0" sourceLinked="0"/>
        <c:majorTickMark val="none"/>
        <c:minorTickMark val="none"/>
        <c:tickLblPos val="nextTo"/>
        <c:crossAx val="154594304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5DB-4EB8-A5E6-78694853887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5DB-4EB8-A5E6-786948538871}"/>
              </c:ext>
            </c:extLst>
          </c:dPt>
          <c:dLbls>
            <c:dLbl>
              <c:idx val="0"/>
              <c:layout>
                <c:manualLayout>
                  <c:x val="0.18257131339956845"/>
                  <c:y val="-8.32639230785186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DB-4EB8-A5E6-7869485388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DB-4EB8-A5E6-786948538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80.180823302427441</c:v>
                </c:pt>
                <c:pt idx="1">
                  <c:v>19.819176697572559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DB-4EB8-A5E6-786948538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F30-4936-BC82-333257080B4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F30-4936-BC82-333257080B4D}"/>
              </c:ext>
            </c:extLst>
          </c:dPt>
          <c:dLbls>
            <c:dLbl>
              <c:idx val="0"/>
              <c:layout>
                <c:manualLayout>
                  <c:x val="0.17563939013112645"/>
                  <c:y val="-0.123466924876453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30-4936-BC82-333257080B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30-4936-BC82-333257080B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72.207667581161417</c:v>
                </c:pt>
                <c:pt idx="1">
                  <c:v>27.792332418838583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30-4936-BC82-333257080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EA6C2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F82-454C-ABAF-B5A60646AAB3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F82-454C-ABAF-B5A60646AAB3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0.89700000000000002</c:v>
                </c:pt>
                <c:pt idx="1">
                  <c:v>0.10299999999999998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82-454C-ABAF-B5A60646AA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5D01-4499-914B-98CEB2EE1A1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D01-4499-914B-98CEB2EE1A15}"/>
              </c:ext>
            </c:extLst>
          </c:dPt>
          <c:dLbls>
            <c:dLbl>
              <c:idx val="0"/>
              <c:layout>
                <c:manualLayout>
                  <c:x val="0.17563939013112656"/>
                  <c:y val="-8.1875354101463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01-4499-914B-98CEB2EE1A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01-4499-914B-98CEB2EE1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1-4499-914B-98CEB2EE1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545-477A-B736-656F5FDF3F3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545-477A-B736-656F5FDF3F3A}"/>
              </c:ext>
            </c:extLst>
          </c:dPt>
          <c:dLbls>
            <c:dLbl>
              <c:idx val="0"/>
              <c:layout>
                <c:manualLayout>
                  <c:x val="0.17563939013112645"/>
                  <c:y val="-0.123466924876453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45-477A-B736-656F5FDF3F3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45-477A-B736-656F5FDF3F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68.62222222222222</c:v>
                </c:pt>
                <c:pt idx="1">
                  <c:v>31.37777777777778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45-477A-B736-656F5FDF3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914-4541-800D-B7D7C7915A3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914-4541-800D-B7D7C7915A3E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0.96399999999999997</c:v>
                </c:pt>
                <c:pt idx="1">
                  <c:v>3.6000000000000032E-2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14-4541-800D-B7D7C7915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4C8-4445-B05F-2554FD36DB2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4C8-4445-B05F-2554FD36DB2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0.82099999999999995</c:v>
                </c:pt>
                <c:pt idx="1">
                  <c:v>0.17900000000000005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8-4445-B05F-2554FD36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EA6C2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4C8-4445-B05F-2554FD36DB2A}"/>
              </c:ext>
            </c:extLst>
          </c:dPt>
          <c:dPt>
            <c:idx val="1"/>
            <c:bubble3D val="0"/>
            <c:spPr>
              <a:solidFill>
                <a:srgbClr val="3EA6C2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4C8-4445-B05F-2554FD36DB2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8-4445-B05F-2554FD36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2376002573444"/>
          <c:y val="0.23088826929654599"/>
          <c:w val="0.53538317445673511"/>
          <c:h val="0.6896126205283386"/>
        </c:manualLayout>
      </c:layout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Araba</c:v>
                </c:pt>
              </c:strCache>
            </c:strRef>
          </c:tx>
          <c:spPr>
            <a:ln w="9525">
              <a:solidFill>
                <a:srgbClr val="A48536"/>
              </a:solidFill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3747734665062825E-2"/>
                  <c:y val="5.4170617083210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40-4589-90AD-98C7E527C88F}"/>
                </c:ext>
              </c:extLst>
            </c:dLbl>
            <c:dLbl>
              <c:idx val="1"/>
              <c:layout>
                <c:manualLayout>
                  <c:x val="-1.8083531259683275E-2"/>
                  <c:y val="-3.167786103318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0-4589-90AD-98C7E527C88F}"/>
                </c:ext>
              </c:extLst>
            </c:dLbl>
            <c:dLbl>
              <c:idx val="2"/>
              <c:layout>
                <c:manualLayout>
                  <c:x val="3.2543634588871488E-2"/>
                  <c:y val="-8.384714516300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40-4589-90AD-98C7E527C88F}"/>
                </c:ext>
              </c:extLst>
            </c:dLbl>
            <c:dLbl>
              <c:idx val="3"/>
              <c:layout>
                <c:manualLayout>
                  <c:x val="-4.4532228417410349E-2"/>
                  <c:y val="-4.9312615628474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0-4589-90AD-98C7E527C88F}"/>
                </c:ext>
              </c:extLst>
            </c:dLbl>
            <c:dLbl>
              <c:idx val="4"/>
              <c:layout>
                <c:manualLayout>
                  <c:x val="7.4691883056088714E-3"/>
                  <c:y val="6.4293832022183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40-4589-90AD-98C7E527C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>
                    <a:solidFill>
                      <a:srgbClr val="AB966D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Hoja1!$B$2:$B$6</c:f>
              <c:numCache>
                <c:formatCode>###0.00</c:formatCode>
                <c:ptCount val="5"/>
                <c:pt idx="0">
                  <c:v>18.565217391304344</c:v>
                </c:pt>
                <c:pt idx="1">
                  <c:v>20.34782608695652</c:v>
                </c:pt>
                <c:pt idx="2">
                  <c:v>23.260869565217387</c:v>
                </c:pt>
                <c:pt idx="3">
                  <c:v>19.347826086956523</c:v>
                </c:pt>
                <c:pt idx="4">
                  <c:v>18.478260869565215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40-4589-90AD-98C7E527C8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Bizkaia</c:v>
                </c:pt>
              </c:strCache>
            </c:strRef>
          </c:tx>
          <c:spPr>
            <a:ln w="127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0975226921282863E-2"/>
                  <c:y val="5.43742230979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C7-4E5A-AC4C-D0B4D094EA2F}"/>
                </c:ext>
              </c:extLst>
            </c:dLbl>
            <c:dLbl>
              <c:idx val="1"/>
              <c:layout>
                <c:manualLayout>
                  <c:x val="0"/>
                  <c:y val="6.645738378639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B1-4A6B-9E92-7C3C241C1643}"/>
                </c:ext>
              </c:extLst>
            </c:dLbl>
            <c:dLbl>
              <c:idx val="2"/>
              <c:layout>
                <c:manualLayout>
                  <c:x val="-3.7523216566943303E-2"/>
                  <c:y val="-6.0415803442179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B1-4A6B-9E92-7C3C241C1643}"/>
                </c:ext>
              </c:extLst>
            </c:dLbl>
            <c:dLbl>
              <c:idx val="3"/>
              <c:layout>
                <c:manualLayout>
                  <c:x val="2.8142412425207475E-2"/>
                  <c:y val="-1.812474103265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B1-4A6B-9E92-7C3C241C1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Hoja1!$C$2:$C$6</c:f>
              <c:numCache>
                <c:formatCode>###0.00</c:formatCode>
                <c:ptCount val="5"/>
                <c:pt idx="0">
                  <c:v>19.814814814814813</c:v>
                </c:pt>
                <c:pt idx="1">
                  <c:v>20.185185185185187</c:v>
                </c:pt>
                <c:pt idx="2">
                  <c:v>22.037037037037038</c:v>
                </c:pt>
                <c:pt idx="3">
                  <c:v>20</c:v>
                </c:pt>
                <c:pt idx="4">
                  <c:v>17.962962962962965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C7-4E5A-AC4C-D0B4D094EA2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Gipuzkoa</c:v>
                </c:pt>
              </c:strCache>
            </c:strRef>
          </c:tx>
          <c:spPr>
            <a:ln w="9525"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0.16916424963809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B1-4A6B-9E92-7C3C241C1643}"/>
                </c:ext>
              </c:extLst>
            </c:dLbl>
            <c:dLbl>
              <c:idx val="1"/>
              <c:layout>
                <c:manualLayout>
                  <c:x val="-0.1125696497008299"/>
                  <c:y val="3.6249482065307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B1-4A6B-9E92-7C3C241C1643}"/>
                </c:ext>
              </c:extLst>
            </c:dLbl>
            <c:dLbl>
              <c:idx val="2"/>
              <c:layout>
                <c:manualLayout>
                  <c:x val="-7.9736835204754511E-2"/>
                  <c:y val="-9.0623705163267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B1-4A6B-9E92-7C3C241C1643}"/>
                </c:ext>
              </c:extLst>
            </c:dLbl>
            <c:dLbl>
              <c:idx val="3"/>
              <c:layout>
                <c:manualLayout>
                  <c:x val="8.9117639346490349E-2"/>
                  <c:y val="-9.6665285507485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B1-4A6B-9E92-7C3C241C1643}"/>
                </c:ext>
              </c:extLst>
            </c:dLbl>
            <c:dLbl>
              <c:idx val="4"/>
              <c:layout>
                <c:manualLayout>
                  <c:x val="0.12664085591343363"/>
                  <c:y val="4.833264275374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B1-4A6B-9E92-7C3C241C1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5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Hoja1!$D$2:$D$6</c:f>
              <c:numCache>
                <c:formatCode>###0.00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6-4052-A24F-DA16E1D62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94304"/>
        <c:axId val="156209920"/>
      </c:radarChart>
      <c:catAx>
        <c:axId val="154594304"/>
        <c:scaling>
          <c:orientation val="minMax"/>
        </c:scaling>
        <c:delete val="1"/>
        <c:axPos val="b"/>
        <c:majorGridlines/>
        <c:numFmt formatCode="General" sourceLinked="0"/>
        <c:majorTickMark val="none"/>
        <c:minorTickMark val="none"/>
        <c:tickLblPos val="nextTo"/>
        <c:crossAx val="156209920"/>
        <c:crosses val="autoZero"/>
        <c:auto val="1"/>
        <c:lblAlgn val="ctr"/>
        <c:lblOffset val="100"/>
        <c:noMultiLvlLbl val="0"/>
      </c:catAx>
      <c:valAx>
        <c:axId val="156209920"/>
        <c:scaling>
          <c:orientation val="minMax"/>
          <c:max val="24"/>
          <c:min val="10"/>
        </c:scaling>
        <c:delete val="1"/>
        <c:axPos val="l"/>
        <c:majorGridlines>
          <c:spPr>
            <a:ln>
              <a:prstDash val="dashDot"/>
            </a:ln>
          </c:spPr>
        </c:majorGridlines>
        <c:numFmt formatCode="#,##0" sourceLinked="0"/>
        <c:majorTickMark val="none"/>
        <c:minorTickMark val="none"/>
        <c:tickLblPos val="nextTo"/>
        <c:crossAx val="154594304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270769894414248"/>
          <c:y val="0.15889546591288042"/>
          <c:w val="0.30276619232051921"/>
          <c:h val="0.26207376531742799"/>
        </c:manualLayout>
      </c:layout>
      <c:overlay val="0"/>
      <c:txPr>
        <a:bodyPr/>
        <a:lstStyle/>
        <a:p>
          <a:pPr>
            <a:defRPr sz="700" b="1" i="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8166220093424704"/>
                  <c:y val="-0.178922352576439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78.846153846153896</c:v>
                </c:pt>
                <c:pt idx="1">
                  <c:v>21.153846153846104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5DB-4EB8-A5E6-78694853887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5DB-4EB8-A5E6-786948538871}"/>
              </c:ext>
            </c:extLst>
          </c:dPt>
          <c:dLbls>
            <c:dLbl>
              <c:idx val="0"/>
              <c:layout>
                <c:manualLayout>
                  <c:x val="0.18859412420268892"/>
                  <c:y val="-0.180310921553494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DB-4EB8-A5E6-7869485388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DB-4EB8-A5E6-786948538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DB-4EB8-A5E6-786948538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F30-4936-BC82-333257080B4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F30-4936-BC82-333257080B4D}"/>
              </c:ext>
            </c:extLst>
          </c:dPt>
          <c:dLbls>
            <c:dLbl>
              <c:idx val="0"/>
              <c:layout>
                <c:manualLayout>
                  <c:x val="0.17563939013112656"/>
                  <c:y val="-0.206650066426432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30-4936-BC82-333257080B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30-4936-BC82-333257080B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78.518519999999995</c:v>
                </c:pt>
                <c:pt idx="1">
                  <c:v>21.481480000000005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30-4936-BC82-333257080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6961657932800608"/>
                  <c:y val="-0.123466924876453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75.331785749506906</c:v>
                </c:pt>
                <c:pt idx="1">
                  <c:v>24.668214250493094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30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07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53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8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76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8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83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61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0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1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chart" Target="../charts/chart8.xml"/><Relationship Id="rId18" Type="http://schemas.openxmlformats.org/officeDocument/2006/relationships/chart" Target="../charts/chart12.xml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17" Type="http://schemas.openxmlformats.org/officeDocument/2006/relationships/image" Target="../media/image4.png"/><Relationship Id="rId2" Type="http://schemas.openxmlformats.org/officeDocument/2006/relationships/image" Target="../media/image1.png"/><Relationship Id="rId16" Type="http://schemas.openxmlformats.org/officeDocument/2006/relationships/chart" Target="../charts/chart11.xml"/><Relationship Id="rId20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hart" Target="../charts/chart6.xml"/><Relationship Id="rId5" Type="http://schemas.openxmlformats.org/officeDocument/2006/relationships/chart" Target="../charts/chart1.xml"/><Relationship Id="rId15" Type="http://schemas.openxmlformats.org/officeDocument/2006/relationships/chart" Target="../charts/chart10.xml"/><Relationship Id="rId10" Type="http://schemas.openxmlformats.org/officeDocument/2006/relationships/chart" Target="../charts/chart5.xml"/><Relationship Id="rId19" Type="http://schemas.openxmlformats.org/officeDocument/2006/relationships/chart" Target="../charts/chart13.xml"/><Relationship Id="rId4" Type="http://schemas.openxmlformats.org/officeDocument/2006/relationships/image" Target="../media/image2.png"/><Relationship Id="rId9" Type="http://schemas.openxmlformats.org/officeDocument/2006/relationships/chart" Target="../charts/chart4.xml"/><Relationship Id="rId1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71DD088A-6A3E-495B-A821-E994485FA757}"/>
              </a:ext>
            </a:extLst>
          </p:cNvPr>
          <p:cNvGrpSpPr/>
          <p:nvPr/>
        </p:nvGrpSpPr>
        <p:grpSpPr>
          <a:xfrm>
            <a:off x="3903" y="-5943"/>
            <a:ext cx="12188096" cy="6863943"/>
            <a:chOff x="3903" y="-5943"/>
            <a:chExt cx="12188096" cy="6863943"/>
          </a:xfrm>
          <a:solidFill>
            <a:schemeClr val="bg1">
              <a:lumMod val="95000"/>
            </a:schemeClr>
          </a:solidFill>
        </p:grpSpPr>
        <p:pic>
          <p:nvPicPr>
            <p:cNvPr id="65" name="Imagen 64">
              <a:extLst>
                <a:ext uri="{FF2B5EF4-FFF2-40B4-BE49-F238E27FC236}">
                  <a16:creationId xmlns:a16="http://schemas.microsoft.com/office/drawing/2014/main" id="{CF4AB343-4285-4B7E-8421-04DD0825A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36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saturation sat="23000"/>
                      </a14:imgEffect>
                      <a14:imgEffect>
                        <a14:brightnessContrast bright="1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03" y="-5943"/>
              <a:ext cx="2295003" cy="6863759"/>
            </a:xfrm>
            <a:prstGeom prst="rect">
              <a:avLst/>
            </a:prstGeom>
            <a:solidFill>
              <a:srgbClr val="3EA6C2">
                <a:alpha val="16000"/>
              </a:srgbClr>
            </a:solidFill>
          </p:spPr>
        </p:pic>
        <p:sp>
          <p:nvSpPr>
            <p:cNvPr id="6" name="Rectángulo redondeado 5"/>
            <p:cNvSpPr/>
            <p:nvPr/>
          </p:nvSpPr>
          <p:spPr>
            <a:xfrm>
              <a:off x="1904524" y="0"/>
              <a:ext cx="10287475" cy="6858000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921" t="17125" r="8341" b="17579"/>
          <a:stretch/>
        </p:blipFill>
        <p:spPr>
          <a:xfrm>
            <a:off x="11063559" y="52365"/>
            <a:ext cx="969527" cy="47747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954471" y="55547"/>
            <a:ext cx="7625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EA6C2"/>
                </a:solidFill>
                <a:latin typeface="Bahnschrift Light SemiCondensed" panose="020B0502040204020203" pitchFamily="34" charset="0"/>
                <a:ea typeface="Brandon Grotesque Thin" charset="0"/>
                <a:cs typeface="Brandon Grotesque Thin" charset="0"/>
              </a:rPr>
              <a:t>VISESAKO BEZEROEN ASEBETETZEA AROC MODALITATEAN, 2021</a:t>
            </a:r>
          </a:p>
          <a:p>
            <a:endParaRPr lang="es-ES" sz="2000" b="1" dirty="0">
              <a:solidFill>
                <a:schemeClr val="accent4">
                  <a:lumMod val="75000"/>
                </a:schemeClr>
              </a:solidFill>
              <a:latin typeface="Bahnschrift Light SemiCondensed" panose="020B0502040204020203" pitchFamily="34" charset="0"/>
              <a:ea typeface="Brandon Grotesque Thin" charset="0"/>
              <a:cs typeface="Brandon Grotesque Thin" charset="0"/>
            </a:endParaRPr>
          </a:p>
        </p:txBody>
      </p:sp>
      <p:graphicFrame>
        <p:nvGraphicFramePr>
          <p:cNvPr id="8" name="37 Gráfico"/>
          <p:cNvGraphicFramePr/>
          <p:nvPr>
            <p:extLst>
              <p:ext uri="{D42A27DB-BD31-4B8C-83A1-F6EECF244321}">
                <p14:modId xmlns:p14="http://schemas.microsoft.com/office/powerpoint/2010/main" val="1888216768"/>
              </p:ext>
            </p:extLst>
          </p:nvPr>
        </p:nvGraphicFramePr>
        <p:xfrm>
          <a:off x="6869019" y="876703"/>
          <a:ext cx="2707657" cy="210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Conector recto 10"/>
          <p:cNvCxnSpPr/>
          <p:nvPr/>
        </p:nvCxnSpPr>
        <p:spPr>
          <a:xfrm>
            <a:off x="6549542" y="875742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3 CuadroTexto"/>
          <p:cNvSpPr txBox="1"/>
          <p:nvPr/>
        </p:nvSpPr>
        <p:spPr>
          <a:xfrm>
            <a:off x="2065168" y="505698"/>
            <a:ext cx="108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Fitxa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teknikoa</a:t>
            </a:r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16" name="23 CuadroTexto"/>
          <p:cNvSpPr txBox="1"/>
          <p:nvPr/>
        </p:nvSpPr>
        <p:spPr>
          <a:xfrm>
            <a:off x="7315067" y="505698"/>
            <a:ext cx="2931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Bezeroen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lehentasunak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etxebizitzari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begira</a:t>
            </a:r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21" name="25 Rectángulo"/>
          <p:cNvSpPr/>
          <p:nvPr/>
        </p:nvSpPr>
        <p:spPr bwMode="auto">
          <a:xfrm flipV="1">
            <a:off x="2281286" y="3273837"/>
            <a:ext cx="4018342" cy="45719"/>
          </a:xfrm>
          <a:prstGeom prst="rect">
            <a:avLst/>
          </a:prstGeom>
          <a:solidFill>
            <a:srgbClr val="3EA6C2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3EA6C2"/>
              </a:solidFill>
              <a:effectLst/>
              <a:latin typeface="Helvetica" pitchFamily="34" charset="0"/>
            </a:endParaRPr>
          </a:p>
        </p:txBody>
      </p:sp>
      <p:sp>
        <p:nvSpPr>
          <p:cNvPr id="24" name="25 Rectángulo"/>
          <p:cNvSpPr/>
          <p:nvPr/>
        </p:nvSpPr>
        <p:spPr bwMode="auto">
          <a:xfrm flipV="1">
            <a:off x="7323304" y="3273837"/>
            <a:ext cx="4018342" cy="45719"/>
          </a:xfrm>
          <a:prstGeom prst="rect">
            <a:avLst/>
          </a:prstGeom>
          <a:solidFill>
            <a:srgbClr val="3EA6C2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5" name="Conector 24"/>
          <p:cNvSpPr/>
          <p:nvPr/>
        </p:nvSpPr>
        <p:spPr bwMode="auto">
          <a:xfrm>
            <a:off x="2180366" y="794492"/>
            <a:ext cx="420437" cy="399372"/>
          </a:xfrm>
          <a:prstGeom prst="flowChartConnector">
            <a:avLst/>
          </a:prstGeom>
          <a:solidFill>
            <a:srgbClr val="3EA6C2">
              <a:alpha val="16863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6954" y="822957"/>
            <a:ext cx="273258" cy="273258"/>
          </a:xfrm>
          <a:prstGeom prst="rect">
            <a:avLst/>
          </a:prstGeom>
        </p:spPr>
      </p:pic>
      <p:graphicFrame>
        <p:nvGraphicFramePr>
          <p:cNvPr id="4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2283"/>
              </p:ext>
            </p:extLst>
          </p:nvPr>
        </p:nvGraphicFramePr>
        <p:xfrm>
          <a:off x="2710253" y="1716602"/>
          <a:ext cx="3585430" cy="13962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3291158222"/>
                    </a:ext>
                  </a:extLst>
                </a:gridCol>
              </a:tblGrid>
              <a:tr h="203726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Unibertsoa</a:t>
                      </a:r>
                      <a:endParaRPr lang="es-ES" sz="7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Lagina</a:t>
                      </a:r>
                      <a:endParaRPr lang="es-ES" sz="7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Lagin-errorea</a:t>
                      </a:r>
                      <a:r>
                        <a:rPr lang="es-ES" sz="7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*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Erantzun</a:t>
                      </a:r>
                      <a:r>
                        <a:rPr lang="es-ES" sz="7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-tasa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Araba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+/-% 8,8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Bizkaia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+/-% 3,6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53394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Gipuzkoa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+/-% 0,0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12555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Guztira</a:t>
                      </a:r>
                      <a:r>
                        <a:rPr lang="es-ES" sz="9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+/-% 4,4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541186"/>
                  </a:ext>
                </a:extLst>
              </a:tr>
            </a:tbl>
          </a:graphicData>
        </a:graphic>
      </p:graphicFrame>
      <p:sp>
        <p:nvSpPr>
          <p:cNvPr id="36" name="23 CuadroTexto"/>
          <p:cNvSpPr txBox="1"/>
          <p:nvPr/>
        </p:nvSpPr>
        <p:spPr>
          <a:xfrm>
            <a:off x="2791734" y="677888"/>
            <a:ext cx="37068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Telefono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bidezko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CATI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elkarrizketa</a:t>
            </a:r>
            <a:endParaRPr lang="es-ES" sz="900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(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Computer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Assisted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Telephone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Interview,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ordenagailu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bidezko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sistema Gandía Integra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plataformarekin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), 2019/04/01 </a:t>
            </a:r>
            <a:r>
              <a:rPr lang="es-ES" sz="900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eta 2021/03/31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artean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erosteko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aukera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ematen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duen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alokairuaren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modalitatean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etxebizitza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bat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erosi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duten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pertsonei</a:t>
            </a:r>
            <a:endParaRPr lang="es-ES" sz="900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37" name="23 CuadroTexto"/>
          <p:cNvSpPr txBox="1"/>
          <p:nvPr/>
        </p:nvSpPr>
        <p:spPr>
          <a:xfrm>
            <a:off x="2783158" y="1376721"/>
            <a:ext cx="376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Laginari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dagokionez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, 52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elkarrizketa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egin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dira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58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bezeroren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artean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, eta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datu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globalei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begira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laginaren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errore-marjina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hau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da: e=±% 4,4</a:t>
            </a:r>
          </a:p>
        </p:txBody>
      </p:sp>
      <p:sp>
        <p:nvSpPr>
          <p:cNvPr id="43" name="Conector 42"/>
          <p:cNvSpPr/>
          <p:nvPr/>
        </p:nvSpPr>
        <p:spPr bwMode="auto">
          <a:xfrm>
            <a:off x="2180366" y="1245405"/>
            <a:ext cx="420437" cy="399372"/>
          </a:xfrm>
          <a:prstGeom prst="flowChartConnector">
            <a:avLst/>
          </a:prstGeom>
          <a:solidFill>
            <a:srgbClr val="3EA6C2">
              <a:alpha val="16863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graphicFrame>
        <p:nvGraphicFramePr>
          <p:cNvPr id="45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083185"/>
              </p:ext>
            </p:extLst>
          </p:nvPr>
        </p:nvGraphicFramePr>
        <p:xfrm>
          <a:off x="5680717" y="2199916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5581401" y="2214134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% 96,4</a:t>
            </a:r>
          </a:p>
        </p:txBody>
      </p:sp>
      <p:graphicFrame>
        <p:nvGraphicFramePr>
          <p:cNvPr id="4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861920"/>
              </p:ext>
            </p:extLst>
          </p:nvPr>
        </p:nvGraphicFramePr>
        <p:xfrm>
          <a:off x="5687209" y="1906910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5581401" y="1922848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% 82,1</a:t>
            </a:r>
          </a:p>
        </p:txBody>
      </p:sp>
      <p:graphicFrame>
        <p:nvGraphicFramePr>
          <p:cNvPr id="49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460249"/>
              </p:ext>
            </p:extLst>
          </p:nvPr>
        </p:nvGraphicFramePr>
        <p:xfrm>
          <a:off x="5687210" y="2486802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5588963" y="2513232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% 100</a:t>
            </a:r>
          </a:p>
        </p:txBody>
      </p:sp>
      <p:sp>
        <p:nvSpPr>
          <p:cNvPr id="28" name="23 CuadroTexto"/>
          <p:cNvSpPr txBox="1"/>
          <p:nvPr/>
        </p:nvSpPr>
        <p:spPr>
          <a:xfrm>
            <a:off x="2026696" y="3487273"/>
            <a:ext cx="2188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Asebetetzea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zerbitzu-arloekin*</a:t>
            </a:r>
            <a:endParaRPr lang="es-ES" sz="1100" i="1" dirty="0">
              <a:solidFill>
                <a:srgbClr val="A48536"/>
              </a:solidFill>
              <a:latin typeface="+mj-lt"/>
            </a:endParaRPr>
          </a:p>
          <a:p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9618847" y="3425114"/>
            <a:ext cx="1275677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050" b="1" i="1" dirty="0">
                <a:solidFill>
                  <a:srgbClr val="A48536"/>
                </a:solidFill>
                <a:latin typeface="+mj-lt"/>
              </a:rPr>
              <a:t> </a:t>
            </a:r>
            <a:r>
              <a:rPr lang="es-ES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Visesaren</a:t>
            </a: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AIO**</a:t>
            </a:r>
            <a:endParaRPr lang="es-ES" sz="1050" i="1" dirty="0">
              <a:solidFill>
                <a:srgbClr val="A48536"/>
              </a:solidFill>
              <a:latin typeface="+mj-lt"/>
            </a:endParaRP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7249802" y="3431525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Asebetetze-indize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espontaneoa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</a:t>
            </a:r>
            <a:endParaRPr lang="es-ES" sz="1100" i="1" dirty="0">
              <a:solidFill>
                <a:srgbClr val="A48536"/>
              </a:solidFill>
              <a:latin typeface="+mj-lt"/>
            </a:endParaRP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767082" y="1120404"/>
            <a:ext cx="2565393" cy="1799964"/>
            <a:chOff x="6767082" y="1120404"/>
            <a:chExt cx="2565393" cy="1799964"/>
          </a:xfrm>
        </p:grpSpPr>
        <p:sp>
          <p:nvSpPr>
            <p:cNvPr id="34" name="23 CuadroTexto"/>
            <p:cNvSpPr txBox="1"/>
            <p:nvPr/>
          </p:nvSpPr>
          <p:spPr>
            <a:xfrm>
              <a:off x="7722531" y="1120404"/>
              <a:ext cx="6415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Etxebizitza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5" name="23 CuadroTexto"/>
            <p:cNvSpPr txBox="1"/>
            <p:nvPr/>
          </p:nvSpPr>
          <p:spPr>
            <a:xfrm>
              <a:off x="8687632" y="1767687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Prezioa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8" name="23 CuadroTexto"/>
            <p:cNvSpPr txBox="1"/>
            <p:nvPr/>
          </p:nvSpPr>
          <p:spPr>
            <a:xfrm>
              <a:off x="8394483" y="2552640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Kokapena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eta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dimentsioak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9" name="23 CuadroTexto"/>
            <p:cNvSpPr txBox="1"/>
            <p:nvPr/>
          </p:nvSpPr>
          <p:spPr>
            <a:xfrm>
              <a:off x="7016119" y="2581814"/>
              <a:ext cx="791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Esleitu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arteko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41" name="23 CuadroTexto"/>
            <p:cNvSpPr txBox="1"/>
            <p:nvPr/>
          </p:nvSpPr>
          <p:spPr>
            <a:xfrm>
              <a:off x="6767082" y="1673837"/>
              <a:ext cx="70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Esleitu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ondorengo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</p:grpSp>
      <p:sp>
        <p:nvSpPr>
          <p:cNvPr id="42" name="23 CuadroTexto"/>
          <p:cNvSpPr txBox="1"/>
          <p:nvPr/>
        </p:nvSpPr>
        <p:spPr>
          <a:xfrm>
            <a:off x="7315597" y="820859"/>
            <a:ext cx="1372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Guztira</a:t>
            </a:r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51" name="23 CuadroTexto"/>
          <p:cNvSpPr txBox="1"/>
          <p:nvPr/>
        </p:nvSpPr>
        <p:spPr>
          <a:xfrm>
            <a:off x="9801408" y="789906"/>
            <a:ext cx="162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Lurralde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historikoak</a:t>
            </a:r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52" name="37 Gráfico"/>
          <p:cNvGraphicFramePr/>
          <p:nvPr>
            <p:extLst>
              <p:ext uri="{D42A27DB-BD31-4B8C-83A1-F6EECF244321}">
                <p14:modId xmlns:p14="http://schemas.microsoft.com/office/powerpoint/2010/main" val="2406141884"/>
              </p:ext>
            </p:extLst>
          </p:nvPr>
        </p:nvGraphicFramePr>
        <p:xfrm>
          <a:off x="9402762" y="876703"/>
          <a:ext cx="2707657" cy="210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53" name="Grupo 52"/>
          <p:cNvGrpSpPr/>
          <p:nvPr/>
        </p:nvGrpSpPr>
        <p:grpSpPr>
          <a:xfrm>
            <a:off x="9300825" y="1129561"/>
            <a:ext cx="2565393" cy="1799964"/>
            <a:chOff x="6767082" y="1120404"/>
            <a:chExt cx="2565393" cy="1799964"/>
          </a:xfrm>
        </p:grpSpPr>
        <p:sp>
          <p:nvSpPr>
            <p:cNvPr id="54" name="23 CuadroTexto"/>
            <p:cNvSpPr txBox="1"/>
            <p:nvPr/>
          </p:nvSpPr>
          <p:spPr>
            <a:xfrm>
              <a:off x="7722531" y="1120404"/>
              <a:ext cx="6415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Etxebizitza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55" name="23 CuadroTexto"/>
            <p:cNvSpPr txBox="1"/>
            <p:nvPr/>
          </p:nvSpPr>
          <p:spPr>
            <a:xfrm>
              <a:off x="8687632" y="1767687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Prezioa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56" name="23 CuadroTexto"/>
            <p:cNvSpPr txBox="1"/>
            <p:nvPr/>
          </p:nvSpPr>
          <p:spPr>
            <a:xfrm>
              <a:off x="8394483" y="2552640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Kokapena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eta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dimentsioak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57" name="23 CuadroTexto"/>
            <p:cNvSpPr txBox="1"/>
            <p:nvPr/>
          </p:nvSpPr>
          <p:spPr>
            <a:xfrm>
              <a:off x="7016119" y="2581814"/>
              <a:ext cx="791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Esleitu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arteko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58" name="23 CuadroTexto"/>
            <p:cNvSpPr txBox="1"/>
            <p:nvPr/>
          </p:nvSpPr>
          <p:spPr>
            <a:xfrm>
              <a:off x="6767082" y="1673837"/>
              <a:ext cx="70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Esleitu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ondorengo</a:t>
              </a:r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3EA6C2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3EA6C2"/>
                </a:solidFill>
                <a:ea typeface="Verdana" panose="020B0604030504040204" pitchFamily="34" charset="0"/>
              </a:endParaRPr>
            </a:p>
          </p:txBody>
        </p:sp>
      </p:grpSp>
      <p:graphicFrame>
        <p:nvGraphicFramePr>
          <p:cNvPr id="5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4593"/>
              </p:ext>
            </p:extLst>
          </p:nvPr>
        </p:nvGraphicFramePr>
        <p:xfrm>
          <a:off x="2383940" y="4060138"/>
          <a:ext cx="3498801" cy="19861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3866361333"/>
                    </a:ext>
                  </a:extLst>
                </a:gridCol>
              </a:tblGrid>
              <a:tr h="410704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Guztira</a:t>
                      </a:r>
                      <a:endParaRPr lang="es-ES" sz="9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</a:t>
                      </a:r>
                      <a:r>
                        <a:rPr lang="es-ES" sz="7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= 52)</a:t>
                      </a:r>
                      <a:endParaRPr lang="es-ES" sz="7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Araba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(n= 23)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Bizkaia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 = 27)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Gipuzkoa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 = 2)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Etxebizitza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kalitateak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73,99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67,43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Kokapena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eta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dimentsioak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78,37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Prezioa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76,38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67,65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Esleitu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arteko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zerbitzua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77,78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Esleitu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ondorengo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zerbitzua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65,17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6171938" y="3796682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Guztira</a:t>
            </a:r>
            <a:endParaRPr lang="es-ES" sz="11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6232743" y="4499380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Araba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257436" y="5214855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Bizkaia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cxnSp>
        <p:nvCxnSpPr>
          <p:cNvPr id="64" name="Conector recto 63"/>
          <p:cNvCxnSpPr/>
          <p:nvPr/>
        </p:nvCxnSpPr>
        <p:spPr>
          <a:xfrm>
            <a:off x="6498812" y="3709723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6498812" y="4495143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6498812" y="5249938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ángulo isósceles 3"/>
          <p:cNvSpPr/>
          <p:nvPr/>
        </p:nvSpPr>
        <p:spPr>
          <a:xfrm rot="5400000">
            <a:off x="5974865" y="5144101"/>
            <a:ext cx="530234" cy="211675"/>
          </a:xfrm>
          <a:prstGeom prst="triangle">
            <a:avLst/>
          </a:prstGeom>
          <a:solidFill>
            <a:srgbClr val="3E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516314"/>
              </p:ext>
            </p:extLst>
          </p:nvPr>
        </p:nvGraphicFramePr>
        <p:xfrm>
          <a:off x="7379675" y="3579092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69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871010"/>
              </p:ext>
            </p:extLst>
          </p:nvPr>
        </p:nvGraphicFramePr>
        <p:xfrm>
          <a:off x="7394038" y="4336179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70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796953"/>
              </p:ext>
            </p:extLst>
          </p:nvPr>
        </p:nvGraphicFramePr>
        <p:xfrm>
          <a:off x="7413975" y="5088566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7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836546"/>
              </p:ext>
            </p:extLst>
          </p:nvPr>
        </p:nvGraphicFramePr>
        <p:xfrm>
          <a:off x="9312962" y="3579092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72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489136"/>
              </p:ext>
            </p:extLst>
          </p:nvPr>
        </p:nvGraphicFramePr>
        <p:xfrm>
          <a:off x="9327325" y="4336179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3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766226"/>
              </p:ext>
            </p:extLst>
          </p:nvPr>
        </p:nvGraphicFramePr>
        <p:xfrm>
          <a:off x="9329780" y="5077160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2251214" y="6520794"/>
            <a:ext cx="655770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Asebetetze-eskala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: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gutxienez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0 “batere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” eta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gehienez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100 “oso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”.</a:t>
            </a:r>
          </a:p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** AIO: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asebetetze-maila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haztatua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5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zerbitzu-arloei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garrantzia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emanda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38751DE8-943E-4DFA-82C3-A994D14AC150}"/>
              </a:ext>
            </a:extLst>
          </p:cNvPr>
          <p:cNvSpPr/>
          <p:nvPr/>
        </p:nvSpPr>
        <p:spPr>
          <a:xfrm>
            <a:off x="2262434" y="3116158"/>
            <a:ext cx="27781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Laginaren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</a:t>
            </a:r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errorea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%95,5eko </a:t>
            </a:r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konfiantza-mailarako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, 1,96 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da 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m </a:t>
            </a:r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aldean</a:t>
            </a:r>
            <a:endParaRPr lang="es-ES_tradnl" sz="600" i="1" dirty="0">
              <a:solidFill>
                <a:schemeClr val="bg1">
                  <a:lumMod val="75000"/>
                </a:schemeClr>
              </a:solidFill>
              <a:latin typeface="Symbol" pitchFamily="18" charset="2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960C842-5646-4DFE-9480-3188DD2913FB}"/>
              </a:ext>
            </a:extLst>
          </p:cNvPr>
          <p:cNvPicPr>
            <a:picLocks noChangeAspect="1"/>
          </p:cNvPicPr>
          <p:nvPr/>
        </p:nvPicPr>
        <p:blipFill>
          <a:blip r:embed="rId17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88494" y="1295130"/>
            <a:ext cx="402798" cy="402798"/>
          </a:xfrm>
          <a:prstGeom prst="ellipse">
            <a:avLst/>
          </a:prstGeom>
        </p:spPr>
      </p:pic>
      <p:graphicFrame>
        <p:nvGraphicFramePr>
          <p:cNvPr id="74" name="7 Gráfico">
            <a:extLst>
              <a:ext uri="{FF2B5EF4-FFF2-40B4-BE49-F238E27FC236}">
                <a16:creationId xmlns:a16="http://schemas.microsoft.com/office/drawing/2014/main" id="{4D15449E-67C2-4573-A01D-A5A854D79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405122"/>
              </p:ext>
            </p:extLst>
          </p:nvPr>
        </p:nvGraphicFramePr>
        <p:xfrm>
          <a:off x="5691599" y="2806521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77" name="Rectangle 3">
            <a:extLst>
              <a:ext uri="{FF2B5EF4-FFF2-40B4-BE49-F238E27FC236}">
                <a16:creationId xmlns:a16="http://schemas.microsoft.com/office/drawing/2014/main" id="{9CFE2D25-F1EF-4922-B107-B84929392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882" y="2825069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% 89,7</a:t>
            </a:r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87E1C336-3B06-4F8E-A8AD-7CED65168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5683" y="5981297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Gipuzkoa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7340532A-1901-4A08-AD31-C7FDEF9447D5}"/>
              </a:ext>
            </a:extLst>
          </p:cNvPr>
          <p:cNvCxnSpPr/>
          <p:nvPr/>
        </p:nvCxnSpPr>
        <p:spPr>
          <a:xfrm>
            <a:off x="6338749" y="5993211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7 Gráfico">
            <a:extLst>
              <a:ext uri="{FF2B5EF4-FFF2-40B4-BE49-F238E27FC236}">
                <a16:creationId xmlns:a16="http://schemas.microsoft.com/office/drawing/2014/main" id="{C26A7492-67B4-461F-A3CB-DCAD6D36D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03913"/>
              </p:ext>
            </p:extLst>
          </p:nvPr>
        </p:nvGraphicFramePr>
        <p:xfrm>
          <a:off x="7399612" y="5818838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80" name="7 Gráfico">
            <a:extLst>
              <a:ext uri="{FF2B5EF4-FFF2-40B4-BE49-F238E27FC236}">
                <a16:creationId xmlns:a16="http://schemas.microsoft.com/office/drawing/2014/main" id="{E890BF21-5FEC-458E-8C3F-87FF76CBFD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067316"/>
              </p:ext>
            </p:extLst>
          </p:nvPr>
        </p:nvGraphicFramePr>
        <p:xfrm>
          <a:off x="9332899" y="5818838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</p:spTree>
    <p:extLst>
      <p:ext uri="{BB962C8B-B14F-4D97-AF65-F5344CB8AC3E}">
        <p14:creationId xmlns:p14="http://schemas.microsoft.com/office/powerpoint/2010/main" val="1099279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264</Words>
  <Application>Microsoft Office PowerPoint</Application>
  <PresentationFormat>Panorámica</PresentationFormat>
  <Paragraphs>112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Bahnschrift Light SemiCondensed</vt:lpstr>
      <vt:lpstr>Calibri</vt:lpstr>
      <vt:lpstr>Calibri Light</vt:lpstr>
      <vt:lpstr>Helvetica</vt:lpstr>
      <vt:lpstr>Symbol</vt:lpstr>
      <vt:lpstr>Wingdings</vt:lpstr>
      <vt:lpstr>Tema de Office</vt:lpstr>
      <vt:lpstr>Presentación de PowerPoint</vt:lpstr>
    </vt:vector>
  </TitlesOfParts>
  <Company>Ikertalde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Kepa Salaverria</dc:creator>
  <cp:lastModifiedBy>Jose Miguel Olea</cp:lastModifiedBy>
  <cp:revision>64</cp:revision>
  <cp:lastPrinted>2021-01-28T12:23:34Z</cp:lastPrinted>
  <dcterms:created xsi:type="dcterms:W3CDTF">2020-12-21T16:30:31Z</dcterms:created>
  <dcterms:modified xsi:type="dcterms:W3CDTF">2022-02-17T13:06:08Z</dcterms:modified>
</cp:coreProperties>
</file>